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1" r:id="rId8"/>
    <p:sldId id="278" r:id="rId9"/>
    <p:sldId id="265" r:id="rId10"/>
    <p:sldId id="280" r:id="rId11"/>
    <p:sldId id="279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1" y="4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25/02/2021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csm-au.github.io/metadata-working-group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8850"/>
            <a:ext cx="9144000" cy="1881188"/>
          </a:xfrm>
        </p:spPr>
        <p:txBody>
          <a:bodyPr>
            <a:normAutofit/>
          </a:bodyPr>
          <a:lstStyle/>
          <a:p>
            <a:r>
              <a:rPr lang="en-AU" b="1" dirty="0"/>
              <a:t>ANZLIC/ICSM Metadata Working Group Meeting No </a:t>
            </a:r>
            <a:r>
              <a:rPr lang="en-AU" b="1" dirty="0" smtClean="0"/>
              <a:t>8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6413"/>
            <a:ext cx="9144000" cy="1655762"/>
          </a:xfrm>
        </p:spPr>
        <p:txBody>
          <a:bodyPr/>
          <a:lstStyle/>
          <a:p>
            <a:r>
              <a:rPr lang="en-AU" b="1" dirty="0" smtClean="0"/>
              <a:t>25 February 2021</a:t>
            </a:r>
          </a:p>
          <a:p>
            <a:r>
              <a:rPr lang="en-AU" b="1" dirty="0" smtClean="0"/>
              <a:t>Virtual meeting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800" b="1" dirty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3084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sz="4800" b="1" smtClean="0"/>
              <a:t>Craig Sandy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smtClean="0"/>
              <a:t>Surveyor-General of Victoria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smtClean="0"/>
              <a:t>Chair, Surveyors Registration Board of Victoria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smtClean="0"/>
              <a:t>Registrar of Geographic Names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AU" b="1" smtClean="0"/>
              <a:t>Department of Environment, Land, Water and Planning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5635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280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545" y="1387930"/>
            <a:ext cx="5907541" cy="44445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 smtClean="0">
                <a:cs typeface="Arial"/>
              </a:rPr>
              <a:t>25 February 2021, 9 am </a:t>
            </a:r>
            <a:r>
              <a:rPr lang="en-US" dirty="0">
                <a:cs typeface="Arial"/>
              </a:rPr>
              <a:t>– </a:t>
            </a:r>
            <a:r>
              <a:rPr lang="en-US" dirty="0" smtClean="0">
                <a:cs typeface="Arial"/>
              </a:rPr>
              <a:t>1 pm</a:t>
            </a:r>
            <a:endParaRPr lang="en-US" dirty="0"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endParaRPr lang="en-GB" sz="16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ICSM MDWG Report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Update on International and National Standards and activities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 smtClean="0"/>
              <a:t>ICSM </a:t>
            </a:r>
            <a:r>
              <a:rPr lang="en-GB" sz="1600" dirty="0"/>
              <a:t>MWDG Roadmap and activities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 smtClean="0"/>
              <a:t>Development of metadata </a:t>
            </a:r>
            <a:r>
              <a:rPr lang="en-GB" sz="1600" smtClean="0"/>
              <a:t>community profiles</a:t>
            </a:r>
            <a:endParaRPr lang="en-US" sz="1600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Development of a new Metadata tool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sz="1600" dirty="0"/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069192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Expected meeting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93571"/>
            <a:ext cx="10515600" cy="174171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en-AU" dirty="0"/>
              <a:t>The MDWG members are better informed about activities and practices in the </a:t>
            </a:r>
            <a:r>
              <a:rPr lang="en-AU" dirty="0" smtClean="0"/>
              <a:t>community</a:t>
            </a:r>
            <a:endParaRPr lang="en-A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AU" dirty="0"/>
              <a:t>T</a:t>
            </a:r>
            <a:r>
              <a:rPr lang="en-AU" dirty="0" smtClean="0"/>
              <a:t>he MDWG Roadmap 2 plan is endorsed</a:t>
            </a:r>
          </a:p>
        </p:txBody>
      </p:sp>
      <p:pic>
        <p:nvPicPr>
          <p:cNvPr id="4" name="Picture 4" descr="C:\Users\u23232\AppData\Local\Microsoft\Windows\Temporary Internet Files\Content.IE5\7UZHFZEA\impact-world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431" y="327980"/>
            <a:ext cx="2994760" cy="187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385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824" y="187552"/>
            <a:ext cx="11295315" cy="806362"/>
          </a:xfrm>
        </p:spPr>
        <p:txBody>
          <a:bodyPr>
            <a:normAutofit/>
          </a:bodyPr>
          <a:lstStyle/>
          <a:p>
            <a:r>
              <a:rPr lang="en-AU" sz="4000" b="1" dirty="0" smtClean="0"/>
              <a:t>MDWG Meeting #7, online, July 2020, Summary</a:t>
            </a:r>
            <a:endParaRPr lang="en-AU" sz="40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8296" y="1066801"/>
            <a:ext cx="11618843" cy="5075582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Second virtual meeting: </a:t>
            </a:r>
            <a:r>
              <a:rPr lang="en-AU" sz="2400" dirty="0" smtClean="0"/>
              <a:t>Largest attendance and agenda (42 people, over three days)</a:t>
            </a:r>
            <a:endParaRPr lang="en-AU" sz="2400" dirty="0"/>
          </a:p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ANZLIC recommends ANZ MDWG as the primary contact for metadata related questions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GB" dirty="0"/>
              <a:t>ANZ MDWG Roadmap </a:t>
            </a:r>
            <a:r>
              <a:rPr lang="en-GB" dirty="0" smtClean="0"/>
              <a:t>2: </a:t>
            </a:r>
            <a:r>
              <a:rPr lang="en-GB" sz="2400" dirty="0"/>
              <a:t>S</a:t>
            </a:r>
            <a:r>
              <a:rPr lang="en-GB" sz="2400" dirty="0" smtClean="0"/>
              <a:t>urvey results, Summary of findings, Recommendations</a:t>
            </a:r>
            <a:endParaRPr lang="en-AU" sz="2400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Update on International and National standards and activities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Collaboration with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ICSM Geodesy WG</a:t>
            </a:r>
            <a:r>
              <a:rPr lang="en-AU" sz="2500" dirty="0"/>
              <a:t>: </a:t>
            </a:r>
            <a:r>
              <a:rPr lang="en-AU" dirty="0"/>
              <a:t>recommendation for AGRS and </a:t>
            </a:r>
            <a:r>
              <a:rPr lang="en-AU" dirty="0" smtClean="0"/>
              <a:t>GDA2020; Geodesy ML and metadata profile</a:t>
            </a:r>
            <a:endParaRPr lang="en-AU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EMA: update on the metadata project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ICSM Elevation/Imagery WG: development metadata profile for elevation data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Best Practice Guide for Metadata for Services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Technical Meetings: </a:t>
            </a:r>
            <a:r>
              <a:rPr lang="en-AU" sz="2400" dirty="0" smtClean="0"/>
              <a:t>consistent fortnightly participation</a:t>
            </a:r>
          </a:p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en-AU" sz="3200" dirty="0"/>
              <a:t>This clearly indicates the importance of the </a:t>
            </a:r>
            <a:r>
              <a:rPr lang="en-AU" sz="3200" dirty="0" smtClean="0"/>
              <a:t>MDWG work</a:t>
            </a:r>
          </a:p>
        </p:txBody>
      </p:sp>
    </p:spTree>
    <p:extLst>
      <p:ext uri="{BB962C8B-B14F-4D97-AF65-F5344CB8AC3E}">
        <p14:creationId xmlns:p14="http://schemas.microsoft.com/office/powerpoint/2010/main" val="262180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1492250"/>
            <a:ext cx="11487150" cy="29845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/>
              <a:t>The interest in the </a:t>
            </a:r>
            <a:r>
              <a:rPr lang="en-AU" dirty="0" smtClean="0"/>
              <a:t>ANZ MDWG expertise is </a:t>
            </a:r>
            <a:r>
              <a:rPr lang="en-AU" dirty="0"/>
              <a:t>growing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Metadata Technical Group activities </a:t>
            </a:r>
            <a:r>
              <a:rPr lang="en-AU" dirty="0" smtClean="0"/>
              <a:t>have progressed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ANZLIC, ICSM and others recognise impact of the ANZ MDWG</a:t>
            </a:r>
          </a:p>
        </p:txBody>
      </p:sp>
    </p:spTree>
    <p:extLst>
      <p:ext uri="{BB962C8B-B14F-4D97-AF65-F5344CB8AC3E}">
        <p14:creationId xmlns:p14="http://schemas.microsoft.com/office/powerpoint/2010/main" val="291235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157"/>
          </a:xfrm>
        </p:spPr>
        <p:txBody>
          <a:bodyPr/>
          <a:lstStyle/>
          <a:p>
            <a:r>
              <a:rPr lang="en-AU" b="1" dirty="0"/>
              <a:t>Technical Group focus activities &amp; their status</a:t>
            </a:r>
            <a:endParaRPr lang="en-AU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850" y="1229192"/>
            <a:ext cx="11677649" cy="4847757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/>
              <a:t>Promotion: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Reports to ICSM and ICSN MDWG website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Participation in metadata related activities and feedback: UN GGIM, TC211, </a:t>
            </a:r>
            <a:r>
              <a:rPr lang="en-AU" sz="2000" smtClean="0"/>
              <a:t>etc</a:t>
            </a:r>
            <a:endParaRPr lang="en-AU" sz="2000" dirty="0" smtClean="0"/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Presentations and Newsletters: OGC, eResearch, AGU, NEESFF, etc.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Metadata </a:t>
            </a:r>
            <a:r>
              <a:rPr lang="en-AU" sz="2400" dirty="0"/>
              <a:t>best practice </a:t>
            </a:r>
            <a:r>
              <a:rPr lang="en-AU" sz="2400" dirty="0" smtClean="0"/>
              <a:t>user guide (</a:t>
            </a:r>
            <a:r>
              <a:rPr lang="en-AU" sz="2400" b="1" u="sng" dirty="0">
                <a:solidFill>
                  <a:srgbClr val="0D5D9A"/>
                </a:solidFill>
                <a:latin typeface="proxima-nova"/>
                <a:hlinkClick r:id="rId2"/>
              </a:rPr>
              <a:t>ICSM ISO 19115-1 Metadata Best Practice Guides</a:t>
            </a:r>
            <a:r>
              <a:rPr lang="en-AU" sz="2400" dirty="0" smtClean="0"/>
              <a:t>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AU" sz="2400" dirty="0" smtClean="0"/>
              <a:t>Publishing reference documentation from ICSM MDWG GitHub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AU" sz="2400" dirty="0" smtClean="0"/>
              <a:t>Metadata tool (replacement of </a:t>
            </a:r>
            <a:r>
              <a:rPr lang="en-AU" sz="2400" dirty="0" err="1" smtClean="0"/>
              <a:t>ANZMet</a:t>
            </a:r>
            <a:r>
              <a:rPr lang="en-AU" sz="2400" dirty="0" smtClean="0"/>
              <a:t> </a:t>
            </a:r>
            <a:r>
              <a:rPr lang="en-AU" sz="2400" dirty="0" err="1" smtClean="0"/>
              <a:t>Lite</a:t>
            </a:r>
            <a:r>
              <a:rPr lang="en-AU" sz="2400" dirty="0" smtClean="0"/>
              <a:t>) – work commenced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AU" sz="2400" dirty="0" smtClean="0"/>
              <a:t>Development of metadata community profiles (in progress):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AU" sz="2000" dirty="0" smtClean="0"/>
              <a:t>EMA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AU" sz="2000" dirty="0" smtClean="0"/>
              <a:t>ICSM Elevation/Imagery WG</a:t>
            </a:r>
            <a:endParaRPr lang="en-AU" sz="20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663077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280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A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545" y="1387930"/>
            <a:ext cx="5907541" cy="44445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dirty="0" smtClean="0">
                <a:cs typeface="Arial"/>
              </a:rPr>
              <a:t>25 February 2021, 9 am </a:t>
            </a:r>
            <a:r>
              <a:rPr lang="en-US" dirty="0">
                <a:cs typeface="Arial"/>
              </a:rPr>
              <a:t>– </a:t>
            </a:r>
            <a:r>
              <a:rPr lang="en-US" dirty="0" smtClean="0">
                <a:cs typeface="Arial"/>
              </a:rPr>
              <a:t>1 pm</a:t>
            </a:r>
            <a:endParaRPr lang="en-US" dirty="0"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endParaRPr lang="en-GB" sz="16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ICSM MDWG Report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Update on International and National Standards and activities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 smtClean="0"/>
              <a:t>ICSM </a:t>
            </a:r>
            <a:r>
              <a:rPr lang="en-GB" sz="1600" dirty="0"/>
              <a:t>MWDG Roadmap and activities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Emergency Services Australia – update on </a:t>
            </a:r>
            <a:r>
              <a:rPr lang="en-AU" sz="1600" dirty="0"/>
              <a:t>metadata project</a:t>
            </a:r>
            <a:endParaRPr lang="en-US" sz="1600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AutoNum type="arabicPeriod"/>
            </a:pPr>
            <a:r>
              <a:rPr lang="en-GB" sz="1600" dirty="0"/>
              <a:t>Development of a new Metadata tool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sz="1600" dirty="0"/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89866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ANZ MDWG </a:t>
            </a:r>
            <a:r>
              <a:rPr lang="en-AU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3504"/>
          </a:xfrm>
        </p:spPr>
        <p:txBody>
          <a:bodyPr/>
          <a:lstStyle/>
          <a:p>
            <a:pPr marL="457200" indent="-457200" hangingPunct="0">
              <a:buFont typeface="+mj-lt"/>
              <a:buAutoNum type="arabicPeriod"/>
            </a:pPr>
            <a:r>
              <a:rPr lang="en-AU" dirty="0"/>
              <a:t>Any other business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AU" dirty="0" smtClean="0"/>
              <a:t>Next </a:t>
            </a:r>
            <a:r>
              <a:rPr lang="en-AU" dirty="0"/>
              <a:t>meeting location and date: </a:t>
            </a:r>
            <a:r>
              <a:rPr lang="en-AU" dirty="0" smtClean="0"/>
              <a:t>August 2021 (TBC)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147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EB9F764567A46B3E1772DDF56DF56" ma:contentTypeVersion="13" ma:contentTypeDescription="Create a new document." ma:contentTypeScope="" ma:versionID="75244fe943b58a2b6c1e77d395b8d90e">
  <xsd:schema xmlns:xsd="http://www.w3.org/2001/XMLSchema" xmlns:xs="http://www.w3.org/2001/XMLSchema" xmlns:p="http://schemas.microsoft.com/office/2006/metadata/properties" xmlns:ns3="9546db70-b761-4d64-9420-ccaa470e7153" xmlns:ns4="fbeb2f1a-1674-45b6-9b62-b7eac1313c3e" targetNamespace="http://schemas.microsoft.com/office/2006/metadata/properties" ma:root="true" ma:fieldsID="bcd6c86a067518ee511401bd7cf6fd5e" ns3:_="" ns4:_="">
    <xsd:import namespace="9546db70-b761-4d64-9420-ccaa470e7153"/>
    <xsd:import namespace="fbeb2f1a-1674-45b6-9b62-b7eac1313c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6db70-b761-4d64-9420-ccaa470e7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b2f1a-1674-45b6-9b62-b7eac1313c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678FC-3653-4A26-8AC8-2E40A2044CB4}">
  <ds:schemaRefs>
    <ds:schemaRef ds:uri="http://purl.org/dc/terms/"/>
    <ds:schemaRef ds:uri="http://schemas.openxmlformats.org/package/2006/metadata/core-properties"/>
    <ds:schemaRef ds:uri="fbeb2f1a-1674-45b6-9b62-b7eac1313c3e"/>
    <ds:schemaRef ds:uri="http://purl.org/dc/dcmitype/"/>
    <ds:schemaRef ds:uri="http://schemas.microsoft.com/office/2006/documentManagement/types"/>
    <ds:schemaRef ds:uri="9546db70-b761-4d64-9420-ccaa470e715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84C3AE-1B74-4815-A041-E3541EE905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46db70-b761-4d64-9420-ccaa470e7153"/>
    <ds:schemaRef ds:uri="fbeb2f1a-1674-45b6-9b62-b7eac1313c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657</TotalTime>
  <Words>390</Words>
  <Application>Microsoft Office PowerPoint</Application>
  <PresentationFormat>Widescreen</PresentationFormat>
  <Paragraphs>60</Paragraphs>
  <Slides>9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proxima-nova</vt:lpstr>
      <vt:lpstr>Wingdings</vt:lpstr>
      <vt:lpstr>ICSM_16_9</vt:lpstr>
      <vt:lpstr>ANZLIC/ICSM Metadata Working Group Meeting No 8</vt:lpstr>
      <vt:lpstr>Welcome</vt:lpstr>
      <vt:lpstr>Agenda</vt:lpstr>
      <vt:lpstr>Expected meeting outcomes</vt:lpstr>
      <vt:lpstr>MDWG Meeting #7, online, July 2020, Summary</vt:lpstr>
      <vt:lpstr>Summary:</vt:lpstr>
      <vt:lpstr>Technical Group focus activities &amp; their status</vt:lpstr>
      <vt:lpstr>Agenda</vt:lpstr>
      <vt:lpstr>ANZ MDWG Administration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83</cp:revision>
  <dcterms:created xsi:type="dcterms:W3CDTF">2019-03-28T00:17:53Z</dcterms:created>
  <dcterms:modified xsi:type="dcterms:W3CDTF">2021-02-25T01:10:32Z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