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0" r:id="rId6"/>
    <p:sldId id="310" r:id="rId7"/>
    <p:sldId id="292" r:id="rId8"/>
    <p:sldId id="301" r:id="rId9"/>
    <p:sldId id="305" r:id="rId10"/>
    <p:sldId id="306" r:id="rId11"/>
    <p:sldId id="304" r:id="rId12"/>
    <p:sldId id="295" r:id="rId13"/>
    <p:sldId id="294" r:id="rId14"/>
    <p:sldId id="293" r:id="rId15"/>
    <p:sldId id="291" r:id="rId16"/>
    <p:sldId id="290" r:id="rId17"/>
    <p:sldId id="298" r:id="rId18"/>
    <p:sldId id="297" r:id="rId19"/>
    <p:sldId id="299" r:id="rId20"/>
    <p:sldId id="303" r:id="rId21"/>
    <p:sldId id="302" r:id="rId22"/>
    <p:sldId id="307" r:id="rId23"/>
    <p:sldId id="308" r:id="rId24"/>
    <p:sldId id="296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DB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44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0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06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nal Slide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61722-E8B2-D240-A179-892F1C12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C768EBD-6F17-7740-A57D-848D291C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A84F59B-94B3-BA43-B753-23D653B0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2083"/>
            <a:ext cx="10515600" cy="517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50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3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2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97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9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51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76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7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681-C428-41BD-921F-D58EC3708441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3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sgs.gov/data-management/data-dictionari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ecx.nationalmap.gov/reports/DD/?report_type=2&amp;theme=5248&amp;feature_class=all&amp;table=Al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ds.nasa.gov/tools/dd-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7029"/>
            <a:ext cx="9144000" cy="2303009"/>
          </a:xfrm>
        </p:spPr>
        <p:txBody>
          <a:bodyPr>
            <a:normAutofit/>
          </a:bodyPr>
          <a:lstStyle/>
          <a:p>
            <a:r>
              <a:rPr lang="en-GB" dirty="0" smtClean="0"/>
              <a:t>Workshop 1:</a:t>
            </a:r>
            <a:br>
              <a:rPr lang="en-GB" dirty="0" smtClean="0"/>
            </a:br>
            <a:r>
              <a:rPr lang="en-GB" dirty="0" smtClean="0"/>
              <a:t>Metadata for Data Dictionary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3"/>
            <a:ext cx="9144000" cy="1655762"/>
          </a:xfrm>
        </p:spPr>
        <p:txBody>
          <a:bodyPr/>
          <a:lstStyle/>
          <a:p>
            <a:r>
              <a:rPr lang="en-AU" dirty="0" smtClean="0"/>
              <a:t>Irina Bastrakova</a:t>
            </a:r>
          </a:p>
          <a:p>
            <a:r>
              <a:rPr lang="en-AU" dirty="0" smtClean="0"/>
              <a:t>2 June 2022</a:t>
            </a:r>
          </a:p>
          <a:p>
            <a:r>
              <a:rPr lang="en-AU" dirty="0" smtClean="0"/>
              <a:t>ANZLIC/ICSM MDWG Meeting #10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09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37" y="105817"/>
            <a:ext cx="10515600" cy="1171845"/>
          </a:xfrm>
        </p:spPr>
        <p:txBody>
          <a:bodyPr/>
          <a:lstStyle/>
          <a:p>
            <a:r>
              <a:rPr lang="en-AU" dirty="0" smtClean="0"/>
              <a:t>Data Dictionary components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137" y="1211476"/>
            <a:ext cx="10515600" cy="47829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3800" dirty="0" smtClean="0"/>
              <a:t>Data Dictionary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sz="3800" dirty="0" smtClean="0"/>
              <a:t>Tables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AU" sz="3800" dirty="0" smtClean="0"/>
              <a:t>Fields/Attributes (columns within tables)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AU" sz="3800" dirty="0" err="1" smtClean="0"/>
              <a:t>Codelists</a:t>
            </a:r>
            <a:r>
              <a:rPr lang="en-AU" sz="3800" dirty="0" smtClean="0"/>
              <a:t> (values which constraint some attributes, e.g. </a:t>
            </a:r>
            <a:r>
              <a:rPr lang="en-AU" sz="3800" dirty="0" err="1" smtClean="0"/>
              <a:t>codelist</a:t>
            </a:r>
            <a:r>
              <a:rPr lang="en-AU" sz="3800" dirty="0" smtClean="0"/>
              <a:t> of colours)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Definition of relationships between data dictionary components is not part of this workshop</a:t>
            </a:r>
          </a:p>
        </p:txBody>
      </p:sp>
    </p:spTree>
    <p:extLst>
      <p:ext uri="{BB962C8B-B14F-4D97-AF65-F5344CB8AC3E}">
        <p14:creationId xmlns:p14="http://schemas.microsoft.com/office/powerpoint/2010/main" val="23494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620"/>
            <a:ext cx="10515600" cy="818216"/>
          </a:xfrm>
        </p:spPr>
        <p:txBody>
          <a:bodyPr/>
          <a:lstStyle/>
          <a:p>
            <a:r>
              <a:rPr lang="en-AU" dirty="0" smtClean="0"/>
              <a:t>Metadata elements: Data Dictionary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057159"/>
              </p:ext>
            </p:extLst>
          </p:nvPr>
        </p:nvGraphicFramePr>
        <p:xfrm>
          <a:off x="838200" y="1523999"/>
          <a:ext cx="105156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33134997"/>
                    </a:ext>
                  </a:extLst>
                </a:gridCol>
                <a:gridCol w="1285164">
                  <a:extLst>
                    <a:ext uri="{9D8B030D-6E8A-4147-A177-3AD203B41FA5}">
                      <a16:colId xmlns:a16="http://schemas.microsoft.com/office/drawing/2014/main" val="2345667859"/>
                    </a:ext>
                  </a:extLst>
                </a:gridCol>
                <a:gridCol w="3643952">
                  <a:extLst>
                    <a:ext uri="{9D8B030D-6E8A-4147-A177-3AD203B41FA5}">
                      <a16:colId xmlns:a16="http://schemas.microsoft.com/office/drawing/2014/main" val="3908091026"/>
                    </a:ext>
                  </a:extLst>
                </a:gridCol>
                <a:gridCol w="3833884">
                  <a:extLst>
                    <a:ext uri="{9D8B030D-6E8A-4147-A177-3AD203B41FA5}">
                      <a16:colId xmlns:a16="http://schemas.microsoft.com/office/drawing/2014/main" val="2147990206"/>
                    </a:ext>
                  </a:extLst>
                </a:gridCol>
              </a:tblGrid>
              <a:tr h="630929">
                <a:tc>
                  <a:txBody>
                    <a:bodyPr/>
                    <a:lstStyle/>
                    <a:p>
                      <a:r>
                        <a:rPr lang="en-AU" dirty="0" smtClean="0"/>
                        <a:t>Data Dictionary Metadata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Cardinality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Definition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Example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183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FF0000"/>
                          </a:solidFill>
                        </a:rPr>
                        <a:t>Identifier</a:t>
                      </a:r>
                      <a:endParaRPr lang="en-A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FF0000"/>
                          </a:solidFill>
                        </a:rPr>
                        <a:t>Unique Persistent Identifier</a:t>
                      </a:r>
                      <a:endParaRPr lang="en-A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solidFill>
                            <a:srgbClr val="FF0000"/>
                          </a:solidFill>
                        </a:rPr>
                        <a:t>e.g. DOI: </a:t>
                      </a:r>
                      <a:r>
                        <a:rPr lang="en-AU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https://doi.org/10.1038/sdata.2018.89</a:t>
                      </a:r>
                      <a:endParaRPr lang="en-A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0589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Name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Name of a data dictionary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e.g. Data Dictionary for Transport dataset </a:t>
                      </a:r>
                      <a:endParaRPr lang="en-A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630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Description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Description of the data dictionary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This Data</a:t>
                      </a:r>
                      <a:r>
                        <a:rPr lang="en-A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Dictionary records a structure of the </a:t>
                      </a:r>
                      <a:r>
                        <a:rPr lang="en-A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 dataset,</a:t>
                      </a:r>
                      <a:r>
                        <a:rPr lang="en-A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defining a</a:t>
                      </a:r>
                      <a:r>
                        <a:rPr lang="en-A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network of means for moving people, goods and freight, and other services from one location to another.</a:t>
                      </a:r>
                      <a:endParaRPr lang="en-A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998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Provider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</a:t>
                      </a:r>
                      <a:endParaRPr lang="en-A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Party that accepts accountability and responsibility for the resource and ensures appropriate care and maintenance of the resource 	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ICSM Permanent Committee for Topographic Information</a:t>
                      </a:r>
                      <a:endParaRPr lang="en-A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33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7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AU" dirty="0"/>
              <a:t>Metadata elements: </a:t>
            </a:r>
            <a:r>
              <a:rPr lang="en-AU" dirty="0" smtClean="0"/>
              <a:t>Table</a:t>
            </a:r>
            <a:endParaRPr lang="en-AU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960358"/>
              </p:ext>
            </p:extLst>
          </p:nvPr>
        </p:nvGraphicFramePr>
        <p:xfrm>
          <a:off x="838200" y="1825625"/>
          <a:ext cx="10515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33134997"/>
                    </a:ext>
                  </a:extLst>
                </a:gridCol>
                <a:gridCol w="1257869">
                  <a:extLst>
                    <a:ext uri="{9D8B030D-6E8A-4147-A177-3AD203B41FA5}">
                      <a16:colId xmlns:a16="http://schemas.microsoft.com/office/drawing/2014/main" val="342163328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08091026"/>
                    </a:ext>
                  </a:extLst>
                </a:gridCol>
                <a:gridCol w="3847531">
                  <a:extLst>
                    <a:ext uri="{9D8B030D-6E8A-4147-A177-3AD203B41FA5}">
                      <a16:colId xmlns:a16="http://schemas.microsoft.com/office/drawing/2014/main" val="2147990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Table Metadata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Cardinality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Definition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Example (FSDF)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183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Name (label)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Name of a table (feature class)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Roads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630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 of the table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This table consists of an</a:t>
                      </a:r>
                      <a:r>
                        <a:rPr lang="en-A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Australia-wide 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 data. Roads are described</a:t>
                      </a:r>
                      <a:r>
                        <a:rPr lang="en-A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paths for the transfer of goods or movement of vehicles and people</a:t>
                      </a:r>
                      <a:r>
                        <a:rPr lang="en-A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not have fixed tracks for vehicular movement like a railway.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998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Provider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Party that provided data for that table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A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Geoscape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Australia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33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6" y="262768"/>
            <a:ext cx="10515600" cy="945060"/>
          </a:xfrm>
        </p:spPr>
        <p:txBody>
          <a:bodyPr/>
          <a:lstStyle/>
          <a:p>
            <a:r>
              <a:rPr lang="en-AU" dirty="0"/>
              <a:t>Metadata elements</a:t>
            </a:r>
            <a:r>
              <a:rPr lang="en-AU" dirty="0" smtClean="0"/>
              <a:t>: Field/Attribute</a:t>
            </a:r>
            <a:endParaRPr lang="en-AU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1795"/>
              </p:ext>
            </p:extLst>
          </p:nvPr>
        </p:nvGraphicFramePr>
        <p:xfrm>
          <a:off x="769962" y="1399075"/>
          <a:ext cx="10515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33134997"/>
                    </a:ext>
                  </a:extLst>
                </a:gridCol>
                <a:gridCol w="1271516">
                  <a:extLst>
                    <a:ext uri="{9D8B030D-6E8A-4147-A177-3AD203B41FA5}">
                      <a16:colId xmlns:a16="http://schemas.microsoft.com/office/drawing/2014/main" val="1597122804"/>
                    </a:ext>
                  </a:extLst>
                </a:gridCol>
                <a:gridCol w="3986284">
                  <a:extLst>
                    <a:ext uri="{9D8B030D-6E8A-4147-A177-3AD203B41FA5}">
                      <a16:colId xmlns:a16="http://schemas.microsoft.com/office/drawing/2014/main" val="39080910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47990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Field Metadata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Cardinality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Definition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Example (FSDF)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183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Name (label)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Name of a field/attribute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Le.g</a:t>
                      </a:r>
                      <a:r>
                        <a:rPr lang="en-AU" dirty="0" smtClean="0"/>
                        <a:t>. </a:t>
                      </a:r>
                      <a:r>
                        <a:rPr lang="en-AU" dirty="0" err="1" smtClean="0"/>
                        <a:t>ength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630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Alias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Alternative</a:t>
                      </a:r>
                      <a:r>
                        <a:rPr lang="en-AU" baseline="0" dirty="0" smtClean="0"/>
                        <a:t> name of a field/attribute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Tot-</a:t>
                      </a:r>
                      <a:r>
                        <a:rPr lang="en-AU" dirty="0" err="1" smtClean="0"/>
                        <a:t>Lngth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42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 of a field/attribute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Total length of the road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998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Provider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Party that provided data for that field/attribute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A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Geoscape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Australlia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1633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of a field/</a:t>
                      </a: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attribute value such as integer, float, double, date, text, </a:t>
                      </a:r>
                      <a:r>
                        <a:rPr lang="en-A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objectID</a:t>
                      </a: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etc.</a:t>
                      </a:r>
                      <a:endParaRPr lang="en-A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integer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402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Width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width or number of characters of a field/attribute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100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936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Numerical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field/attribute 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</a:p>
                  </a:txBody>
                  <a:tcPr marL="7175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10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519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Scale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decimal places</a:t>
                      </a:r>
                    </a:p>
                  </a:txBody>
                  <a:tcPr marL="7175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</a:t>
                      </a:r>
                      <a:r>
                        <a:rPr lang="en-AU" baseline="0" dirty="0" smtClean="0"/>
                        <a:t> 2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3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882"/>
            <a:ext cx="10515600" cy="713048"/>
          </a:xfrm>
        </p:spPr>
        <p:txBody>
          <a:bodyPr/>
          <a:lstStyle/>
          <a:p>
            <a:r>
              <a:rPr lang="en-AU" dirty="0"/>
              <a:t>Metadata elements</a:t>
            </a:r>
            <a:r>
              <a:rPr lang="en-AU" dirty="0" smtClean="0"/>
              <a:t>: </a:t>
            </a:r>
            <a:r>
              <a:rPr lang="en-AU" dirty="0" err="1" smtClean="0"/>
              <a:t>Codelist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81290"/>
              </p:ext>
            </p:extLst>
          </p:nvPr>
        </p:nvGraphicFramePr>
        <p:xfrm>
          <a:off x="838200" y="2040340"/>
          <a:ext cx="10515600" cy="2025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099673843"/>
                    </a:ext>
                  </a:extLst>
                </a:gridCol>
                <a:gridCol w="1339755">
                  <a:extLst>
                    <a:ext uri="{9D8B030D-6E8A-4147-A177-3AD203B41FA5}">
                      <a16:colId xmlns:a16="http://schemas.microsoft.com/office/drawing/2014/main" val="3826341919"/>
                    </a:ext>
                  </a:extLst>
                </a:gridCol>
                <a:gridCol w="3918045">
                  <a:extLst>
                    <a:ext uri="{9D8B030D-6E8A-4147-A177-3AD203B41FA5}">
                      <a16:colId xmlns:a16="http://schemas.microsoft.com/office/drawing/2014/main" val="393371265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99901797"/>
                    </a:ext>
                  </a:extLst>
                </a:gridCol>
              </a:tblGrid>
              <a:tr h="643729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Codelist</a:t>
                      </a:r>
                      <a:r>
                        <a:rPr lang="en-AU" dirty="0" smtClean="0"/>
                        <a:t> metadata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Cardinality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Definition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Example (FSDF)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74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Name (label)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Label of a </a:t>
                      </a:r>
                      <a:r>
                        <a:rPr lang="en-AU" dirty="0" err="1" smtClean="0"/>
                        <a:t>codelist</a:t>
                      </a:r>
                      <a:r>
                        <a:rPr lang="en-AU" baseline="0" dirty="0" smtClean="0"/>
                        <a:t> member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Highway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33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Code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Code of a </a:t>
                      </a:r>
                      <a:r>
                        <a:rPr lang="en-AU" dirty="0" err="1" smtClean="0"/>
                        <a:t>codelist</a:t>
                      </a:r>
                      <a:r>
                        <a:rPr lang="en-AU" dirty="0" smtClean="0"/>
                        <a:t> member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HWY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652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 of a </a:t>
                      </a:r>
                      <a:r>
                        <a:rPr lang="en-AU" dirty="0" err="1" smtClean="0"/>
                        <a:t>codelist</a:t>
                      </a:r>
                      <a:r>
                        <a:rPr lang="en-AU" dirty="0" smtClean="0"/>
                        <a:t> member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A main road, especially one connecting major towns or cities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7398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199" y="1357952"/>
            <a:ext cx="289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/>
              <a:t>Codelist</a:t>
            </a:r>
            <a:r>
              <a:rPr lang="en-AU" sz="2400" dirty="0" smtClean="0"/>
              <a:t>: Road Types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873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201840"/>
            <a:ext cx="11195957" cy="870404"/>
          </a:xfrm>
        </p:spPr>
        <p:txBody>
          <a:bodyPr/>
          <a:lstStyle/>
          <a:p>
            <a:r>
              <a:rPr lang="en-AU" dirty="0" smtClean="0"/>
              <a:t>Describing data dictionary through ISO Standards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92" y="1341210"/>
            <a:ext cx="10515600" cy="47579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Many standards: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sz="2200" dirty="0" smtClean="0"/>
              <a:t>ISO 19115-1:2014 - </a:t>
            </a:r>
            <a:r>
              <a:rPr lang="en-AU" sz="2200" dirty="0"/>
              <a:t>Geographic information — Metadata — Part 1: </a:t>
            </a:r>
            <a:r>
              <a:rPr lang="en-AU" sz="2200" dirty="0" smtClean="0"/>
              <a:t>Fundamentals</a:t>
            </a:r>
          </a:p>
          <a:p>
            <a:endParaRPr lang="en-AU" sz="2200" dirty="0" smtClean="0"/>
          </a:p>
          <a:p>
            <a:r>
              <a:rPr lang="en-AU" sz="2200" dirty="0" smtClean="0"/>
              <a:t>ISO 19110:2016 </a:t>
            </a:r>
            <a:r>
              <a:rPr lang="en-AU" sz="2200" dirty="0"/>
              <a:t>- Geographic information — Methodology for feature </a:t>
            </a:r>
            <a:r>
              <a:rPr lang="en-AU" sz="2200" dirty="0" smtClean="0"/>
              <a:t>cataloguing</a:t>
            </a:r>
          </a:p>
          <a:p>
            <a:pPr marL="0" indent="0">
              <a:buNone/>
            </a:pPr>
            <a:endParaRPr lang="en-AU" sz="2200" dirty="0" smtClean="0"/>
          </a:p>
          <a:p>
            <a:r>
              <a:rPr lang="en-AU" sz="2200" cap="all" dirty="0"/>
              <a:t>ISO/IEC </a:t>
            </a:r>
            <a:r>
              <a:rPr lang="en-AU" sz="2200" cap="all" dirty="0" smtClean="0"/>
              <a:t>11179-3:2013 - </a:t>
            </a:r>
            <a:r>
              <a:rPr lang="en-AU" sz="2200" dirty="0" smtClean="0"/>
              <a:t>Information </a:t>
            </a:r>
            <a:r>
              <a:rPr lang="en-AU" sz="2200" dirty="0"/>
              <a:t>technology — Metadata registries (MDR) — Part 3: Registry </a:t>
            </a:r>
            <a:r>
              <a:rPr lang="en-AU" sz="2200" dirty="0" err="1"/>
              <a:t>metamodel</a:t>
            </a:r>
            <a:r>
              <a:rPr lang="en-AU" sz="2200" dirty="0"/>
              <a:t> and basic </a:t>
            </a:r>
            <a:r>
              <a:rPr lang="en-AU" sz="2200" dirty="0" smtClean="0"/>
              <a:t>attributes</a:t>
            </a:r>
          </a:p>
          <a:p>
            <a:pPr lvl="1"/>
            <a:endParaRPr lang="en-AU" sz="1800" dirty="0" smtClean="0"/>
          </a:p>
          <a:p>
            <a:pPr lvl="2"/>
            <a:r>
              <a:rPr lang="en-AU" sz="1900" dirty="0"/>
              <a:t>might be used in situations where a complete metadata registry is not appropriate</a:t>
            </a:r>
          </a:p>
          <a:p>
            <a:pPr lvl="1"/>
            <a:endParaRPr lang="en-AU" sz="1800" dirty="0" smtClean="0"/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r>
              <a:rPr lang="en-AU" sz="2600" dirty="0" smtClean="0"/>
              <a:t>This workshop will focus on describing data dictionary through ISO standards created for Geographic Information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27860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895" y="126067"/>
            <a:ext cx="10515600" cy="817739"/>
          </a:xfrm>
        </p:spPr>
        <p:txBody>
          <a:bodyPr>
            <a:normAutofit/>
          </a:bodyPr>
          <a:lstStyle/>
          <a:p>
            <a:r>
              <a:rPr lang="en-AU" dirty="0" smtClean="0"/>
              <a:t>The ISO Standards to define metadata</a:t>
            </a:r>
            <a:endParaRPr lang="en-AU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6635" y="1165363"/>
            <a:ext cx="11555506" cy="4046144"/>
            <a:chOff x="346635" y="1332681"/>
            <a:chExt cx="11555506" cy="40461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927" y="1695210"/>
              <a:ext cx="3626603" cy="3164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0362" y="1695210"/>
              <a:ext cx="3648075" cy="22551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2222" y="1695210"/>
              <a:ext cx="3055669" cy="35816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488334" y="1332682"/>
              <a:ext cx="757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ISO 19115-1:2014				                 	       ISO 19110:2016</a:t>
              </a:r>
              <a:endParaRPr lang="en-AU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6635" y="1332681"/>
              <a:ext cx="7954683" cy="4046143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10494" y="1332681"/>
              <a:ext cx="3391647" cy="404614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3976" y="4289842"/>
              <a:ext cx="37508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General dataset metadata: title,</a:t>
              </a:r>
            </a:p>
            <a:p>
              <a:r>
                <a:rPr lang="en-AU" dirty="0" smtClean="0"/>
                <a:t>description, geographic and temporal </a:t>
              </a:r>
            </a:p>
            <a:p>
              <a:r>
                <a:rPr lang="en-AU" dirty="0" smtClean="0"/>
                <a:t>extents, lineage, etc.</a:t>
              </a:r>
              <a:endParaRPr lang="en-A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00235" y="4289842"/>
              <a:ext cx="1615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Data dictionary</a:t>
              </a:r>
              <a:endParaRPr lang="en-AU" dirty="0"/>
            </a:p>
            <a:p>
              <a:r>
                <a:rPr lang="en-AU" dirty="0" smtClean="0"/>
                <a:t>components</a:t>
              </a:r>
              <a:endParaRPr lang="en-AU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3531" y="2963422"/>
            <a:ext cx="1110685" cy="421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 rot="20604382">
            <a:off x="1511927" y="2231097"/>
            <a:ext cx="3973011" cy="2609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5472402" y="1472505"/>
            <a:ext cx="1110685" cy="421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6704912" y="2951807"/>
            <a:ext cx="1469834" cy="421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ight Arrow 20"/>
          <p:cNvSpPr/>
          <p:nvPr/>
        </p:nvSpPr>
        <p:spPr>
          <a:xfrm>
            <a:off x="8262222" y="2981728"/>
            <a:ext cx="501832" cy="2609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8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74056"/>
            <a:ext cx="11180618" cy="76763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Crosswalk from requirements to the ISO 19110 (draft)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122" y="1049013"/>
            <a:ext cx="4305869" cy="5047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30385" y="5623416"/>
            <a:ext cx="146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 smtClean="0">
                <a:solidFill>
                  <a:srgbClr val="B21DB9"/>
                </a:solidFill>
              </a:rPr>
              <a:t>Codelist</a:t>
            </a:r>
            <a:endParaRPr lang="en-AU" sz="2800" b="1" dirty="0">
              <a:solidFill>
                <a:srgbClr val="B21DB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13" y="1121594"/>
            <a:ext cx="2536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FF0000"/>
                </a:solidFill>
              </a:rPr>
              <a:t>Data Dictionary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7215" y="1820296"/>
            <a:ext cx="108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B0F0"/>
                </a:solidFill>
              </a:rPr>
              <a:t>Table</a:t>
            </a:r>
            <a:endParaRPr lang="en-AU" sz="28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13" y="3578588"/>
            <a:ext cx="252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92D050"/>
                </a:solidFill>
              </a:rPr>
              <a:t>Field/Attribute</a:t>
            </a:r>
            <a:endParaRPr lang="en-AU" sz="2800" b="1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2294" y="1003139"/>
            <a:ext cx="1288648" cy="6771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819647" y="2012065"/>
            <a:ext cx="1738130" cy="798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22109" y="1209487"/>
            <a:ext cx="3731865" cy="1737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854599" y="1513170"/>
            <a:ext cx="840580" cy="8030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38560" y="1787576"/>
            <a:ext cx="1721826" cy="106702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8067143" y="2081906"/>
            <a:ext cx="93007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9646" y="3340285"/>
            <a:ext cx="2209823" cy="99499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" name="Straight Arrow Connector 20"/>
          <p:cNvCxnSpPr>
            <a:endCxn id="8" idx="3"/>
          </p:cNvCxnSpPr>
          <p:nvPr/>
        </p:nvCxnSpPr>
        <p:spPr>
          <a:xfrm flipH="1">
            <a:off x="2807645" y="3837780"/>
            <a:ext cx="887534" cy="241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49202" y="5494510"/>
            <a:ext cx="1541998" cy="689404"/>
          </a:xfrm>
          <a:prstGeom prst="rect">
            <a:avLst/>
          </a:prstGeom>
          <a:noFill/>
          <a:ln w="57150">
            <a:solidFill>
              <a:srgbClr val="B21D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B21DB9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54884" y="5923491"/>
            <a:ext cx="887534" cy="2418"/>
          </a:xfrm>
          <a:prstGeom prst="straightConnector1">
            <a:avLst/>
          </a:prstGeom>
          <a:ln w="57150">
            <a:solidFill>
              <a:srgbClr val="B21D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19646" y="4694733"/>
            <a:ext cx="1645222" cy="74611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807645" y="4025619"/>
            <a:ext cx="887534" cy="96490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6" grpId="0" animBg="1"/>
      <p:bldP spid="20" grpId="0" animBg="1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8" y="217282"/>
            <a:ext cx="4979406" cy="1883121"/>
          </a:xfrm>
        </p:spPr>
        <p:txBody>
          <a:bodyPr>
            <a:normAutofit/>
          </a:bodyPr>
          <a:lstStyle/>
          <a:p>
            <a:r>
              <a:rPr lang="en-AU" dirty="0" smtClean="0"/>
              <a:t>XML implementation example (Draft)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25" y="1297601"/>
            <a:ext cx="6602447" cy="46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71" y="3082777"/>
            <a:ext cx="403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Metadata for Transport Data Dictionary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1974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48" y="211216"/>
            <a:ext cx="5517333" cy="1237338"/>
          </a:xfrm>
        </p:spPr>
        <p:txBody>
          <a:bodyPr>
            <a:normAutofit fontScale="90000"/>
          </a:bodyPr>
          <a:lstStyle/>
          <a:p>
            <a:r>
              <a:rPr lang="en-AU" dirty="0"/>
              <a:t>XML implementation example (Draft)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784" y="345974"/>
            <a:ext cx="5613148" cy="6298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878186" y="2960482"/>
            <a:ext cx="3793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Metadata for Roads, including descriptions for two fields (</a:t>
            </a:r>
            <a:r>
              <a:rPr lang="en-AU" sz="3200" dirty="0" err="1" smtClean="0"/>
              <a:t>RoadId</a:t>
            </a:r>
            <a:r>
              <a:rPr lang="en-AU" sz="3200" dirty="0" smtClean="0"/>
              <a:t> and </a:t>
            </a:r>
            <a:r>
              <a:rPr lang="en-AU" sz="3200" dirty="0" err="1" smtClean="0"/>
              <a:t>RoadLength</a:t>
            </a:r>
            <a:r>
              <a:rPr lang="en-AU" sz="3200" dirty="0" smtClean="0"/>
              <a:t>)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6325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Acknowledgments: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848"/>
            <a:ext cx="10515600" cy="44117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 smtClean="0"/>
          </a:p>
          <a:p>
            <a:pPr lvl="1"/>
            <a:r>
              <a:rPr lang="en-AU" sz="2800" dirty="0" smtClean="0"/>
              <a:t>Evert Bleys (ISO)</a:t>
            </a:r>
          </a:p>
          <a:p>
            <a:pPr lvl="1"/>
            <a:endParaRPr lang="en-AU" sz="2800" dirty="0" smtClean="0"/>
          </a:p>
          <a:p>
            <a:pPr lvl="1"/>
            <a:r>
              <a:rPr lang="en-AU" sz="2800" dirty="0" smtClean="0"/>
              <a:t>Amelia Davies, Diana Crow, </a:t>
            </a:r>
            <a:r>
              <a:rPr lang="en-AU" sz="2800" dirty="0"/>
              <a:t>Shaun </a:t>
            </a:r>
            <a:r>
              <a:rPr lang="en-AU" sz="2800" dirty="0" smtClean="0"/>
              <a:t>Copley and Briony Ankor (ABS)</a:t>
            </a:r>
          </a:p>
          <a:p>
            <a:pPr marL="457200" lvl="1" indent="0">
              <a:buNone/>
            </a:pPr>
            <a:endParaRPr lang="en-AU" sz="2800" dirty="0" smtClean="0"/>
          </a:p>
          <a:p>
            <a:pPr marL="0" indent="0" algn="ctr">
              <a:buNone/>
            </a:pPr>
            <a:r>
              <a:rPr lang="en-AU" dirty="0" smtClean="0"/>
              <a:t>For all your support, contributions and discussions</a:t>
            </a:r>
            <a:endParaRPr lang="en-AU" dirty="0"/>
          </a:p>
          <a:p>
            <a:pPr marL="0" indent="0" algn="ctr">
              <a:buNone/>
            </a:pPr>
            <a:endParaRPr lang="en-AU" dirty="0" smtClean="0"/>
          </a:p>
          <a:p>
            <a:endParaRPr lang="en-AU" dirty="0"/>
          </a:p>
          <a:p>
            <a:pPr marL="0" indent="0" algn="ctr">
              <a:buNone/>
            </a:pPr>
            <a:r>
              <a:rPr lang="en-AU" sz="4800" b="1" dirty="0" smtClean="0">
                <a:solidFill>
                  <a:srgbClr val="FF0000"/>
                </a:solidFill>
              </a:rPr>
              <a:t>Thank you!!!</a:t>
            </a:r>
            <a:endParaRPr lang="en-A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4992" y="202162"/>
            <a:ext cx="5680295" cy="1325563"/>
          </a:xfrm>
        </p:spPr>
        <p:txBody>
          <a:bodyPr>
            <a:normAutofit/>
          </a:bodyPr>
          <a:lstStyle/>
          <a:p>
            <a:r>
              <a:rPr lang="en-AU" dirty="0"/>
              <a:t>XML implementation example (Draft)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903" y="2706985"/>
            <a:ext cx="3793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Metadata for a Road Type field, including </a:t>
            </a:r>
            <a:r>
              <a:rPr lang="en-AU" sz="3200" dirty="0" err="1" smtClean="0"/>
              <a:t>codelist</a:t>
            </a:r>
            <a:r>
              <a:rPr lang="en-AU" sz="3200" dirty="0" smtClean="0"/>
              <a:t> values</a:t>
            </a:r>
            <a:endParaRPr lang="en-A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54" y="833150"/>
            <a:ext cx="5755410" cy="51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223" y="101933"/>
            <a:ext cx="10515600" cy="939171"/>
          </a:xfrm>
        </p:spPr>
        <p:txBody>
          <a:bodyPr/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35" y="1041105"/>
            <a:ext cx="10913919" cy="507903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Your feedback is important! Please share your thoughts with us </a:t>
            </a:r>
            <a:r>
              <a:rPr lang="en-AU" dirty="0"/>
              <a:t>via email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ANZ_MDWG@ga.gov.au</a:t>
            </a:r>
          </a:p>
          <a:p>
            <a:endParaRPr lang="en-AU" dirty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AU" dirty="0" smtClean="0"/>
              <a:t>Finalise the XML example for data dictionary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AU" dirty="0" smtClean="0"/>
              <a:t>Publish the XML example (ICSM  website)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AU" dirty="0" smtClean="0"/>
              <a:t>Create a new template Geonetwork to enable data dictionary recording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AU" dirty="0" smtClean="0"/>
              <a:t>Add the ‘Data </a:t>
            </a:r>
            <a:r>
              <a:rPr lang="en-AU" dirty="0" smtClean="0"/>
              <a:t>Dictionary</a:t>
            </a:r>
            <a:r>
              <a:rPr lang="en-AU" dirty="0" smtClean="0"/>
              <a:t>’ template to the ANZMet Lite v2 toolkit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AU" dirty="0" smtClean="0"/>
              <a:t>Work with </a:t>
            </a:r>
            <a:r>
              <a:rPr lang="en-AU" dirty="0" err="1" smtClean="0"/>
              <a:t>Esri</a:t>
            </a:r>
            <a:r>
              <a:rPr lang="en-AU" dirty="0" smtClean="0"/>
              <a:t> </a:t>
            </a:r>
            <a:r>
              <a:rPr lang="en-AU" dirty="0" smtClean="0"/>
              <a:t>on </a:t>
            </a:r>
            <a:r>
              <a:rPr lang="en-AU" dirty="0" err="1" smtClean="0"/>
              <a:t>Esri</a:t>
            </a:r>
            <a:r>
              <a:rPr lang="en-AU" dirty="0" smtClean="0"/>
              <a:t> Metadata Roadmap to </a:t>
            </a:r>
            <a:r>
              <a:rPr lang="en-AU" dirty="0" smtClean="0"/>
              <a:t>improve compliance with the ISO 19115-1 (and DCAT2), and to include </a:t>
            </a:r>
            <a:r>
              <a:rPr lang="en-AU" dirty="0" smtClean="0"/>
              <a:t>metadata for Data Dictionary into the metadata </a:t>
            </a:r>
            <a:r>
              <a:rPr lang="en-AU" dirty="0" smtClean="0"/>
              <a:t>workflow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394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432" y="1883121"/>
            <a:ext cx="3929204" cy="29152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AU" b="1" dirty="0" smtClean="0"/>
              <a:t>Questions?</a:t>
            </a:r>
            <a:br>
              <a:rPr lang="en-AU" b="1" dirty="0" smtClean="0"/>
            </a:br>
            <a:r>
              <a:rPr lang="en-AU" b="1" dirty="0" smtClean="0"/>
              <a:t>Comments?</a:t>
            </a:r>
            <a:br>
              <a:rPr lang="en-AU" b="1" dirty="0" smtClean="0"/>
            </a:br>
            <a:r>
              <a:rPr lang="en-AU" b="1" dirty="0" smtClean="0"/>
              <a:t>Feedback?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694" y="1151338"/>
            <a:ext cx="3348806" cy="41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35359" y="881257"/>
            <a:ext cx="7121988" cy="259228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Bef>
                <a:spcPts val="800"/>
              </a:spcBef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Framework based on standards, published in 2015</a:t>
            </a:r>
          </a:p>
          <a:p>
            <a:pPr marL="457189" indent="-457189">
              <a:spcBef>
                <a:spcPts val="800"/>
              </a:spcBef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Cover data, vocabularies, services, …</a:t>
            </a:r>
          </a:p>
          <a:p>
            <a:pPr marL="457189" indent="-457189">
              <a:spcBef>
                <a:spcPts val="800"/>
              </a:spcBef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Applicable to any domain or discipline</a:t>
            </a:r>
          </a:p>
          <a:p>
            <a:pPr marL="457189" indent="-457189">
              <a:spcBef>
                <a:spcPts val="800"/>
              </a:spcBef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Focus on share to enable maximum reuse</a:t>
            </a:r>
          </a:p>
          <a:p>
            <a:pPr marL="457189" indent="-457189">
              <a:spcBef>
                <a:spcPts val="800"/>
              </a:spcBef>
            </a:pPr>
            <a:r>
              <a:rPr lang="en-AU" sz="2400" u="sng" dirty="0">
                <a:solidFill>
                  <a:srgbClr val="FF0000"/>
                </a:solidFill>
                <a:latin typeface="+mn-lt"/>
              </a:rPr>
              <a:t>Emphasise machine-actionability</a:t>
            </a:r>
          </a:p>
          <a:p>
            <a:pPr marL="457189" indent="-457189">
              <a:spcBef>
                <a:spcPts val="800"/>
              </a:spcBef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Highlight importance of fit for purpose metadata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32171" y="458477"/>
            <a:ext cx="4350279" cy="3126157"/>
            <a:chOff x="5544805" y="204701"/>
            <a:chExt cx="3491245" cy="27261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4805" y="204701"/>
              <a:ext cx="3409756" cy="25150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72250" y="2671469"/>
              <a:ext cx="2363800" cy="259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333" dirty="0">
                  <a:solidFill>
                    <a:srgbClr val="4D4D4F"/>
                  </a:solidFill>
                  <a:latin typeface="Arial" charset="0"/>
                  <a:hlinkClick r:id="rId3"/>
                </a:rPr>
                <a:t>https://www.go-fair.org/fair-principles</a:t>
              </a:r>
              <a:endParaRPr lang="en-AU" sz="1333" dirty="0">
                <a:solidFill>
                  <a:srgbClr val="4D4D4F"/>
                </a:solidFill>
                <a:latin typeface="Arial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361" y="3569556"/>
            <a:ext cx="11330825" cy="269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800"/>
              </a:spcBef>
            </a:pPr>
            <a:r>
              <a:rPr lang="en-AU" sz="1867" b="1" u="sng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AU" sz="1867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indable:</a:t>
            </a:r>
            <a:r>
              <a:rPr lang="en-AU" sz="1867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(Meta)data - findable by humans and computers; globally unique persistent </a:t>
            </a:r>
            <a:r>
              <a:rPr lang="en-AU" sz="1867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identifiers </a:t>
            </a:r>
            <a:r>
              <a:rPr lang="en-AU" sz="1867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(PID</a:t>
            </a:r>
            <a:r>
              <a:rPr lang="en-AU" sz="1867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for metadata statements and described resource (e.g. dataset); </a:t>
            </a:r>
            <a:r>
              <a:rPr lang="en-AU" sz="1867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searchable resource. Data have rich metadata</a:t>
            </a:r>
            <a:r>
              <a:rPr lang="en-AU" sz="1867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AU" sz="1867" dirty="0">
              <a:solidFill>
                <a:srgbClr val="4D4D4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ts val="800"/>
              </a:spcBef>
            </a:pPr>
            <a:r>
              <a:rPr lang="en-AU" sz="1867" b="1" u="sng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AU" sz="1867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ccessible: </a:t>
            </a:r>
            <a:r>
              <a:rPr lang="en-AU" sz="1867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(Meta)data - retrievable by PIDs; use standardised communications protocol (universally implementable); allows authentication/authorisation. Metadata is accessible, even when the data is not.</a:t>
            </a:r>
            <a:endParaRPr lang="en-AU" sz="1867" dirty="0">
              <a:solidFill>
                <a:srgbClr val="4D4D4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ts val="800"/>
              </a:spcBef>
            </a:pPr>
            <a:r>
              <a:rPr lang="en-AU" sz="1867" b="1" u="sng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AU" sz="1867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nteroperable </a:t>
            </a:r>
            <a:r>
              <a:rPr lang="en-AU" sz="1867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(Meta)data - use broadly applicable language for knowledge representation; use </a:t>
            </a:r>
            <a:r>
              <a:rPr lang="en-AU" sz="1867" u="sng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dictionaries and vocabularies</a:t>
            </a:r>
            <a:r>
              <a:rPr lang="en-AU" sz="1867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(meta)data by using PIDs.</a:t>
            </a:r>
            <a:r>
              <a:rPr lang="en-AU" sz="1867" dirty="0">
                <a:solidFill>
                  <a:srgbClr val="4D4D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ts val="800"/>
              </a:spcBef>
            </a:pPr>
            <a:r>
              <a:rPr lang="en-AU" sz="1867" b="1" u="sng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AU" sz="1867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eusable:</a:t>
            </a:r>
            <a:r>
              <a:rPr lang="en-AU" sz="1867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(Meta)data - </a:t>
            </a:r>
            <a:r>
              <a:rPr lang="en-AU" sz="1867" u="sng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richly described and fit for purpose</a:t>
            </a:r>
            <a:r>
              <a:rPr lang="en-AU" sz="1867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known license and other constraints; detailed provenance; meet domain-relevant community standards</a:t>
            </a:r>
            <a:r>
              <a:rPr lang="en-AU" sz="1867" dirty="0">
                <a:solidFill>
                  <a:srgbClr val="4D4D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AU" sz="1867" dirty="0">
              <a:solidFill>
                <a:srgbClr val="4D4D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47" y="68627"/>
            <a:ext cx="735008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AU" sz="4267" b="1" kern="0" dirty="0">
                <a:solidFill>
                  <a:srgbClr val="A0D7E4">
                    <a:lumMod val="50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FAIR Implementation Principles</a:t>
            </a:r>
            <a:endParaRPr lang="en-AU" sz="4267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58" y="82096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Why data dictionary level metadata is important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9957"/>
            <a:ext cx="10847613" cy="4351338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Data Dictionary:</a:t>
            </a:r>
            <a:endParaRPr lang="en-AU" dirty="0"/>
          </a:p>
          <a:p>
            <a:pPr lvl="1"/>
            <a:r>
              <a:rPr lang="en-AU" dirty="0" smtClean="0"/>
              <a:t>a </a:t>
            </a:r>
            <a:r>
              <a:rPr lang="en-AU" dirty="0"/>
              <a:t>collection of names, definitions, and attributes about data elements that are being used or captured in a </a:t>
            </a:r>
            <a:r>
              <a:rPr lang="en-AU" dirty="0" smtClean="0"/>
              <a:t>database or </a:t>
            </a:r>
            <a:r>
              <a:rPr lang="en-AU" dirty="0"/>
              <a:t>information </a:t>
            </a:r>
            <a:r>
              <a:rPr lang="en-AU" dirty="0" smtClean="0"/>
              <a:t>system.</a:t>
            </a:r>
          </a:p>
          <a:p>
            <a:pPr lvl="1"/>
            <a:r>
              <a:rPr lang="en-AU" dirty="0" smtClean="0"/>
              <a:t>A </a:t>
            </a:r>
            <a:r>
              <a:rPr lang="en-AU" dirty="0"/>
              <a:t>data dictionary is used to </a:t>
            </a:r>
            <a:r>
              <a:rPr lang="en-AU" dirty="0" smtClean="0"/>
              <a:t>catalogue </a:t>
            </a:r>
            <a:r>
              <a:rPr lang="en-AU" dirty="0"/>
              <a:t>and communicate the structure and content of data, and provides meaningful descriptions for individually named data objects</a:t>
            </a:r>
            <a:r>
              <a:rPr lang="en-AU" dirty="0" smtClean="0"/>
              <a:t>.</a:t>
            </a:r>
          </a:p>
          <a:p>
            <a:r>
              <a:rPr lang="en-AU" dirty="0"/>
              <a:t>FAIR principles, especially for </a:t>
            </a:r>
            <a:r>
              <a:rPr lang="en-AU" dirty="0" smtClean="0"/>
              <a:t>the “R” </a:t>
            </a:r>
            <a:r>
              <a:rPr lang="en-AU" smtClean="0"/>
              <a:t>(Reusable) and </a:t>
            </a:r>
            <a:r>
              <a:rPr lang="en-AU" dirty="0"/>
              <a:t>“I” (Interoperable): improves understanding of a dataset structure, meaning of its elements</a:t>
            </a:r>
          </a:p>
          <a:p>
            <a:r>
              <a:rPr lang="en-AU" dirty="0" smtClean="0"/>
              <a:t>Facilitates machine actionability: significant efficiency gain for data finding and analysis </a:t>
            </a:r>
          </a:p>
          <a:p>
            <a:r>
              <a:rPr lang="en-AU" dirty="0" smtClean="0"/>
              <a:t>Improved </a:t>
            </a:r>
            <a:r>
              <a:rPr lang="en-AU" dirty="0" err="1" smtClean="0"/>
              <a:t>searchability</a:t>
            </a:r>
            <a:r>
              <a:rPr lang="en-AU" dirty="0" smtClean="0"/>
              <a:t>: finding datasets by a search on a specific parameter or data element  </a:t>
            </a:r>
          </a:p>
        </p:txBody>
      </p:sp>
    </p:spTree>
    <p:extLst>
      <p:ext uri="{BB962C8B-B14F-4D97-AF65-F5344CB8AC3E}">
        <p14:creationId xmlns:p14="http://schemas.microsoft.com/office/powerpoint/2010/main" val="29169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22" y="163072"/>
            <a:ext cx="11662566" cy="871393"/>
          </a:xfrm>
        </p:spPr>
        <p:txBody>
          <a:bodyPr>
            <a:noAutofit/>
          </a:bodyPr>
          <a:lstStyle/>
          <a:p>
            <a:r>
              <a:rPr lang="en-AU" sz="4000" dirty="0" smtClean="0"/>
              <a:t>Metadata for </a:t>
            </a:r>
            <a:r>
              <a:rPr lang="en-AU" sz="4000" dirty="0"/>
              <a:t>D</a:t>
            </a:r>
            <a:r>
              <a:rPr lang="en-AU" sz="4000" dirty="0" smtClean="0"/>
              <a:t>ata Dictionary implementation examples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3" y="1529975"/>
            <a:ext cx="5216498" cy="410128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None for the ISO 19115-1</a:t>
            </a:r>
          </a:p>
          <a:p>
            <a:pPr marL="457200" lvl="1" indent="0">
              <a:buNone/>
            </a:pPr>
            <a:r>
              <a:rPr lang="en-AU" dirty="0" smtClean="0"/>
              <a:t>(current metadata standard)</a:t>
            </a:r>
          </a:p>
          <a:p>
            <a:pPr marL="0" indent="0" algn="ctr">
              <a:buNone/>
            </a:pPr>
            <a:r>
              <a:rPr lang="en-AU" sz="6600" dirty="0" smtClean="0"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But</a:t>
            </a:r>
          </a:p>
          <a:p>
            <a:r>
              <a:rPr lang="en-AU" dirty="0" smtClean="0"/>
              <a:t>USGS </a:t>
            </a:r>
            <a:r>
              <a:rPr lang="en-AU" dirty="0"/>
              <a:t>implemented </a:t>
            </a:r>
            <a:r>
              <a:rPr lang="en-AU" dirty="0" smtClean="0"/>
              <a:t>metadata for data dictionaries for </a:t>
            </a:r>
            <a:r>
              <a:rPr lang="en-AU" dirty="0"/>
              <a:t>the ISO </a:t>
            </a:r>
            <a:r>
              <a:rPr lang="en-AU" dirty="0" smtClean="0"/>
              <a:t>19115 (superseded standard) </a:t>
            </a:r>
            <a:r>
              <a:rPr lang="en-AU" sz="1800" dirty="0"/>
              <a:t>(</a:t>
            </a:r>
            <a:r>
              <a:rPr lang="en-AU" sz="1800" dirty="0">
                <a:hlinkClick r:id="rId2"/>
              </a:rPr>
              <a:t>https://</a:t>
            </a:r>
            <a:r>
              <a:rPr lang="en-AU" sz="1800" dirty="0" smtClean="0">
                <a:hlinkClick r:id="rId2"/>
              </a:rPr>
              <a:t>www.usgs.gov/data-management/data-dictionaries</a:t>
            </a:r>
            <a:r>
              <a:rPr lang="en-AU" sz="18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07" y="1426837"/>
            <a:ext cx="5485618" cy="4394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3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3" y="186220"/>
            <a:ext cx="10515600" cy="1006475"/>
          </a:xfrm>
        </p:spPr>
        <p:txBody>
          <a:bodyPr>
            <a:normAutofit/>
          </a:bodyPr>
          <a:lstStyle/>
          <a:p>
            <a:r>
              <a:rPr lang="en-AU" dirty="0"/>
              <a:t>USGS </a:t>
            </a:r>
            <a:r>
              <a:rPr lang="en-AU" dirty="0" smtClean="0"/>
              <a:t>example- Aerial Photography Archive</a:t>
            </a:r>
            <a:endParaRPr lang="en-AU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46" y="1403797"/>
            <a:ext cx="4724521" cy="2817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995" y="3236318"/>
            <a:ext cx="4313937" cy="23873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995" y="1403797"/>
            <a:ext cx="4550459" cy="3642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388067" y="58387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 smtClean="0"/>
              <a:t>https</a:t>
            </a:r>
            <a:r>
              <a:rPr lang="en-AU" sz="1400" dirty="0"/>
              <a:t>://</a:t>
            </a:r>
            <a:r>
              <a:rPr lang="en-AU" sz="1400" dirty="0" smtClean="0"/>
              <a:t>www.usgs.gov/centers/eros/science/usgs-eros-archive-products-overview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1457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31" y="138788"/>
            <a:ext cx="10515600" cy="621703"/>
          </a:xfrm>
        </p:spPr>
        <p:txBody>
          <a:bodyPr>
            <a:normAutofit fontScale="90000"/>
          </a:bodyPr>
          <a:lstStyle/>
          <a:p>
            <a:r>
              <a:rPr lang="en-AU" dirty="0"/>
              <a:t>USGS example- Aerial Photography Archive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5" y="846241"/>
            <a:ext cx="4449417" cy="2787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61" y="2712580"/>
            <a:ext cx="4239662" cy="2783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962" y="3742289"/>
            <a:ext cx="4525569" cy="2423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57131" y="589492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>
                <a:hlinkClick r:id="rId5"/>
              </a:rPr>
              <a:t>https://specx.nationalmap.gov/reports/DD/?</a:t>
            </a:r>
            <a:r>
              <a:rPr lang="en-AU" sz="1100" dirty="0" smtClean="0">
                <a:hlinkClick r:id="rId5"/>
              </a:rPr>
              <a:t>report_type=2&amp;theme=5248&amp;feature_class=all&amp;table=All</a:t>
            </a:r>
            <a:endParaRPr lang="en-AU" sz="1100" dirty="0" smtClean="0"/>
          </a:p>
        </p:txBody>
      </p:sp>
    </p:spTree>
    <p:extLst>
      <p:ext uri="{BB962C8B-B14F-4D97-AF65-F5344CB8AC3E}">
        <p14:creationId xmlns:p14="http://schemas.microsoft.com/office/powerpoint/2010/main" val="32583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2" y="84571"/>
            <a:ext cx="10515600" cy="725919"/>
          </a:xfrm>
        </p:spPr>
        <p:txBody>
          <a:bodyPr>
            <a:normAutofit/>
          </a:bodyPr>
          <a:lstStyle/>
          <a:p>
            <a:r>
              <a:rPr lang="en-AU" sz="4000" dirty="0" smtClean="0"/>
              <a:t>NASA Example - </a:t>
            </a:r>
            <a:r>
              <a:rPr lang="en-AU" sz="4000" dirty="0">
                <a:hlinkClick r:id="rId2"/>
              </a:rPr>
              <a:t>Planetary Science Dictionary</a:t>
            </a:r>
            <a:r>
              <a:rPr lang="en-AU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1205817"/>
            <a:ext cx="5518958" cy="3286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226" y="2482569"/>
            <a:ext cx="4639710" cy="318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404240" y="5820192"/>
            <a:ext cx="2983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https</a:t>
            </a:r>
            <a:r>
              <a:rPr lang="en-AU" sz="1400" dirty="0"/>
              <a:t>://pds.nasa.gov/tools/dd-search</a:t>
            </a:r>
            <a:r>
              <a:rPr lang="en-AU" sz="1400" dirty="0" smtClean="0"/>
              <a:t>/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8393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786"/>
          </a:xfrm>
        </p:spPr>
        <p:txBody>
          <a:bodyPr/>
          <a:lstStyle/>
          <a:p>
            <a:r>
              <a:rPr lang="en-AU" dirty="0" smtClean="0"/>
              <a:t>Focus of this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2" y="1493611"/>
            <a:ext cx="10515600" cy="4351338"/>
          </a:xfrm>
        </p:spPr>
        <p:txBody>
          <a:bodyPr/>
          <a:lstStyle/>
          <a:p>
            <a:r>
              <a:rPr lang="en-AU" dirty="0" smtClean="0"/>
              <a:t>Data dictionary components</a:t>
            </a:r>
          </a:p>
          <a:p>
            <a:r>
              <a:rPr lang="en-AU" dirty="0" smtClean="0"/>
              <a:t>Data dictionary descriptions</a:t>
            </a:r>
          </a:p>
          <a:p>
            <a:r>
              <a:rPr lang="en-AU" dirty="0" smtClean="0"/>
              <a:t>Defining a data dictionary through the </a:t>
            </a:r>
            <a:r>
              <a:rPr lang="en-AU" smtClean="0"/>
              <a:t>ISO </a:t>
            </a:r>
            <a:r>
              <a:rPr lang="en-AU" smtClean="0"/>
              <a:t>19115-1 </a:t>
            </a:r>
            <a:r>
              <a:rPr lang="en-AU" dirty="0" smtClean="0"/>
              <a:t>and ISO 19110</a:t>
            </a:r>
          </a:p>
          <a:p>
            <a:r>
              <a:rPr lang="en-AU" dirty="0" smtClean="0"/>
              <a:t>XML example for a simple data dictionary</a:t>
            </a:r>
          </a:p>
          <a:p>
            <a:endParaRPr lang="en-AU" dirty="0"/>
          </a:p>
          <a:p>
            <a:pPr marL="0" indent="0" algn="ctr">
              <a:buNone/>
            </a:pPr>
            <a:r>
              <a:rPr lang="en-AU" sz="3600" b="1" dirty="0" smtClean="0">
                <a:solidFill>
                  <a:srgbClr val="FF0000"/>
                </a:solidFill>
              </a:rPr>
              <a:t>- Work in Progress -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78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M_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M_16_9" id="{325884B6-AB00-4B73-8B68-8B8B4E432820}" vid="{230E7DAC-45EF-423B-B86D-980C9F0545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6f4a2a-3c00-4a10-8254-c125036e376d">
      <Terms xmlns="http://schemas.microsoft.com/office/infopath/2007/PartnerControls"/>
    </lcf76f155ced4ddcb4097134ff3c332f>
    <TaxCatchAll xmlns="0859af4d-6755-4846-ac57-3a419529e0b3" xsi:nil="true"/>
  </documentManagement>
</p:properties>
</file>

<file path=customXml/itemProps1.xml><?xml version="1.0" encoding="utf-8"?>
<ds:datastoreItem xmlns:ds="http://schemas.openxmlformats.org/officeDocument/2006/customXml" ds:itemID="{ADEF8201-30D3-4533-900E-FACCDC8AE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6C62B1-78E0-4D69-A72C-D2F19DA891B7}"/>
</file>

<file path=customXml/itemProps3.xml><?xml version="1.0" encoding="utf-8"?>
<ds:datastoreItem xmlns:ds="http://schemas.openxmlformats.org/officeDocument/2006/customXml" ds:itemID="{FC5678FC-3653-4A26-8AC8-2E40A2044CB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9546db70-b761-4d64-9420-ccaa470e7153"/>
    <ds:schemaRef ds:uri="http://purl.org/dc/elements/1.1/"/>
    <ds:schemaRef ds:uri="http://schemas.microsoft.com/office/2006/metadata/properties"/>
    <ds:schemaRef ds:uri="http://schemas.microsoft.com/office/infopath/2007/PartnerControls"/>
    <ds:schemaRef ds:uri="fbeb2f1a-1674-45b6-9b62-b7eac1313c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ICSM_16_9</Template>
  <TotalTime>1611</TotalTime>
  <Words>1110</Words>
  <Application>Microsoft Office PowerPoint</Application>
  <PresentationFormat>Widescreen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ICSM_16_9</vt:lpstr>
      <vt:lpstr>Workshop 1: Metadata for Data Dictionary</vt:lpstr>
      <vt:lpstr>Acknowledgments:</vt:lpstr>
      <vt:lpstr>PowerPoint Presentation</vt:lpstr>
      <vt:lpstr>Why data dictionary level metadata is important</vt:lpstr>
      <vt:lpstr>Metadata for Data Dictionary implementation examples</vt:lpstr>
      <vt:lpstr>USGS example- Aerial Photography Archive</vt:lpstr>
      <vt:lpstr>USGS example- Aerial Photography Archive</vt:lpstr>
      <vt:lpstr>NASA Example - Planetary Science Dictionary </vt:lpstr>
      <vt:lpstr>Focus of this workshop</vt:lpstr>
      <vt:lpstr>Data Dictionary components</vt:lpstr>
      <vt:lpstr>Metadata elements: Data Dictionary</vt:lpstr>
      <vt:lpstr>Metadata elements: Table</vt:lpstr>
      <vt:lpstr>Metadata elements: Field/Attribute</vt:lpstr>
      <vt:lpstr>Metadata elements: Codelist</vt:lpstr>
      <vt:lpstr>Describing data dictionary through ISO Standards</vt:lpstr>
      <vt:lpstr>The ISO Standards to define metadata</vt:lpstr>
      <vt:lpstr>Crosswalk from requirements to the ISO 19110 (draft)</vt:lpstr>
      <vt:lpstr>XML implementation example (Draft)</vt:lpstr>
      <vt:lpstr>XML implementation example (Draft)</vt:lpstr>
      <vt:lpstr>XML implementation example (Draft)</vt:lpstr>
      <vt:lpstr>Next steps</vt:lpstr>
      <vt:lpstr>Questions? Comments? Feedback?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Waterhouse Lesley</dc:creator>
  <cp:lastModifiedBy>Irina Bastrakova</cp:lastModifiedBy>
  <cp:revision>252</cp:revision>
  <dcterms:created xsi:type="dcterms:W3CDTF">2019-03-28T00:17:53Z</dcterms:created>
  <dcterms:modified xsi:type="dcterms:W3CDTF">2022-06-01T23:31:50Z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0x010100709EB9F764567A46B3E1772DDF56DF56</vt:lpwstr>
  </property>
</Properties>
</file>