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9" r:id="rId5"/>
    <p:sldId id="278" r:id="rId6"/>
    <p:sldId id="280" r:id="rId7"/>
    <p:sldId id="281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44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0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0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50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3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2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97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9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51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76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7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681-C428-41BD-921F-D58EC3708441}" type="datetimeFigureOut">
              <a:rPr lang="en-AU" smtClean="0"/>
              <a:t>26/10/2019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3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92" y="1763487"/>
            <a:ext cx="11038114" cy="2108718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Workshop 1: Community requirements for Metadata for Imagery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366" y="4316413"/>
            <a:ext cx="9608634" cy="1655762"/>
          </a:xfrm>
        </p:spPr>
        <p:txBody>
          <a:bodyPr>
            <a:normAutofit/>
          </a:bodyPr>
          <a:lstStyle/>
          <a:p>
            <a:r>
              <a:rPr lang="en-AU" b="1" dirty="0" smtClean="0"/>
              <a:t>Irina Bastrakova</a:t>
            </a:r>
          </a:p>
          <a:p>
            <a:r>
              <a:rPr lang="en-AU" b="1" dirty="0" smtClean="0"/>
              <a:t>ANZLIC/ICSM </a:t>
            </a:r>
            <a:r>
              <a:rPr lang="en-AU" b="1" dirty="0"/>
              <a:t>Metadata Working Group Meeting No </a:t>
            </a:r>
            <a:r>
              <a:rPr lang="en-AU" b="1" dirty="0" smtClean="0"/>
              <a:t>5, Canberra</a:t>
            </a:r>
          </a:p>
          <a:p>
            <a:r>
              <a:rPr lang="en-AU" b="1" dirty="0" smtClean="0"/>
              <a:t>28-29 October 2019</a:t>
            </a:r>
          </a:p>
        </p:txBody>
      </p:sp>
    </p:spTree>
    <p:extLst>
      <p:ext uri="{BB962C8B-B14F-4D97-AF65-F5344CB8AC3E}">
        <p14:creationId xmlns:p14="http://schemas.microsoft.com/office/powerpoint/2010/main" val="9909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601" y="307975"/>
            <a:ext cx="3568699" cy="2752725"/>
          </a:xfrm>
        </p:spPr>
        <p:txBody>
          <a:bodyPr>
            <a:normAutofit/>
          </a:bodyPr>
          <a:lstStyle/>
          <a:p>
            <a:r>
              <a:rPr lang="en-AU" dirty="0"/>
              <a:t>Extended Content </a:t>
            </a:r>
            <a:r>
              <a:rPr lang="en-AU" dirty="0" smtClean="0"/>
              <a:t>Information </a:t>
            </a:r>
            <a:r>
              <a:rPr lang="en-AU" dirty="0"/>
              <a:t>— </a:t>
            </a:r>
            <a:r>
              <a:rPr lang="en-AU" dirty="0" smtClean="0"/>
              <a:t>Imagery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0"/>
            <a:ext cx="6972301" cy="6586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3601" y="3293118"/>
            <a:ext cx="2628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Extended attribution and contend description of a coverage dataset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328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1" y="121298"/>
            <a:ext cx="11989837" cy="1101012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ISO 19115-2:2019 - </a:t>
            </a:r>
            <a:r>
              <a:rPr lang="en-AU" b="1" dirty="0" smtClean="0"/>
              <a:t>Extensions </a:t>
            </a:r>
            <a:r>
              <a:rPr lang="en-AU" b="1" dirty="0"/>
              <a:t>for acquisition </a:t>
            </a:r>
            <a:r>
              <a:rPr lang="en-AU" b="1" dirty="0" smtClean="0"/>
              <a:t>&amp; processing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78" y="1003611"/>
            <a:ext cx="11374244" cy="5182585"/>
          </a:xfrm>
        </p:spPr>
        <p:txBody>
          <a:bodyPr>
            <a:normAutofit fontScale="32500" lnSpcReduction="20000"/>
          </a:bodyPr>
          <a:lstStyle/>
          <a:p>
            <a:endParaRPr lang="en-AU" dirty="0"/>
          </a:p>
          <a:p>
            <a:pPr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in January 2019</a:t>
            </a:r>
          </a:p>
          <a:p>
            <a:pPr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Focuses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on metadata for imagery and gridded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to include:</a:t>
            </a:r>
          </a:p>
          <a:p>
            <a:pPr lvl="1"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Metadata for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the entire process chain from acquisition to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and production</a:t>
            </a:r>
          </a:p>
          <a:p>
            <a:pPr lvl="1"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information from all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(e.g.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remote sensing data, scanned maps, field data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collection)</a:t>
            </a:r>
          </a:p>
          <a:p>
            <a:pPr lvl="1"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Metadata for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the geometry of the measuring process and the properties of the measuring equipment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support the production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lvl="1">
              <a:spcBef>
                <a:spcPts val="1200"/>
              </a:spcBef>
            </a:pP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roperties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of measuring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systems,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numerical methods and computational procedures used to derive geographic information from the data acquired by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</a:p>
          <a:p>
            <a:pPr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with the new version </a:t>
            </a:r>
          </a:p>
          <a:p>
            <a:pPr lvl="1"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errors (wrong namespaces, names and references) </a:t>
            </a:r>
          </a:p>
          <a:p>
            <a:pPr lvl="1">
              <a:spcBef>
                <a:spcPts val="1200"/>
              </a:spcBef>
            </a:pP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Integration of ISO 19115-3 with the yet to be generated XML for the updated ISO 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19115-2</a:t>
            </a:r>
          </a:p>
          <a:p>
            <a:pPr lvl="1">
              <a:spcBef>
                <a:spcPts val="1200"/>
              </a:spcBef>
            </a:pP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en-AU" sz="6200" dirty="0">
                <a:latin typeface="Arial" panose="020B0604020202020204" pitchFamily="34" charset="0"/>
                <a:cs typeface="Arial" panose="020B0604020202020204" pitchFamily="34" charset="0"/>
              </a:rPr>
              <a:t>19115-3 does not use date as specified in ISO 19103</a:t>
            </a:r>
            <a:r>
              <a:rPr lang="en-A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5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253"/>
            <a:ext cx="10515600" cy="794602"/>
          </a:xfrm>
        </p:spPr>
        <p:txBody>
          <a:bodyPr/>
          <a:lstStyle/>
          <a:p>
            <a:r>
              <a:rPr lang="en-AU" dirty="0" smtClean="0"/>
              <a:t>Stakeholder Groups in ICSM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41" y="1621025"/>
            <a:ext cx="11709918" cy="4070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FSDF: Imagery, Elevation and Depth Themes in particular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Enhanced Location Value Infrastructures (ELVIS) </a:t>
            </a:r>
            <a:r>
              <a:rPr lang="en-AU" sz="2400" dirty="0"/>
              <a:t>Steering </a:t>
            </a:r>
            <a:r>
              <a:rPr lang="en-AU" sz="2400" dirty="0" smtClean="0"/>
              <a:t>Committee</a:t>
            </a:r>
            <a:r>
              <a:rPr lang="en-AU" sz="24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Request to advise </a:t>
            </a:r>
            <a:r>
              <a:rPr lang="en-AU" sz="2000" dirty="0"/>
              <a:t>on best practice metadata for managing </a:t>
            </a:r>
            <a:r>
              <a:rPr lang="en-AU" sz="2000" dirty="0" smtClean="0"/>
              <a:t>Elevation (LiDAR) </a:t>
            </a:r>
            <a:r>
              <a:rPr lang="en-AU" sz="2000" dirty="0"/>
              <a:t>products and to prepare some education on how to use and </a:t>
            </a:r>
            <a:r>
              <a:rPr lang="en-AU" sz="2000" dirty="0" smtClean="0"/>
              <a:t>manage</a:t>
            </a:r>
            <a:endParaRPr lang="en-AU" sz="2000" dirty="0" smtClean="0"/>
          </a:p>
          <a:p>
            <a:pPr>
              <a:lnSpc>
                <a:spcPct val="150000"/>
              </a:lnSpc>
            </a:pPr>
            <a:r>
              <a:rPr lang="en-AU" sz="2400" dirty="0" smtClean="0"/>
              <a:t>ANZLIC MDWG members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Others</a:t>
            </a:r>
            <a:endParaRPr lang="en-AU" sz="2400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1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828" y="365125"/>
            <a:ext cx="4288971" cy="1325563"/>
          </a:xfrm>
        </p:spPr>
        <p:txBody>
          <a:bodyPr/>
          <a:lstStyle/>
          <a:p>
            <a:r>
              <a:rPr lang="en-AU" smtClean="0"/>
              <a:t>ISO 19115-2:2019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742" y="1825625"/>
            <a:ext cx="4876801" cy="4351338"/>
          </a:xfrm>
        </p:spPr>
        <p:txBody>
          <a:bodyPr/>
          <a:lstStyle/>
          <a:p>
            <a:r>
              <a:rPr lang="en-AU" dirty="0" smtClean="0"/>
              <a:t>Reuse of many classes from the ISO 19115-1, ISO 19157 and other ISO standards</a:t>
            </a:r>
          </a:p>
          <a:p>
            <a:r>
              <a:rPr lang="en-AU" dirty="0" smtClean="0"/>
              <a:t>Extension on acquisition information, sensors and methods</a:t>
            </a:r>
          </a:p>
          <a:p>
            <a:r>
              <a:rPr lang="en-AU" dirty="0" smtClean="0"/>
              <a:t>Extended content information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6" y="281014"/>
            <a:ext cx="6531038" cy="64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011" y="246678"/>
            <a:ext cx="5153564" cy="175882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ISO 19115-2:2019 – Structure and Summary of Classes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8023" y="2127381"/>
            <a:ext cx="5249539" cy="3778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833227"/>
            <a:ext cx="6291262" cy="48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2774" y="365125"/>
            <a:ext cx="4391025" cy="1325563"/>
          </a:xfrm>
        </p:spPr>
        <p:txBody>
          <a:bodyPr/>
          <a:lstStyle/>
          <a:p>
            <a:r>
              <a:rPr lang="en-AU" dirty="0" smtClean="0"/>
              <a:t>Acquisition details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365125"/>
            <a:ext cx="5517521" cy="63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3849" y="269875"/>
            <a:ext cx="3914775" cy="132556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Extended Lineage Information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0" y="1825625"/>
            <a:ext cx="3571875" cy="4351338"/>
          </a:xfrm>
        </p:spPr>
        <p:txBody>
          <a:bodyPr>
            <a:normAutofit/>
          </a:bodyPr>
          <a:lstStyle/>
          <a:p>
            <a:r>
              <a:rPr lang="en-AU" sz="2000" dirty="0" smtClean="0"/>
              <a:t>Supports </a:t>
            </a:r>
            <a:r>
              <a:rPr lang="en-AU" sz="2000" dirty="0"/>
              <a:t>the provision of additional information </a:t>
            </a:r>
            <a:r>
              <a:rPr lang="en-AU" sz="2000" dirty="0" smtClean="0"/>
              <a:t>about:</a:t>
            </a:r>
          </a:p>
          <a:p>
            <a:r>
              <a:rPr lang="en-AU" sz="2000" dirty="0" smtClean="0"/>
              <a:t>Sources and</a:t>
            </a:r>
          </a:p>
          <a:p>
            <a:r>
              <a:rPr lang="en-AU" sz="2000" dirty="0" smtClean="0"/>
              <a:t>Production </a:t>
            </a:r>
            <a:r>
              <a:rPr lang="en-AU" sz="2000" dirty="0"/>
              <a:t>processes used in producing geospatial data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6" y="197278"/>
            <a:ext cx="6735214" cy="64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3849" y="193675"/>
            <a:ext cx="3914775" cy="2752725"/>
          </a:xfrm>
        </p:spPr>
        <p:txBody>
          <a:bodyPr>
            <a:normAutofit fontScale="90000"/>
          </a:bodyPr>
          <a:lstStyle/>
          <a:p>
            <a:r>
              <a:rPr lang="en-AU" dirty="0"/>
              <a:t>Extended </a:t>
            </a:r>
            <a:r>
              <a:rPr lang="en-AU" dirty="0" smtClean="0"/>
              <a:t>Spatial Representation Information </a:t>
            </a:r>
            <a:r>
              <a:rPr lang="en-AU" dirty="0"/>
              <a:t>— Geolocation </a:t>
            </a:r>
            <a:r>
              <a:rPr lang="en-AU" dirty="0" smtClean="0"/>
              <a:t>Information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2" y="60326"/>
            <a:ext cx="6414245" cy="61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3849" y="193675"/>
            <a:ext cx="3914775" cy="2752725"/>
          </a:xfrm>
        </p:spPr>
        <p:txBody>
          <a:bodyPr>
            <a:normAutofit/>
          </a:bodyPr>
          <a:lstStyle/>
          <a:p>
            <a:r>
              <a:rPr lang="en-AU" dirty="0"/>
              <a:t>Ground </a:t>
            </a:r>
            <a:r>
              <a:rPr lang="en-AU" dirty="0" smtClean="0"/>
              <a:t>Control Point Quality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62" y="819943"/>
            <a:ext cx="6785629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M_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M_16_9" id="{325884B6-AB00-4B73-8B68-8B8B4E432820}" vid="{230E7DAC-45EF-423B-B86D-980C9F0545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ICSM_16_9</Template>
  <TotalTime>317</TotalTime>
  <Words>298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ICSM_16_9</vt:lpstr>
      <vt:lpstr>Workshop 1: Community requirements for Metadata for Imagery</vt:lpstr>
      <vt:lpstr>ISO 19115-2:2019 - Extensions for acquisition &amp; processing</vt:lpstr>
      <vt:lpstr>Stakeholder Groups in ICSM</vt:lpstr>
      <vt:lpstr>ISO 19115-2:2019</vt:lpstr>
      <vt:lpstr>ISO 19115-2:2019 – Structure and Summary of Classes</vt:lpstr>
      <vt:lpstr>Acquisition details</vt:lpstr>
      <vt:lpstr>Extended Lineage Information</vt:lpstr>
      <vt:lpstr>Extended Spatial Representation Information — Geolocation Information</vt:lpstr>
      <vt:lpstr>Ground Control Point Quality</vt:lpstr>
      <vt:lpstr>Extended Content Information — Imagery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Waterhouse Lesley</dc:creator>
  <cp:lastModifiedBy>Bastrakova Irina</cp:lastModifiedBy>
  <cp:revision>54</cp:revision>
  <dcterms:created xsi:type="dcterms:W3CDTF">2019-03-28T00:17:53Z</dcterms:created>
  <dcterms:modified xsi:type="dcterms:W3CDTF">2019-10-26T03:50:06Z</dcterms:modified>
</cp:coreProperties>
</file>