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0" r:id="rId2"/>
  </p:sldMasterIdLst>
  <p:notesMasterIdLst>
    <p:notesMasterId r:id="rId22"/>
  </p:notesMasterIdLst>
  <p:sldIdLst>
    <p:sldId id="308" r:id="rId3"/>
    <p:sldId id="290" r:id="rId4"/>
    <p:sldId id="300" r:id="rId5"/>
    <p:sldId id="340" r:id="rId6"/>
    <p:sldId id="302" r:id="rId7"/>
    <p:sldId id="316" r:id="rId8"/>
    <p:sldId id="317" r:id="rId9"/>
    <p:sldId id="312" r:id="rId10"/>
    <p:sldId id="313" r:id="rId11"/>
    <p:sldId id="314" r:id="rId12"/>
    <p:sldId id="335" r:id="rId13"/>
    <p:sldId id="336" r:id="rId14"/>
    <p:sldId id="315" r:id="rId15"/>
    <p:sldId id="338" r:id="rId16"/>
    <p:sldId id="339" r:id="rId17"/>
    <p:sldId id="318" r:id="rId18"/>
    <p:sldId id="319" r:id="rId19"/>
    <p:sldId id="320" r:id="rId20"/>
    <p:sldId id="306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66CC"/>
    <a:srgbClr val="0000FF"/>
    <a:srgbClr val="00B19D"/>
    <a:srgbClr val="00ACCD"/>
    <a:srgbClr val="37AD47"/>
    <a:srgbClr val="E1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9524" autoAdjust="0"/>
  </p:normalViewPr>
  <p:slideViewPr>
    <p:cSldViewPr>
      <p:cViewPr varScale="1">
        <p:scale>
          <a:sx n="114" d="100"/>
          <a:sy n="114" d="100"/>
        </p:scale>
        <p:origin x="2304" y="176"/>
      </p:cViewPr>
      <p:guideLst>
        <p:guide orient="horz" pos="2160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fld id="{636C7EA7-3047-3447-BBB0-C1F39FB260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E36E6-2A99-3A47-B45E-B33A3CA5393F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47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18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7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19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2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2</a:t>
            </a:fld>
            <a:endParaRPr lang="en-US" altLang="en-US" baseline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3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4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6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5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6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6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0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7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9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16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1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NZ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087D6318-A915-194F-8501-D640A12EB57B}" type="slidenum">
              <a:rPr lang="en-US" altLang="en-US" baseline="0">
                <a:latin typeface="Arial" charset="0"/>
              </a:rPr>
              <a:pPr eaLnBrk="1" hangingPunct="1"/>
              <a:t>17</a:t>
            </a:fld>
            <a:endParaRPr lang="en-US" altLang="en-US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6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210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519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215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9AC82-2FE4-6248-971E-99C61894F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3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00133-9A7B-5847-A918-799597385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6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13A4C-6A17-3C41-B286-0DF3F50B2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6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94B39-31D9-BF42-8E12-82F6AA24D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08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CBDD-9B4A-9344-A154-2EA32249A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80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55507-CF8E-BD41-97C3-014B728EC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6A72F-F492-CF4E-BAAA-C51F51615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0FD94-652F-0742-B73B-AF86B8CC3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7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4990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C19E8-5999-1745-8CDE-6B0F1C64C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55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2D502-6A7C-DB45-873F-16EC8A54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6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796B7-1798-EB4E-9267-C659BB20A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3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181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81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86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04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47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56276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51" name="Picture 10" descr="New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5923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Arial" charset="0"/>
              </a:defRPr>
            </a:lvl1pPr>
          </a:lstStyle>
          <a:p>
            <a:fld id="{2BA94142-C3A2-CA48-9161-DAB882C150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ta.linz.govt.nz/services/dcat/data.js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-36513" y="3968750"/>
            <a:ext cx="7353818" cy="1800225"/>
            <a:chOff x="-36513" y="3867960"/>
            <a:chExt cx="8134322" cy="2138966"/>
          </a:xfrm>
        </p:grpSpPr>
        <p:sp>
          <p:nvSpPr>
            <p:cNvPr id="8" name="Rectangle 7"/>
            <p:cNvSpPr/>
            <p:nvPr/>
          </p:nvSpPr>
          <p:spPr>
            <a:xfrm>
              <a:off x="-36513" y="3867960"/>
              <a:ext cx="8134322" cy="213896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9" name="TextBox 5"/>
            <p:cNvSpPr txBox="1">
              <a:spLocks noChangeArrowheads="1"/>
            </p:cNvSpPr>
            <p:nvPr/>
          </p:nvSpPr>
          <p:spPr bwMode="auto">
            <a:xfrm>
              <a:off x="179388" y="3991971"/>
              <a:ext cx="7918421" cy="9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SzPct val="80000"/>
                <a:buChar char="•"/>
                <a:defRPr sz="24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•"/>
                <a:defRPr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–"/>
                <a:defRPr sz="16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6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6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6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6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10000"/>
                </a:spcAft>
                <a:buChar char="»"/>
                <a:defRPr sz="16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7200" dirty="0">
                  <a:solidFill>
                    <a:srgbClr val="FFFFFF"/>
                  </a:solidFill>
                  <a:latin typeface="Calibri" charset="0"/>
                </a:rPr>
                <a:t>ANZ Metadata WG</a:t>
              </a: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-19050" y="6338888"/>
            <a:ext cx="9163050" cy="69056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11918" y="6388488"/>
            <a:ext cx="8901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Calibri" charset="0"/>
              </a:rPr>
              <a:t>Jeremy Palmer - Chief Technical Leader</a:t>
            </a:r>
            <a:endParaRPr lang="en-NZ" altLang="en-US" sz="18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CA6484-FAEB-F344-B1EC-0241355F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0" y="1017232"/>
            <a:ext cx="3744035" cy="1872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EF055-FBD1-2044-A94C-D0A8D762A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130" y="1417013"/>
            <a:ext cx="2385265" cy="2299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7CCCD6-79B5-A949-A69C-0DDDFD0264B8}"/>
              </a:ext>
            </a:extLst>
          </p:cNvPr>
          <p:cNvSpPr/>
          <p:nvPr/>
        </p:nvSpPr>
        <p:spPr>
          <a:xfrm>
            <a:off x="175425" y="5171987"/>
            <a:ext cx="298972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FFFF"/>
                </a:solidFill>
                <a:latin typeface="Calibri" charset="0"/>
              </a:rPr>
              <a:t>LINZ Metadata Evolution</a:t>
            </a:r>
            <a:endParaRPr lang="en-NZ" altLang="en-US" sz="3200" b="1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8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14EDFB-50F4-9643-9AB5-ADDDAE02033E}"/>
              </a:ext>
            </a:extLst>
          </p:cNvPr>
          <p:cNvSpPr/>
          <p:nvPr/>
        </p:nvSpPr>
        <p:spPr bwMode="auto">
          <a:xfrm>
            <a:off x="7452320" y="-10068"/>
            <a:ext cx="1691680" cy="12338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929CF-061C-124E-96A7-DCA7A08C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0" y="-6362"/>
            <a:ext cx="69122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62A3D-BE32-E94E-9886-DB346C2E1E49}"/>
              </a:ext>
            </a:extLst>
          </p:cNvPr>
          <p:cNvSpPr txBox="1"/>
          <p:nvPr/>
        </p:nvSpPr>
        <p:spPr>
          <a:xfrm>
            <a:off x="4707015" y="1763815"/>
            <a:ext cx="400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ISO 19115/19139</a:t>
            </a:r>
          </a:p>
        </p:txBody>
      </p:sp>
    </p:spTree>
    <p:extLst>
      <p:ext uri="{BB962C8B-B14F-4D97-AF65-F5344CB8AC3E}">
        <p14:creationId xmlns:p14="http://schemas.microsoft.com/office/powerpoint/2010/main" val="104284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EE18B-8FB4-A14C-9716-A128980C5DD4}"/>
              </a:ext>
            </a:extLst>
          </p:cNvPr>
          <p:cNvSpPr txBox="1"/>
          <p:nvPr/>
        </p:nvSpPr>
        <p:spPr>
          <a:xfrm>
            <a:off x="161509" y="98630"/>
            <a:ext cx="544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Topo Data Dictionary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DD6BB-43FA-D344-97E4-7698E1E3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9" y="880973"/>
            <a:ext cx="7812206" cy="59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4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EE18B-8FB4-A14C-9716-A128980C5DD4}"/>
              </a:ext>
            </a:extLst>
          </p:cNvPr>
          <p:cNvSpPr txBox="1"/>
          <p:nvPr/>
        </p:nvSpPr>
        <p:spPr>
          <a:xfrm>
            <a:off x="161509" y="98630"/>
            <a:ext cx="544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Topo Data Dictionary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4F7F8-94F9-7345-AADC-E0A4C5846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08" y="818711"/>
            <a:ext cx="7290811" cy="60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14EDFB-50F4-9643-9AB5-ADDDAE02033E}"/>
              </a:ext>
            </a:extLst>
          </p:cNvPr>
          <p:cNvSpPr/>
          <p:nvPr/>
        </p:nvSpPr>
        <p:spPr bwMode="auto">
          <a:xfrm>
            <a:off x="6102170" y="-10068"/>
            <a:ext cx="3041830" cy="12338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62A3D-BE32-E94E-9886-DB346C2E1E49}"/>
              </a:ext>
            </a:extLst>
          </p:cNvPr>
          <p:cNvSpPr txBox="1"/>
          <p:nvPr/>
        </p:nvSpPr>
        <p:spPr>
          <a:xfrm>
            <a:off x="161509" y="98630"/>
            <a:ext cx="544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Structural Table/Column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3710-6AAE-E649-BA98-7F6A5FAB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3775"/>
            <a:ext cx="9144000" cy="42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7EB5D-9AAB-B74E-A05C-B162D33A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5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E730F0-5BA4-8F41-BC9D-EE8950B4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8790"/>
            <a:ext cx="9144000" cy="5109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11164-DC58-EE48-8970-8B85A1C0E524}"/>
              </a:ext>
            </a:extLst>
          </p:cNvPr>
          <p:cNvSpPr txBox="1"/>
          <p:nvPr/>
        </p:nvSpPr>
        <p:spPr>
          <a:xfrm>
            <a:off x="161509" y="98630"/>
            <a:ext cx="544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Layer Metadata</a:t>
            </a:r>
          </a:p>
        </p:txBody>
      </p:sp>
    </p:spTree>
    <p:extLst>
      <p:ext uri="{BB962C8B-B14F-4D97-AF65-F5344CB8AC3E}">
        <p14:creationId xmlns:p14="http://schemas.microsoft.com/office/powerpoint/2010/main" val="366110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7EB5D-9AAB-B74E-A05C-B162D33A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7" y="27865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11164-DC58-EE48-8970-8B85A1C0E524}"/>
              </a:ext>
            </a:extLst>
          </p:cNvPr>
          <p:cNvSpPr txBox="1"/>
          <p:nvPr/>
        </p:nvSpPr>
        <p:spPr>
          <a:xfrm>
            <a:off x="161509" y="98630"/>
            <a:ext cx="594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Feature/row level Metadata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72205-8AD6-4642-B51D-F9F035D95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"/>
          <a:stretch/>
        </p:blipFill>
        <p:spPr>
          <a:xfrm>
            <a:off x="149157" y="1198928"/>
            <a:ext cx="8878338" cy="5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179875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Issues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ISO 19115:2003 is retired, however ISO 19115/2014 not implemented/promoted, no mature tools readily available. 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ANZLIC </a:t>
            </a:r>
            <a:r>
              <a:rPr lang="en-US" sz="2800" baseline="0" dirty="0" err="1"/>
              <a:t>Metlite</a:t>
            </a:r>
            <a:r>
              <a:rPr lang="en-US" sz="2800" baseline="0" dirty="0"/>
              <a:t> tool is no longer maintained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ISO metadata is not used by customers, admins see it as compliance task. Overly complex for admins and users – has many fields not used or understood by users</a:t>
            </a:r>
          </a:p>
        </p:txBody>
      </p:sp>
    </p:spTree>
    <p:extLst>
      <p:ext uri="{BB962C8B-B14F-4D97-AF65-F5344CB8AC3E}">
        <p14:creationId xmlns:p14="http://schemas.microsoft.com/office/powerpoint/2010/main" val="187467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86782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Issues cont.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Don’t have consistent approach to metadata creation and taxonomy, hurting layer discoverable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Attribute/column metadata is poor in some cases, little column value metadata. Not immediately viewable for some users.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Don’t have standard approach for delivery of “structured” attribute or processing (</a:t>
            </a:r>
            <a:r>
              <a:rPr lang="en-US" sz="2800" baseline="0" dirty="0" err="1"/>
              <a:t>e.g</a:t>
            </a:r>
            <a:r>
              <a:rPr lang="en-US" sz="2800" baseline="0" dirty="0"/>
              <a:t> imagery, LIDAR, Table/Vector) metadata. Meaning automatic processing is not easy</a:t>
            </a:r>
            <a:r>
              <a:rPr lang="en-US" sz="3000" baseline="0" dirty="0"/>
              <a:t>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299598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8678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Issues cont.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Get the right balance of creating external metadata for datasets. </a:t>
            </a:r>
            <a:r>
              <a:rPr lang="en-US" sz="2800" baseline="0" dirty="0" err="1"/>
              <a:t>E.g</a:t>
            </a:r>
            <a:r>
              <a:rPr lang="en-US" sz="2800" baseline="0" dirty="0"/>
              <a:t> should metadata be part of the dataset records.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Need operational simple API for driving automatic workflows </a:t>
            </a:r>
            <a:r>
              <a:rPr lang="en-US" sz="2800" baseline="0" dirty="0" err="1"/>
              <a:t>e.g</a:t>
            </a:r>
            <a:r>
              <a:rPr lang="en-US" sz="2800" baseline="0" dirty="0"/>
              <a:t> </a:t>
            </a:r>
            <a:r>
              <a:rPr lang="en-US" sz="2800" baseline="0" dirty="0" err="1"/>
              <a:t>SpatioTemporal</a:t>
            </a:r>
            <a:r>
              <a:rPr lang="en-US" sz="2800" baseline="0" dirty="0"/>
              <a:t> Asset Catalog (STAC)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External Metadata sharing. Best approaches for web searching/HTML pages. </a:t>
            </a:r>
            <a:r>
              <a:rPr lang="en-US" sz="2800" baseline="0" dirty="0" err="1"/>
              <a:t>E.g</a:t>
            </a:r>
            <a:r>
              <a:rPr lang="en-US" sz="2800" baseline="0" dirty="0"/>
              <a:t> Web page metadata, DCAT. What is important?</a:t>
            </a:r>
            <a:endParaRPr lang="en-US" sz="3000" baseline="0" dirty="0"/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280069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11560" y="278650"/>
            <a:ext cx="4185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14151"/>
              </p:ext>
            </p:extLst>
          </p:nvPr>
        </p:nvGraphicFramePr>
        <p:xfrm>
          <a:off x="341530" y="1414780"/>
          <a:ext cx="792088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57">
                  <a:extLst>
                    <a:ext uri="{9D8B030D-6E8A-4147-A177-3AD203B41FA5}">
                      <a16:colId xmlns:a16="http://schemas.microsoft.com/office/drawing/2014/main" val="1734780154"/>
                    </a:ext>
                  </a:extLst>
                </a:gridCol>
                <a:gridCol w="723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Actions (draft)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all metadata for discoverable and create standardized </a:t>
                      </a:r>
                      <a:r>
                        <a:rPr lang="en-US" sz="1800" baseline="0" dirty="0"/>
                        <a:t>taxonomies/tagging for customer searches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need for ISO 19115:2014 metadata. Should we simplify to what our customers need. e.g. DCAT2, STAC, Dublin 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Investigate options for providing structured attribute metadata, or processing info for customers to use in a consistent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Involved in ICSM Metadata working group to determine if we can get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8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the need for providing LDS API services (</a:t>
                      </a:r>
                      <a:r>
                        <a:rPr lang="en-US" dirty="0" err="1"/>
                        <a:t>e.g</a:t>
                      </a:r>
                      <a:r>
                        <a:rPr lang="en-US" dirty="0"/>
                        <a:t> CWS, OGC API Catalogues, STAC)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0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18871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What is metadata?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Metadata is data information that provides information about other data. Contains these types: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b="1" dirty="0"/>
              <a:t>Descriptive</a:t>
            </a:r>
            <a:r>
              <a:rPr lang="en-NZ" sz="2800" dirty="0"/>
              <a:t> - Describes a resource for purposes such as discovery and identification. </a:t>
            </a:r>
            <a:r>
              <a:rPr lang="en-NZ" sz="2800" dirty="0" err="1"/>
              <a:t>E.g</a:t>
            </a:r>
            <a:r>
              <a:rPr lang="en-NZ" sz="2800" dirty="0"/>
              <a:t> title, abstract, author, purpose and keywords.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b="1" dirty="0"/>
              <a:t>Structural</a:t>
            </a:r>
            <a:r>
              <a:rPr lang="en-NZ" sz="2800" dirty="0"/>
              <a:t> – Defines the metadata elements for components within the data. </a:t>
            </a:r>
            <a:r>
              <a:rPr lang="en-NZ" sz="2800" dirty="0" err="1"/>
              <a:t>E.g</a:t>
            </a:r>
            <a:r>
              <a:rPr lang="en-NZ" sz="2800" dirty="0"/>
              <a:t> table/layer, column/attribute or row/feature definitions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b="1" dirty="0"/>
              <a:t>Administrative -</a:t>
            </a:r>
            <a:r>
              <a:rPr lang="en-NZ" sz="2800" dirty="0"/>
              <a:t> metadata provides information to help manage a resource, and other system information such as date created, spatial extents of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b="1" dirty="0"/>
              <a:t>Reference -</a:t>
            </a:r>
            <a:r>
              <a:rPr lang="en-NZ" sz="2800" dirty="0"/>
              <a:t> metadata describes the external definitions (such as accuracy or classifications) or relationships with other data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86782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Why</a:t>
            </a:r>
          </a:p>
          <a:p>
            <a:pPr>
              <a:spcAft>
                <a:spcPts val="1200"/>
              </a:spcAft>
            </a:pPr>
            <a:r>
              <a:rPr lang="en-US" sz="2400" baseline="0" dirty="0"/>
              <a:t>Helps customers to understand the details of the data, timeliness, accuracy and lineage to drive decisions re-use of the data on https://</a:t>
            </a:r>
            <a:r>
              <a:rPr lang="en-US" sz="2400" baseline="0" dirty="0" err="1"/>
              <a:t>data.linz.govt.nz</a:t>
            </a:r>
            <a:r>
              <a:rPr lang="en-US" sz="2400" baseline="0" dirty="0"/>
              <a:t>: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Provides discoverability/searchability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Is it fit for intended purpose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Drives correct use of dataset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Reduce customer calls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Can be used to drive automated workflows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baseline="0" dirty="0"/>
              <a:t>BOTH Externally (LINZ Data Service) and Internally (Data Lake)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8228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86782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Drivers for change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200" baseline="0" dirty="0"/>
              <a:t>Poor search experience on the LDS.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200" baseline="0" dirty="0"/>
              <a:t>Internal dataset management and software/system improvements to support this. Coastal mapping (LIDAR, joining land and sea Vertical Datums), National Elevation </a:t>
            </a:r>
            <a:r>
              <a:rPr lang="en-US" sz="2200" baseline="0" dirty="0" err="1"/>
              <a:t>Programme</a:t>
            </a:r>
            <a:r>
              <a:rPr lang="en-US" sz="2200" baseline="0" dirty="0"/>
              <a:t> (LIDAR), Depth (Bathymetry)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200" baseline="0" dirty="0"/>
              <a:t>Improving internal data management i.e. Data Lake/Warehouse. Simplifying around core requirements and getting better tooling for management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200" baseline="0" dirty="0"/>
              <a:t>Cloud based data storage and access </a:t>
            </a:r>
            <a:r>
              <a:rPr lang="en-US" sz="2200" baseline="0" dirty="0" err="1"/>
              <a:t>e.g</a:t>
            </a:r>
            <a:r>
              <a:rPr lang="en-US" sz="2200" baseline="0" dirty="0"/>
              <a:t> AWS S3, Cloud </a:t>
            </a:r>
            <a:r>
              <a:rPr lang="en-US" sz="2200" baseline="0" dirty="0" err="1"/>
              <a:t>Optimised</a:t>
            </a:r>
            <a:r>
              <a:rPr lang="en-US" sz="2200" baseline="0" dirty="0"/>
              <a:t> </a:t>
            </a:r>
            <a:r>
              <a:rPr lang="en-US" sz="2200" baseline="0" dirty="0" err="1"/>
              <a:t>Geotiffs</a:t>
            </a:r>
            <a:r>
              <a:rPr lang="en-US" sz="2200" baseline="0" dirty="0"/>
              <a:t> (COGs)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200" baseline="0" dirty="0"/>
              <a:t>Improved workflow automation for processing chains and consumption/reuse (industry interoperability needed here)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64372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5" y="1263768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Current State (LINZ)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aseline="0" dirty="0"/>
              <a:t>Metadata is created via multiple methods: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aseline="0" dirty="0"/>
              <a:t>ISO 19115/19139:2003 (ANZLIC Profile) using XML files and editor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aseline="0" dirty="0"/>
              <a:t>PDF data dictionaries from word docs or scripts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aseline="0" dirty="0"/>
              <a:t>HTML data dictionaries</a:t>
            </a:r>
          </a:p>
        </p:txBody>
      </p:sp>
    </p:spTree>
    <p:extLst>
      <p:ext uri="{BB962C8B-B14F-4D97-AF65-F5344CB8AC3E}">
        <p14:creationId xmlns:p14="http://schemas.microsoft.com/office/powerpoint/2010/main" val="197022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5" y="1263768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baseline="0" dirty="0"/>
              <a:t>Current State (LINZ)…</a:t>
            </a:r>
          </a:p>
          <a:p>
            <a:pPr>
              <a:spcAft>
                <a:spcPts val="1200"/>
              </a:spcAft>
            </a:pPr>
            <a:r>
              <a:rPr lang="en-US" sz="2800" baseline="0" dirty="0"/>
              <a:t>Metadata is presented per dataset by: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LDS as ISO XML, General webpage, Dublin core (derived from ISO XML)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PDF website downloads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Catalog Web Service API (CSW) for ISO XML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Topo Data Dictionary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HTML website for Data dictionaries (</a:t>
            </a:r>
            <a:r>
              <a:rPr lang="en-US" sz="2800" baseline="0" dirty="0" err="1"/>
              <a:t>readthedocs</a:t>
            </a:r>
            <a:r>
              <a:rPr lang="en-US" sz="2800" baseline="0" dirty="0"/>
              <a:t>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373476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451725" y="6643688"/>
            <a:ext cx="1755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NZ" altLang="x-none" sz="1100">
                <a:solidFill>
                  <a:schemeClr val="bg1"/>
                </a:solidFill>
              </a:rPr>
              <a:t>CC BY: rdrcollection @ flickr.com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1530" y="157717"/>
            <a:ext cx="4577876" cy="7650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6555" y="321696"/>
            <a:ext cx="675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NZ" altLang="en-US" sz="2800" baseline="0" dirty="0">
                <a:solidFill>
                  <a:srgbClr val="FFFFFF"/>
                </a:solidFill>
                <a:latin typeface="Calibri" charset="0"/>
              </a:rPr>
              <a:t>Geospatial Metadata</a:t>
            </a:r>
          </a:p>
        </p:txBody>
      </p:sp>
      <p:pic>
        <p:nvPicPr>
          <p:cNvPr id="61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786563"/>
            <a:ext cx="6443662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5" y="1263768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baseline="0" dirty="0"/>
              <a:t>Current State (LINZ)…</a:t>
            </a:r>
          </a:p>
          <a:p>
            <a:pPr>
              <a:spcAft>
                <a:spcPts val="1200"/>
              </a:spcAft>
            </a:pPr>
            <a:r>
              <a:rPr lang="en-US" sz="2800" baseline="0" dirty="0"/>
              <a:t>Metadata is used for discovery: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ISO metadata import into LDS drives search index, google index tags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aseline="0" dirty="0"/>
              <a:t>LDS provide metadata catalogue for </a:t>
            </a:r>
            <a:r>
              <a:rPr lang="en-US" sz="2800" baseline="0" dirty="0" err="1"/>
              <a:t>data.govt.nz</a:t>
            </a:r>
            <a:r>
              <a:rPr lang="en-US" sz="2800" baseline="0" dirty="0"/>
              <a:t> (only drives &lt; 1% of traffic to our data) to scrape using DCAT feed </a:t>
            </a:r>
            <a:r>
              <a:rPr lang="en-US" sz="2800" baseline="0" dirty="0">
                <a:hlinkClick r:id="rId4"/>
              </a:rPr>
              <a:t>https://data.linz.govt.nz/services/dcat/data.json</a:t>
            </a:r>
            <a:r>
              <a:rPr lang="en-US" sz="2800" baseline="0" dirty="0"/>
              <a:t>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423185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D1B08-B5DB-4E49-9342-8C3172540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-2445"/>
            <a:ext cx="83988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BAB61-5EA8-E244-9F66-332023A6DB30}"/>
              </a:ext>
            </a:extLst>
          </p:cNvPr>
          <p:cNvSpPr txBox="1"/>
          <p:nvPr/>
        </p:nvSpPr>
        <p:spPr>
          <a:xfrm>
            <a:off x="5292080" y="5769260"/>
            <a:ext cx="342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User Metadata</a:t>
            </a:r>
          </a:p>
        </p:txBody>
      </p:sp>
    </p:spTree>
    <p:extLst>
      <p:ext uri="{BB962C8B-B14F-4D97-AF65-F5344CB8AC3E}">
        <p14:creationId xmlns:p14="http://schemas.microsoft.com/office/powerpoint/2010/main" val="55895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671FC-4B00-F24C-A84C-3D95CAB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75" y="-5956"/>
            <a:ext cx="8240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3020FA-7B83-5245-B61D-9C3BB51251F0}"/>
              </a:ext>
            </a:extLst>
          </p:cNvPr>
          <p:cNvSpPr txBox="1"/>
          <p:nvPr/>
        </p:nvSpPr>
        <p:spPr>
          <a:xfrm>
            <a:off x="5652120" y="5049180"/>
            <a:ext cx="26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Dublin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5474636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13684</TotalTime>
  <Words>890</Words>
  <Application>Microsoft Macintosh PowerPoint</Application>
  <PresentationFormat>On-screen Show (4:3)</PresentationFormat>
  <Paragraphs>101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 Information New Zealand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sserfontein</dc:creator>
  <cp:lastModifiedBy>Jeremy Palmer</cp:lastModifiedBy>
  <cp:revision>363</cp:revision>
  <cp:lastPrinted>2015-10-01T19:56:48Z</cp:lastPrinted>
  <dcterms:created xsi:type="dcterms:W3CDTF">2011-10-17T01:11:34Z</dcterms:created>
  <dcterms:modified xsi:type="dcterms:W3CDTF">2019-10-31T22:23:41Z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A2761134</vt:lpwstr>
  </property>
  <property fmtid="{D5CDD505-2E9C-101B-9397-08002B2CF9AE}" pid="3" name="Objective-Comment">
    <vt:lpwstr/>
  </property>
  <property fmtid="{D5CDD505-2E9C-101B-9397-08002B2CF9AE}" pid="4" name="Objective-CreationStamp">
    <vt:filetime>2016-11-08T03:15:45Z</vt:filetime>
  </property>
  <property fmtid="{D5CDD505-2E9C-101B-9397-08002B2CF9AE}" pid="5" name="Objective-IsApproved">
    <vt:bool>false</vt:bool>
  </property>
  <property fmtid="{D5CDD505-2E9C-101B-9397-08002B2CF9AE}" pid="6" name="Objective-IsPublished">
    <vt:bool>true</vt:bool>
  </property>
  <property fmtid="{D5CDD505-2E9C-101B-9397-08002B2CF9AE}" pid="7" name="Objective-DatePublished">
    <vt:filetime>2017-09-25T22:39:06Z</vt:filetime>
  </property>
  <property fmtid="{D5CDD505-2E9C-101B-9397-08002B2CF9AE}" pid="8" name="Objective-ModificationStamp">
    <vt:filetime>2017-09-25T22:39:07Z</vt:filetime>
  </property>
  <property fmtid="{D5CDD505-2E9C-101B-9397-08002B2CF9AE}" pid="9" name="Objective-Owner">
    <vt:lpwstr>Bill Nelson</vt:lpwstr>
  </property>
  <property fmtid="{D5CDD505-2E9C-101B-9397-08002B2CF9AE}" pid="10" name="Objective-Path">
    <vt:lpwstr>LinZone Global Folder:LinZone File Plan:Geospatial:Datasets:LINZmaps:Engagement:Presentations:</vt:lpwstr>
  </property>
  <property fmtid="{D5CDD505-2E9C-101B-9397-08002B2CF9AE}" pid="11" name="Objective-Parent">
    <vt:lpwstr>Presentations</vt:lpwstr>
  </property>
  <property fmtid="{D5CDD505-2E9C-101B-9397-08002B2CF9AE}" pid="12" name="Objective-State">
    <vt:lpwstr>Published</vt:lpwstr>
  </property>
  <property fmtid="{D5CDD505-2E9C-101B-9397-08002B2CF9AE}" pid="13" name="Objective-Title">
    <vt:lpwstr>LDS - LINZ Induction - Ian</vt:lpwstr>
  </property>
  <property fmtid="{D5CDD505-2E9C-101B-9397-08002B2CF9AE}" pid="14" name="Objective-Version">
    <vt:lpwstr>9.0</vt:lpwstr>
  </property>
  <property fmtid="{D5CDD505-2E9C-101B-9397-08002B2CF9AE}" pid="15" name="Objective-VersionComment">
    <vt:lpwstr/>
  </property>
  <property fmtid="{D5CDD505-2E9C-101B-9397-08002B2CF9AE}" pid="16" name="Objective-VersionNumber">
    <vt:r8>9</vt:r8>
  </property>
  <property fmtid="{D5CDD505-2E9C-101B-9397-08002B2CF9AE}" pid="17" name="Objective-FileNumber">
    <vt:lpwstr>GES-D15-15/81</vt:lpwstr>
  </property>
  <property fmtid="{D5CDD505-2E9C-101B-9397-08002B2CF9AE}" pid="18" name="Objective-Classification">
    <vt:lpwstr>[Inherited - none]</vt:lpwstr>
  </property>
  <property fmtid="{D5CDD505-2E9C-101B-9397-08002B2CF9AE}" pid="19" name="Objective-Caveats">
    <vt:lpwstr/>
  </property>
  <property fmtid="{D5CDD505-2E9C-101B-9397-08002B2CF9AE}" pid="20" name="Objective-Copy To Clipboard [system]">
    <vt:lpwstr>Copy To Clipboard</vt:lpwstr>
  </property>
  <property fmtid="{D5CDD505-2E9C-101B-9397-08002B2CF9AE}" pid="21" name="Objective-Create Hyperlink [system]">
    <vt:lpwstr>Create Hyperlink</vt:lpwstr>
  </property>
  <property fmtid="{D5CDD505-2E9C-101B-9397-08002B2CF9AE}" pid="22" name="Objective-Connect Creator [system]">
    <vt:lpwstr/>
  </property>
</Properties>
</file>