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96" r:id="rId7"/>
    <p:sldId id="283" r:id="rId8"/>
    <p:sldId id="292" r:id="rId9"/>
    <p:sldId id="297" r:id="rId10"/>
    <p:sldId id="279" r:id="rId11"/>
    <p:sldId id="304" r:id="rId12"/>
    <p:sldId id="303" r:id="rId13"/>
    <p:sldId id="302" r:id="rId14"/>
    <p:sldId id="301" r:id="rId15"/>
    <p:sldId id="300" r:id="rId16"/>
    <p:sldId id="294" r:id="rId17"/>
    <p:sldId id="29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2B5AE-1D28-90EB-1F4B-3F8952E207BF}" v="152" dt="2020-07-27T10:13:03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gan Graham" userId="S::graham.logan@ga.gov.au::8ed79fcc-4826-4163-a84f-3bf2de76b7c0" providerId="AD" clId="Web-{6C72B5AE-1D28-90EB-1F4B-3F8952E207BF}"/>
    <pc:docChg chg="modSld">
      <pc:chgData name="Logan Graham" userId="S::graham.logan@ga.gov.au::8ed79fcc-4826-4163-a84f-3bf2de76b7c0" providerId="AD" clId="Web-{6C72B5AE-1D28-90EB-1F4B-3F8952E207BF}" dt="2020-07-27T10:13:03.534" v="151" actId="20577"/>
      <pc:docMkLst>
        <pc:docMk/>
      </pc:docMkLst>
      <pc:sldChg chg="modSp">
        <pc:chgData name="Logan Graham" userId="S::graham.logan@ga.gov.au::8ed79fcc-4826-4163-a84f-3bf2de76b7c0" providerId="AD" clId="Web-{6C72B5AE-1D28-90EB-1F4B-3F8952E207BF}" dt="2020-07-27T09:33:11.170" v="43" actId="20577"/>
        <pc:sldMkLst>
          <pc:docMk/>
          <pc:sldMk cId="2898385680" sldId="261"/>
        </pc:sldMkLst>
        <pc:spChg chg="mod">
          <ac:chgData name="Logan Graham" userId="S::graham.logan@ga.gov.au::8ed79fcc-4826-4163-a84f-3bf2de76b7c0" providerId="AD" clId="Web-{6C72B5AE-1D28-90EB-1F4B-3F8952E207BF}" dt="2020-07-27T09:33:11.170" v="43" actId="20577"/>
          <ac:spMkLst>
            <pc:docMk/>
            <pc:sldMk cId="2898385680" sldId="261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3:12.341" v="53" actId="20577"/>
        <pc:sldMkLst>
          <pc:docMk/>
          <pc:sldMk cId="195591496" sldId="277"/>
        </pc:sldMkLst>
        <pc:spChg chg="mod">
          <ac:chgData name="Logan Graham" userId="S::graham.logan@ga.gov.au::8ed79fcc-4826-4163-a84f-3bf2de76b7c0" providerId="AD" clId="Web-{6C72B5AE-1D28-90EB-1F4B-3F8952E207BF}" dt="2020-07-27T10:03:12.341" v="53" actId="20577"/>
          <ac:spMkLst>
            <pc:docMk/>
            <pc:sldMk cId="195591496" sldId="277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4:00.795" v="59"/>
        <pc:sldMkLst>
          <pc:docMk/>
          <pc:sldMk cId="1299170974" sldId="279"/>
        </pc:sldMkLst>
        <pc:graphicFrameChg chg="mod modGraphic">
          <ac:chgData name="Logan Graham" userId="S::graham.logan@ga.gov.au::8ed79fcc-4826-4163-a84f-3bf2de76b7c0" providerId="AD" clId="Web-{6C72B5AE-1D28-90EB-1F4B-3F8952E207BF}" dt="2020-07-27T10:04:00.795" v="59"/>
          <ac:graphicFrameMkLst>
            <pc:docMk/>
            <pc:sldMk cId="1299170974" sldId="279"/>
            <ac:graphicFrameMk id="4" creationId="{00000000-0000-0000-0000-000000000000}"/>
          </ac:graphicFrameMkLst>
        </pc:graphicFrameChg>
      </pc:sldChg>
      <pc:sldChg chg="modSp">
        <pc:chgData name="Logan Graham" userId="S::graham.logan@ga.gov.au::8ed79fcc-4826-4163-a84f-3bf2de76b7c0" providerId="AD" clId="Web-{6C72B5AE-1D28-90EB-1F4B-3F8952E207BF}" dt="2020-07-27T10:13:03.534" v="150" actId="20577"/>
        <pc:sldMkLst>
          <pc:docMk/>
          <pc:sldMk cId="385001831" sldId="288"/>
        </pc:sldMkLst>
        <pc:spChg chg="mod">
          <ac:chgData name="Logan Graham" userId="S::graham.logan@ga.gov.au::8ed79fcc-4826-4163-a84f-3bf2de76b7c0" providerId="AD" clId="Web-{6C72B5AE-1D28-90EB-1F4B-3F8952E207BF}" dt="2020-07-27T10:13:03.534" v="150" actId="20577"/>
          <ac:spMkLst>
            <pc:docMk/>
            <pc:sldMk cId="385001831" sldId="288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9:46.595" v="112" actId="20577"/>
        <pc:sldMkLst>
          <pc:docMk/>
          <pc:sldMk cId="2816588740" sldId="289"/>
        </pc:sldMkLst>
        <pc:spChg chg="mod">
          <ac:chgData name="Logan Graham" userId="S::graham.logan@ga.gov.au::8ed79fcc-4826-4163-a84f-3bf2de76b7c0" providerId="AD" clId="Web-{6C72B5AE-1D28-90EB-1F4B-3F8952E207BF}" dt="2020-07-27T10:09:46.595" v="112" actId="20577"/>
          <ac:spMkLst>
            <pc:docMk/>
            <pc:sldMk cId="2816588740" sldId="289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09:27.610" v="106" actId="20577"/>
          <ac:spMkLst>
            <pc:docMk/>
            <pc:sldMk cId="2816588740" sldId="289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11:33.299" v="133" actId="20577"/>
        <pc:sldMkLst>
          <pc:docMk/>
          <pc:sldMk cId="750253003" sldId="290"/>
        </pc:sldMkLst>
        <pc:spChg chg="mod">
          <ac:chgData name="Logan Graham" userId="S::graham.logan@ga.gov.au::8ed79fcc-4826-4163-a84f-3bf2de76b7c0" providerId="AD" clId="Web-{6C72B5AE-1D28-90EB-1F4B-3F8952E207BF}" dt="2020-07-27T10:10:05.485" v="114" actId="20577"/>
          <ac:spMkLst>
            <pc:docMk/>
            <pc:sldMk cId="750253003" sldId="290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11:33.299" v="133" actId="20577"/>
          <ac:spMkLst>
            <pc:docMk/>
            <pc:sldMk cId="750253003" sldId="290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23232\OneDrive%20-%20Geoscience%20Australia\MDWG\Roadmaps\Analysis%20summary%20-%202018%20vs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Siurvey%20results%20-%20June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400" b="0" i="0" baseline="0" dirty="0">
                <a:effectLst/>
              </a:rPr>
              <a:t>Identified requirements - 2018 vs 2020</a:t>
            </a:r>
            <a:endParaRPr lang="en-A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'Requirements analysis 2020-18 %'!$B$12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2020-18 %'!$B$13:$B$20</c:f>
              <c:numCache>
                <c:formatCode>0</c:formatCode>
                <c:ptCount val="8"/>
                <c:pt idx="0">
                  <c:v>11.538461538461538</c:v>
                </c:pt>
                <c:pt idx="1">
                  <c:v>15.384615384615385</c:v>
                </c:pt>
                <c:pt idx="2">
                  <c:v>30.76923076923077</c:v>
                </c:pt>
                <c:pt idx="3">
                  <c:v>11.538461538461538</c:v>
                </c:pt>
                <c:pt idx="4">
                  <c:v>61.53846153846154</c:v>
                </c:pt>
                <c:pt idx="5">
                  <c:v>38.461538461538467</c:v>
                </c:pt>
                <c:pt idx="6">
                  <c:v>19.230769230769234</c:v>
                </c:pt>
                <c:pt idx="7">
                  <c:v>11.538461538461538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F-4A97-8FA0-3FA06C65B486}"/>
            </c:ext>
          </c:extLst>
        </c:ser>
        <c:ser>
          <c:idx val="1"/>
          <c:order val="1"/>
          <c:tx>
            <c:strRef>
              <c:f>'Requirements analysis 2020-18 %'!$C$12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2020-18 %'!$C$13:$C$20</c:f>
              <c:numCache>
                <c:formatCode>0</c:formatCode>
                <c:ptCount val="8"/>
                <c:pt idx="0">
                  <c:v>0</c:v>
                </c:pt>
                <c:pt idx="1">
                  <c:v>18.181818181818183</c:v>
                </c:pt>
                <c:pt idx="2">
                  <c:v>22.727272727272727</c:v>
                </c:pt>
                <c:pt idx="3">
                  <c:v>22.727272727272727</c:v>
                </c:pt>
                <c:pt idx="4">
                  <c:v>18.181818181818183</c:v>
                </c:pt>
                <c:pt idx="5">
                  <c:v>40.909090909090907</c:v>
                </c:pt>
                <c:pt idx="6">
                  <c:v>18.181818181818183</c:v>
                </c:pt>
                <c:pt idx="7">
                  <c:v>27.272727272727273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F-4A97-8FA0-3FA06C65B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321432"/>
        <c:axId val="618319464"/>
      </c:barChart>
      <c:catAx>
        <c:axId val="61832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9464"/>
        <c:crosses val="autoZero"/>
        <c:auto val="1"/>
        <c:lblAlgn val="ctr"/>
        <c:lblOffset val="100"/>
        <c:noMultiLvlLbl val="0"/>
      </c:catAx>
      <c:valAx>
        <c:axId val="618319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21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346719160104989"/>
          <c:y val="0.1626151939340916"/>
          <c:w val="0.10417672790901138"/>
          <c:h val="0.11053295421405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12-4996-AC10-FCE49B7F6EF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12-4996-AC10-FCE49B7F6EF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12-4996-AC10-FCE49B7F6E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Sheet2!$A$27:$A$29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N/A</c:v>
                </c:pt>
              </c:strCache>
            </c:strRef>
          </c:cat>
          <c:val>
            <c:numRef>
              <c:f>Sheet2!$B$27:$B$29</c:f>
              <c:numCache>
                <c:formatCode>0%</c:formatCode>
                <c:ptCount val="3"/>
                <c:pt idx="0">
                  <c:v>0.61</c:v>
                </c:pt>
                <c:pt idx="1">
                  <c:v>0.03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A12-4996-AC10-FCE49B7F6EF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28-48E8-ADAE-3A0E4ADC448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D28-48E8-ADAE-3A0E4ADC448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D28-48E8-ADAE-3A0E4ADC4489}"/>
              </c:ext>
            </c:extLst>
          </c:dPt>
          <c:dLbls>
            <c:dLbl>
              <c:idx val="0"/>
              <c:layout>
                <c:manualLayout>
                  <c:x val="-0.21803121815906626"/>
                  <c:y val="-0.19782909941527768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D28-48E8-ADAE-3A0E4ADC4489}"/>
                </c:ext>
              </c:extLst>
            </c:dLbl>
            <c:dLbl>
              <c:idx val="1"/>
              <c:layout>
                <c:manualLayout>
                  <c:x val="0.18126452598149756"/>
                  <c:y val="0.1523344418141216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D28-48E8-ADAE-3A0E4ADC4489}"/>
                </c:ext>
              </c:extLst>
            </c:dLbl>
            <c:dLbl>
              <c:idx val="2"/>
              <c:layout>
                <c:manualLayout>
                  <c:x val="-0.18335058458707643"/>
                  <c:y val="-3.363462605410862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656541753562102"/>
                      <c:h val="0.246014675636108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D28-48E8-ADAE-3A0E4ADC4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24</c:v>
                </c:pt>
                <c:pt idx="1">
                  <c:v>12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28-48E8-ADAE-3A0E4ADC448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7D28-48E8-ADAE-3A0E4ADC448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7D28-48E8-ADAE-3A0E4ADC448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7D28-48E8-ADAE-3A0E4ADC448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0.63</c:v>
                </c:pt>
                <c:pt idx="1">
                  <c:v>0.32</c:v>
                </c:pt>
                <c:pt idx="2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7D28-48E8-ADAE-3A0E4ADC4489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1B6-422D-9F29-76CC5829448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1B6-422D-9F29-76CC5829448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1B6-422D-9F29-76CC58294484}"/>
              </c:ext>
            </c:extLst>
          </c:dPt>
          <c:dLbls>
            <c:dLbl>
              <c:idx val="0"/>
              <c:layout>
                <c:manualLayout>
                  <c:x val="-0.21751270490451433"/>
                  <c:y val="0.1202850740056547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1B6-422D-9F29-76CC58294484}"/>
                </c:ext>
              </c:extLst>
            </c:dLbl>
            <c:dLbl>
              <c:idx val="1"/>
              <c:layout>
                <c:manualLayout>
                  <c:x val="0.27927956490285538"/>
                  <c:y val="-0.1032245101315678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1B6-422D-9F29-76CC58294484}"/>
                </c:ext>
              </c:extLst>
            </c:dLbl>
            <c:dLbl>
              <c:idx val="2"/>
              <c:layout>
                <c:manualLayout>
                  <c:x val="7.9236907467103532E-2"/>
                  <c:y val="0.1216791310373213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1B6-422D-9F29-76CC58294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Sheet1!$A$19:$A$21</c:f>
              <c:strCache>
                <c:ptCount val="3"/>
                <c:pt idx="0">
                  <c:v>D&amp;S</c:v>
                </c:pt>
                <c:pt idx="1">
                  <c:v>D</c:v>
                </c:pt>
                <c:pt idx="2">
                  <c:v>S</c:v>
                </c:pt>
              </c:strCache>
            </c:strRef>
          </c:cat>
          <c:val>
            <c:numRef>
              <c:f>Sheet1!$B$19:$B$21</c:f>
              <c:numCache>
                <c:formatCode>General</c:formatCode>
                <c:ptCount val="3"/>
                <c:pt idx="0">
                  <c:v>16</c:v>
                </c:pt>
                <c:pt idx="1">
                  <c:v>19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B6-422D-9F29-76CC58294484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1B6-422D-9F29-76CC58294484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1B6-422D-9F29-76CC58294484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21B6-422D-9F29-76CC5829448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Sheet1!$A$19:$A$21</c:f>
              <c:strCache>
                <c:ptCount val="3"/>
                <c:pt idx="0">
                  <c:v>D&amp;S</c:v>
                </c:pt>
                <c:pt idx="1">
                  <c:v>D</c:v>
                </c:pt>
                <c:pt idx="2">
                  <c:v>S</c:v>
                </c:pt>
              </c:strCache>
            </c:strRef>
          </c:cat>
          <c:val>
            <c:numRef>
              <c:f>Sheet1!$C$19:$C$21</c:f>
              <c:numCache>
                <c:formatCode>0%</c:formatCode>
                <c:ptCount val="3"/>
                <c:pt idx="0">
                  <c:v>0.42</c:v>
                </c:pt>
                <c:pt idx="1">
                  <c:v>0.5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1B6-422D-9F29-76CC5829448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A89-4ED7-BA67-41849309B12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A89-4ED7-BA67-41849309B12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A89-4ED7-BA67-41849309B128}"/>
              </c:ext>
            </c:extLst>
          </c:dPt>
          <c:dLbls>
            <c:dLbl>
              <c:idx val="0"/>
              <c:layout>
                <c:manualLayout>
                  <c:x val="-0.25344189155286112"/>
                  <c:y val="-3.16675511160719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A89-4ED7-BA67-41849309B128}"/>
                </c:ext>
              </c:extLst>
            </c:dLbl>
            <c:dLbl>
              <c:idx val="1"/>
              <c:layout>
                <c:manualLayout>
                  <c:x val="0.25729238498737017"/>
                  <c:y val="-4.11267290929789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A89-4ED7-BA67-41849309B128}"/>
                </c:ext>
              </c:extLst>
            </c:dLbl>
            <c:dLbl>
              <c:idx val="2"/>
              <c:layout>
                <c:manualLayout>
                  <c:x val="-6.4673666196521942E-2"/>
                  <c:y val="2.1565647065316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60398248550085"/>
                      <c:h val="0.2356930353731529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A89-4ED7-BA67-41849309B1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Sheet1!$A$26:$A$28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Sheet1!$B$26:$B$28</c:f>
              <c:numCache>
                <c:formatCode>General</c:formatCode>
                <c:ptCount val="3"/>
                <c:pt idx="0">
                  <c:v>19</c:v>
                </c:pt>
                <c:pt idx="1">
                  <c:v>15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A89-4ED7-BA67-41849309B128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2A89-4ED7-BA67-41849309B12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2A89-4ED7-BA67-41849309B128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2A89-4ED7-BA67-41849309B1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Sheet1!$A$26:$A$28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Sheet1!$C$26:$C$28</c:f>
              <c:numCache>
                <c:formatCode>0%</c:formatCode>
                <c:ptCount val="3"/>
                <c:pt idx="0">
                  <c:v>0.5</c:v>
                </c:pt>
                <c:pt idx="1">
                  <c:v>0.39</c:v>
                </c:pt>
                <c:pt idx="2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2A89-4ED7-BA67-41849309B12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36-4FD1-ACD2-CC02598C92C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36-4FD1-ACD2-CC02598C92C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36-4FD1-ACD2-CC02598C92C6}"/>
              </c:ext>
            </c:extLst>
          </c:dPt>
          <c:dLbls>
            <c:dLbl>
              <c:idx val="0"/>
              <c:layout>
                <c:manualLayout>
                  <c:x val="-0.20661824981500279"/>
                  <c:y val="0.2020269494889429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36-4FD1-ACD2-CC02598C92C6}"/>
                </c:ext>
              </c:extLst>
            </c:dLbl>
            <c:dLbl>
              <c:idx val="1"/>
              <c:layout>
                <c:manualLayout>
                  <c:x val="7.7323986724506938E-2"/>
                  <c:y val="-0.1752166678403113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36-4FD1-ACD2-CC02598C92C6}"/>
                </c:ext>
              </c:extLst>
            </c:dLbl>
            <c:dLbl>
              <c:idx val="2"/>
              <c:layout>
                <c:manualLayout>
                  <c:x val="0.18350267415222501"/>
                  <c:y val="0.20166474971376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064223964126028"/>
                      <c:h val="0.228005247495572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536-4FD1-ACD2-CC02598C92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Sheet1!$A$32:$A$34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Sheet1!$B$32:$B$34</c:f>
              <c:numCache>
                <c:formatCode>General</c:formatCode>
                <c:ptCount val="3"/>
                <c:pt idx="0">
                  <c:v>11</c:v>
                </c:pt>
                <c:pt idx="1">
                  <c:v>19</c:v>
                </c:pt>
                <c:pt idx="2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536-4FD1-ACD2-CC02598C92C6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536-4FD1-ACD2-CC02598C92C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4536-4FD1-ACD2-CC02598C92C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4536-4FD1-ACD2-CC02598C92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Sheet1!$A$32:$A$34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Sheet1!$C$32:$C$34</c:f>
              <c:numCache>
                <c:formatCode>0%</c:formatCode>
                <c:ptCount val="3"/>
                <c:pt idx="0">
                  <c:v>0.28999999999999998</c:v>
                </c:pt>
                <c:pt idx="1">
                  <c:v>0.5</c:v>
                </c:pt>
                <c:pt idx="2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536-4FD1-ACD2-CC02598C92C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21A-4090-B207-080BCEAC80B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21A-4090-B207-080BCEAC80B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21A-4090-B207-080BCEAC80B0}"/>
              </c:ext>
            </c:extLst>
          </c:dPt>
          <c:dLbls>
            <c:dLbl>
              <c:idx val="0"/>
              <c:layout>
                <c:manualLayout>
                  <c:x val="-0.24368472337086164"/>
                  <c:y val="0.112179649013781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438397636490334"/>
                      <c:h val="0.231264849896323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21A-4090-B207-080BCEAC80B0}"/>
                </c:ext>
              </c:extLst>
            </c:dLbl>
            <c:dLbl>
              <c:idx val="1"/>
              <c:layout>
                <c:manualLayout>
                  <c:x val="0.10137951670197394"/>
                  <c:y val="-0.1765341891130834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708893696872579"/>
                      <c:h val="0.220336670464207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21A-4090-B207-080BCEAC80B0}"/>
                </c:ext>
              </c:extLst>
            </c:dLbl>
            <c:dLbl>
              <c:idx val="2"/>
              <c:layout>
                <c:manualLayout>
                  <c:x val="0.18541218372866614"/>
                  <c:y val="0.1788926002887123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708985045224724"/>
                      <c:h val="0.2301914823374050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21A-4090-B207-080BCEAC80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Sheet1!$A$38:$A$40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Sheet1!$B$38:$B$40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21A-4090-B207-080BCEAC80B0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421A-4090-B207-080BCEAC80B0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421A-4090-B207-080BCEAC80B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421A-4090-B207-080BCEAC80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Sheet1!$A$38:$A$40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Sheet1!$C$38:$C$40</c:f>
              <c:numCache>
                <c:formatCode>0%</c:formatCode>
                <c:ptCount val="3"/>
                <c:pt idx="0">
                  <c:v>0.39</c:v>
                </c:pt>
                <c:pt idx="1">
                  <c:v>0.28999999999999998</c:v>
                </c:pt>
                <c:pt idx="2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1A-4090-B207-080BCEAC80B0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A0-4966-A386-00B2764E8DE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A0-4966-A386-00B2764E8DE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A0-4966-A386-00B2764E8DEB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FA0-4966-A386-00B2764E8DEB}"/>
                </c:ext>
              </c:extLst>
            </c:dLbl>
            <c:dLbl>
              <c:idx val="1"/>
              <c:layout>
                <c:manualLayout>
                  <c:x val="-8.3861118291658918E-2"/>
                  <c:y val="-0.502964178186258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FA0-4966-A386-00B2764E8DEB}"/>
                </c:ext>
              </c:extLst>
            </c:dLbl>
            <c:dLbl>
              <c:idx val="2"/>
              <c:layout>
                <c:manualLayout>
                  <c:x val="0.16430706903948006"/>
                  <c:y val="9.9955559815616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766389502915414"/>
                      <c:h val="0.185127239190789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FA0-4966-A386-00B2764E8DE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Sheet1!$A$44:$A$46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Sheet1!$B$44:$B$46</c:f>
              <c:numCache>
                <c:formatCode>General</c:formatCode>
                <c:ptCount val="3"/>
                <c:pt idx="0">
                  <c:v>0</c:v>
                </c:pt>
                <c:pt idx="1">
                  <c:v>33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FA0-4966-A386-00B2764E8DEB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CFA0-4966-A386-00B2764E8DEB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CFA0-4966-A386-00B2764E8DEB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CFA0-4966-A386-00B2764E8D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Sheet1!$A$44:$A$46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Sheet1!$C$44:$C$46</c:f>
              <c:numCache>
                <c:formatCode>0%</c:formatCode>
                <c:ptCount val="3"/>
                <c:pt idx="0">
                  <c:v>0</c:v>
                </c:pt>
                <c:pt idx="1">
                  <c:v>0.87</c:v>
                </c:pt>
                <c:pt idx="2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FA0-4966-A386-00B2764E8DEB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48-4BB9-A1A2-A5B87E33021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48-4BB9-A1A2-A5B87E33021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448-4BB9-A1A2-A5B87E330215}"/>
              </c:ext>
            </c:extLst>
          </c:dPt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48-4BB9-A1A2-A5B87E3302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Sheet2!$B$4:$B$6</c:f>
              <c:numCache>
                <c:formatCode>General</c:formatCode>
                <c:ptCount val="3"/>
                <c:pt idx="0">
                  <c:v>26</c:v>
                </c:pt>
                <c:pt idx="1">
                  <c:v>12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448-4BB9-A1A2-A5B87E33021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8448-4BB9-A1A2-A5B87E330215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8448-4BB9-A1A2-A5B87E330215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8448-4BB9-A1A2-A5B87E3302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Sheet2!$C$4:$C$6</c:f>
              <c:numCache>
                <c:formatCode>0%</c:formatCode>
                <c:ptCount val="3"/>
                <c:pt idx="0">
                  <c:v>0.68</c:v>
                </c:pt>
                <c:pt idx="1">
                  <c:v>0.32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8448-4BB9-A1A2-A5B87E330215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73-4514-A611-35F881B34CB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73-4514-A611-35F881B34CB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73-4514-A611-35F881B34CB9}"/>
              </c:ext>
            </c:extLst>
          </c:dPt>
          <c:dLbls>
            <c:dLbl>
              <c:idx val="0"/>
              <c:layout>
                <c:manualLayout>
                  <c:x val="-0.2074331696112903"/>
                  <c:y val="8.859307167537874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73-4514-A611-35F881B34CB9}"/>
                </c:ext>
              </c:extLst>
            </c:dLbl>
            <c:dLbl>
              <c:idx val="2"/>
              <c:layout>
                <c:manualLayout>
                  <c:x val="-5.054515824703975E-2"/>
                  <c:y val="4.235883464752958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91465592465182"/>
                      <c:h val="0.2763448362422845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1873-4514-A611-35F881B34C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Sheet2!$A$14:$A$16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Sheet2!$B$14:$B$16</c:f>
              <c:numCache>
                <c:formatCode>General</c:formatCode>
                <c:ptCount val="3"/>
                <c:pt idx="0">
                  <c:v>15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73-4514-A611-35F881B34CB9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873-4514-A611-35F881B34CB9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1873-4514-A611-35F881B34CB9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1873-4514-A611-35F881B34C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Sheet2!$A$14:$A$16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Not Sure</c:v>
                </c:pt>
              </c:strCache>
            </c:strRef>
          </c:cat>
          <c:val>
            <c:numRef>
              <c:f>Sheet2!$C$14:$C$16</c:f>
              <c:numCache>
                <c:formatCode>0%</c:formatCode>
                <c:ptCount val="3"/>
                <c:pt idx="0">
                  <c:v>0.39</c:v>
                </c:pt>
                <c:pt idx="1">
                  <c:v>0.53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873-4514-A611-35F881B34CB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0.91354</cdr:x>
      <cdr:y>0.35004</cdr:y>
    </cdr:from>
    <cdr:to>
      <cdr:x>0.93893</cdr:x>
      <cdr:y>0.5</cdr:y>
    </cdr:to>
    <cdr:sp macro="" textlink="">
      <cdr:nvSpPr>
        <cdr:cNvPr id="2" name="Down Arrow 1"/>
        <cdr:cNvSpPr/>
      </cdr:nvSpPr>
      <cdr:spPr>
        <a:xfrm xmlns:a="http://schemas.openxmlformats.org/drawingml/2006/main">
          <a:off x="10402036" y="1693730"/>
          <a:ext cx="289068" cy="725620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A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ho.co/1ES7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52650"/>
            <a:ext cx="9144000" cy="2305050"/>
          </a:xfrm>
        </p:spPr>
        <p:txBody>
          <a:bodyPr>
            <a:normAutofit fontScale="90000"/>
          </a:bodyPr>
          <a:lstStyle/>
          <a:p>
            <a:r>
              <a:rPr lang="en-AU" b="1" dirty="0" smtClean="0"/>
              <a:t>Update on ANZ </a:t>
            </a:r>
            <a:r>
              <a:rPr lang="en-AU" b="1" dirty="0"/>
              <a:t>MDWG </a:t>
            </a:r>
            <a:r>
              <a:rPr lang="en-AU" b="1" dirty="0" smtClean="0"/>
              <a:t>Activities:</a:t>
            </a:r>
            <a:r>
              <a:rPr lang="en-AU" b="1" dirty="0"/>
              <a:t/>
            </a:r>
            <a:br>
              <a:rPr lang="en-AU" b="1" dirty="0"/>
            </a:br>
            <a:r>
              <a:rPr lang="en-AU" b="1" dirty="0" smtClean="0"/>
              <a:t>March – September 2021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3385"/>
            <a:ext cx="9144000" cy="1198789"/>
          </a:xfrm>
        </p:spPr>
        <p:txBody>
          <a:bodyPr/>
          <a:lstStyle/>
          <a:p>
            <a:r>
              <a:rPr lang="en-AU" b="1" dirty="0" smtClean="0"/>
              <a:t>8 October 2021</a:t>
            </a:r>
            <a:endParaRPr lang="en-AU" b="1" dirty="0"/>
          </a:p>
          <a:p>
            <a:r>
              <a:rPr lang="en-AU" b="1" dirty="0"/>
              <a:t>ANZ MDWG Meeting No </a:t>
            </a:r>
            <a:r>
              <a:rPr lang="en-AU" b="1" dirty="0" smtClean="0"/>
              <a:t>9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62352" y="571798"/>
            <a:ext cx="3096213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ea typeface="Arial" panose="020B0604020202020204" pitchFamily="34" charset="0"/>
                <a:cs typeface="Arial" panose="020B0604020202020204" pitchFamily="34" charset="0"/>
              </a:rPr>
              <a:t>Can your organisation validate metadata?</a:t>
            </a:r>
            <a:endParaRPr lang="en-AU" sz="24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8360" y="571798"/>
            <a:ext cx="557022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ea typeface="Arial" panose="020B0604020202020204" pitchFamily="34" charset="0"/>
                <a:cs typeface="Arial" panose="020B0604020202020204" pitchFamily="34" charset="0"/>
              </a:rPr>
              <a:t>Does your organisation have an automated process for transition to </a:t>
            </a:r>
            <a:r>
              <a:rPr lang="en-AU" sz="2400" dirty="0" smtClean="0">
                <a:ea typeface="Arial" panose="020B0604020202020204" pitchFamily="34" charset="0"/>
                <a:cs typeface="Arial" panose="020B0604020202020204" pitchFamily="34" charset="0"/>
              </a:rPr>
              <a:t>ISO 19115-3?</a:t>
            </a:r>
            <a:endParaRPr lang="en-AU" sz="24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758752022"/>
              </p:ext>
            </p:extLst>
          </p:nvPr>
        </p:nvGraphicFramePr>
        <p:xfrm>
          <a:off x="511173" y="2107186"/>
          <a:ext cx="4398571" cy="3520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955740519"/>
              </p:ext>
            </p:extLst>
          </p:nvPr>
        </p:nvGraphicFramePr>
        <p:xfrm>
          <a:off x="6898719" y="2089565"/>
          <a:ext cx="3629503" cy="355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80260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308" y="193553"/>
            <a:ext cx="10769764" cy="856042"/>
          </a:xfrm>
        </p:spPr>
        <p:txBody>
          <a:bodyPr>
            <a:normAutofit/>
          </a:bodyPr>
          <a:lstStyle/>
          <a:p>
            <a:r>
              <a:rPr lang="en-AU" sz="3600" b="1" dirty="0">
                <a:latin typeface="Arial" panose="020B0604020202020204" pitchFamily="34" charset="0"/>
                <a:cs typeface="Arial" panose="020B0604020202020204" pitchFamily="34" charset="0"/>
              </a:rPr>
              <a:t>Requirements for ESRI supported metadata tool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35" y="990600"/>
            <a:ext cx="10948711" cy="5212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 smtClean="0"/>
              <a:t>Current situation</a:t>
            </a:r>
          </a:p>
          <a:p>
            <a:pPr lvl="1"/>
            <a:r>
              <a:rPr lang="en-AU" sz="2200" dirty="0"/>
              <a:t>D</a:t>
            </a:r>
            <a:r>
              <a:rPr lang="en-AU" sz="2200" dirty="0" smtClean="0"/>
              <a:t>eveloped </a:t>
            </a:r>
            <a:r>
              <a:rPr lang="en-AU" sz="2200" dirty="0"/>
              <a:t>by ESRI Australia to support creation of the ISO 19115 </a:t>
            </a:r>
            <a:r>
              <a:rPr lang="en-AU" sz="2200" dirty="0" smtClean="0"/>
              <a:t>metadata</a:t>
            </a:r>
          </a:p>
          <a:p>
            <a:pPr lvl="1"/>
            <a:r>
              <a:rPr lang="en-AU" sz="2200" dirty="0" smtClean="0"/>
              <a:t>Maintained by GA</a:t>
            </a:r>
          </a:p>
          <a:p>
            <a:pPr lvl="1"/>
            <a:r>
              <a:rPr lang="en-AU" sz="2200" dirty="0" smtClean="0"/>
              <a:t>The tool based on </a:t>
            </a:r>
            <a:r>
              <a:rPr lang="en-AU" sz="2200" dirty="0"/>
              <a:t>a superseded version of the </a:t>
            </a:r>
            <a:r>
              <a:rPr lang="en-AU" sz="2200" dirty="0" smtClean="0"/>
              <a:t>standard, which s not supported by ANZLIC</a:t>
            </a:r>
          </a:p>
          <a:p>
            <a:pPr lvl="1"/>
            <a:r>
              <a:rPr lang="en-AU" sz="2200" dirty="0" smtClean="0"/>
              <a:t>GA and the ANZ MDWG </a:t>
            </a:r>
            <a:r>
              <a:rPr lang="en-AU" sz="2200" dirty="0"/>
              <a:t>received </a:t>
            </a:r>
            <a:r>
              <a:rPr lang="en-AU" sz="2200" dirty="0" smtClean="0"/>
              <a:t>many questions about </a:t>
            </a:r>
            <a:r>
              <a:rPr lang="en-AU" sz="2200" dirty="0"/>
              <a:t>plans </a:t>
            </a:r>
            <a:r>
              <a:rPr lang="en-AU" sz="2200" dirty="0" smtClean="0"/>
              <a:t>to </a:t>
            </a:r>
            <a:r>
              <a:rPr lang="en-AU" sz="2200" dirty="0"/>
              <a:t>upgrade </a:t>
            </a:r>
            <a:r>
              <a:rPr lang="en-AU" sz="2200" dirty="0" smtClean="0"/>
              <a:t>to </a:t>
            </a:r>
            <a:r>
              <a:rPr lang="en-AU" sz="2200" dirty="0"/>
              <a:t>the ISO 19115-1 </a:t>
            </a:r>
            <a:r>
              <a:rPr lang="en-AU" sz="2200" dirty="0" smtClean="0"/>
              <a:t>standard</a:t>
            </a:r>
            <a:endParaRPr lang="en-AU" sz="2200" dirty="0"/>
          </a:p>
          <a:p>
            <a:pPr marL="0" indent="0">
              <a:buNone/>
            </a:pPr>
            <a:r>
              <a:rPr lang="en-AU" dirty="0" smtClean="0"/>
              <a:t>Issues</a:t>
            </a:r>
          </a:p>
          <a:p>
            <a:pPr lvl="1"/>
            <a:r>
              <a:rPr lang="en-AU" sz="2200" dirty="0"/>
              <a:t>M</a:t>
            </a:r>
            <a:r>
              <a:rPr lang="en-AU" sz="2200" dirty="0" smtClean="0"/>
              <a:t>etadata </a:t>
            </a:r>
            <a:r>
              <a:rPr lang="en-AU" sz="2200" dirty="0"/>
              <a:t>statements </a:t>
            </a:r>
            <a:r>
              <a:rPr lang="en-AU" sz="2200" dirty="0" smtClean="0"/>
              <a:t>generated by the ESRI tool:</a:t>
            </a:r>
          </a:p>
          <a:p>
            <a:pPr lvl="3"/>
            <a:r>
              <a:rPr lang="en-AU" sz="2000" dirty="0" smtClean="0"/>
              <a:t>are </a:t>
            </a:r>
            <a:r>
              <a:rPr lang="en-AU" sz="2000" dirty="0"/>
              <a:t>not compliant with </a:t>
            </a:r>
            <a:r>
              <a:rPr lang="en-AU" sz="2000" dirty="0" smtClean="0"/>
              <a:t>new version of metadata</a:t>
            </a:r>
          </a:p>
          <a:p>
            <a:pPr lvl="3"/>
            <a:r>
              <a:rPr lang="en-AU" sz="2000" dirty="0" smtClean="0"/>
              <a:t>have limited interoperability</a:t>
            </a:r>
          </a:p>
          <a:p>
            <a:pPr lvl="3"/>
            <a:r>
              <a:rPr lang="en-AU" sz="2000" dirty="0" smtClean="0"/>
              <a:t>cannot </a:t>
            </a:r>
            <a:r>
              <a:rPr lang="en-AU" sz="2000" dirty="0"/>
              <a:t>be easily integrated in central </a:t>
            </a:r>
            <a:r>
              <a:rPr lang="en-AU" sz="2000" dirty="0" smtClean="0"/>
              <a:t>catalogues</a:t>
            </a:r>
          </a:p>
          <a:p>
            <a:pPr lvl="3"/>
            <a:r>
              <a:rPr lang="en-AU" sz="2000" dirty="0"/>
              <a:t>additional steps are required to convers to the new standard</a:t>
            </a:r>
          </a:p>
          <a:p>
            <a:pPr lvl="1"/>
            <a:r>
              <a:rPr lang="en-AU" sz="2200" dirty="0"/>
              <a:t>M</a:t>
            </a:r>
            <a:r>
              <a:rPr lang="en-AU" sz="2200" dirty="0" smtClean="0"/>
              <a:t>etadata </a:t>
            </a:r>
            <a:r>
              <a:rPr lang="en-AU" sz="2200" dirty="0"/>
              <a:t>for services is not </a:t>
            </a:r>
            <a:r>
              <a:rPr lang="en-AU" sz="2200" dirty="0" smtClean="0"/>
              <a:t>supported</a:t>
            </a:r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09951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659956" y="1341675"/>
            <a:ext cx="320531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Has your organisation used the ESRI ANZLIC Metadata Tool before?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75033" y="1341675"/>
            <a:ext cx="298248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Will </a:t>
            </a:r>
            <a:r>
              <a:rPr lang="en-AU" dirty="0" smtClean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your organisation </a:t>
            </a: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use upgraded ESRI ANZLIC Metadata Tool?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937" y="1341675"/>
            <a:ext cx="3080316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Does your organisation use ESRI software for managing spatial data and products?</a:t>
            </a:r>
            <a:endParaRPr lang="en-AU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316950160"/>
              </p:ext>
            </p:extLst>
          </p:nvPr>
        </p:nvGraphicFramePr>
        <p:xfrm>
          <a:off x="190124" y="2759818"/>
          <a:ext cx="3529129" cy="299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29072881"/>
              </p:ext>
            </p:extLst>
          </p:nvPr>
        </p:nvGraphicFramePr>
        <p:xfrm>
          <a:off x="4773827" y="2759818"/>
          <a:ext cx="2977573" cy="2992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3045585019"/>
              </p:ext>
            </p:extLst>
          </p:nvPr>
        </p:nvGraphicFramePr>
        <p:xfrm>
          <a:off x="8476187" y="2782036"/>
          <a:ext cx="3180174" cy="2948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Rectangle 10"/>
          <p:cNvSpPr/>
          <p:nvPr/>
        </p:nvSpPr>
        <p:spPr>
          <a:xfrm>
            <a:off x="294191" y="206166"/>
            <a:ext cx="107260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600" b="1" dirty="0">
                <a:latin typeface="Arial" panose="020B0604020202020204" pitchFamily="34" charset="0"/>
                <a:cs typeface="Arial" panose="020B0604020202020204" pitchFamily="34" charset="0"/>
              </a:rPr>
              <a:t>Requirements for ESRI supported metadata tool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463044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43205"/>
            <a:ext cx="10515600" cy="793115"/>
          </a:xfrm>
        </p:spPr>
        <p:txBody>
          <a:bodyPr>
            <a:normAutofit/>
          </a:bodyPr>
          <a:lstStyle/>
          <a:p>
            <a:r>
              <a:rPr lang="en-A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Future Activities - TBC</a:t>
            </a:r>
            <a:endParaRPr lang="en-A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329" y="1036320"/>
            <a:ext cx="10515600" cy="513588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sz="2400" b="1" dirty="0"/>
              <a:t>Tools:</a:t>
            </a:r>
          </a:p>
          <a:p>
            <a:r>
              <a:rPr lang="en-AU" sz="2200" dirty="0" smtClean="0"/>
              <a:t>Creation </a:t>
            </a:r>
            <a:r>
              <a:rPr lang="en-AU" sz="2200" dirty="0"/>
              <a:t>metadata templates for </a:t>
            </a:r>
            <a:r>
              <a:rPr lang="en-AU" sz="2200" dirty="0" smtClean="0"/>
              <a:t>other datasets – priority and funding to be identified</a:t>
            </a:r>
          </a:p>
          <a:p>
            <a:r>
              <a:rPr lang="en-AU" sz="2200" dirty="0" smtClean="0"/>
              <a:t>Assist with access/testing of the ANZMet Lite V2 and EM metadata tools</a:t>
            </a:r>
          </a:p>
          <a:p>
            <a:r>
              <a:rPr lang="en-AU" sz="2200" dirty="0" smtClean="0"/>
              <a:t>Assist/provide advice on implementation metadata catalogues</a:t>
            </a:r>
            <a:endParaRPr lang="en-AU" sz="2200" dirty="0"/>
          </a:p>
          <a:p>
            <a:r>
              <a:rPr lang="en-AU" sz="2200" dirty="0" smtClean="0"/>
              <a:t>Liaise with ESRI Australia on upgrade to the metadata tool (started)</a:t>
            </a:r>
            <a:endParaRPr lang="en-AU" sz="2200" dirty="0"/>
          </a:p>
          <a:p>
            <a:pPr marL="0" indent="0">
              <a:buNone/>
            </a:pPr>
            <a:r>
              <a:rPr lang="en-AU" sz="2400" b="1" dirty="0"/>
              <a:t>Transformation pathways:</a:t>
            </a:r>
          </a:p>
          <a:p>
            <a:r>
              <a:rPr lang="en-AU" sz="2200" dirty="0" smtClean="0"/>
              <a:t>Identify potential collaboration areas and pilot project to improve consistency and access to metadata</a:t>
            </a:r>
            <a:endParaRPr lang="en-AU" sz="2200" dirty="0"/>
          </a:p>
          <a:p>
            <a:r>
              <a:rPr lang="en-AU" sz="2200" dirty="0" smtClean="0"/>
              <a:t>Investigate metadata standards used across geospatial community in AUS and NZ:</a:t>
            </a:r>
            <a:endParaRPr lang="en-AU" sz="1800" dirty="0"/>
          </a:p>
          <a:p>
            <a:pPr lvl="1"/>
            <a:r>
              <a:rPr lang="en-AU" sz="1800" dirty="0" smtClean="0"/>
              <a:t>Conduct survey</a:t>
            </a:r>
          </a:p>
          <a:p>
            <a:pPr lvl="1"/>
            <a:r>
              <a:rPr lang="en-AU" sz="1800" dirty="0" smtClean="0"/>
              <a:t>Develop crosswalks</a:t>
            </a:r>
          </a:p>
          <a:p>
            <a:r>
              <a:rPr lang="en-AU" sz="2200" dirty="0" smtClean="0"/>
              <a:t>Provide advise/feedback on </a:t>
            </a:r>
            <a:r>
              <a:rPr lang="en-AU" sz="2200" dirty="0"/>
              <a:t>the ISO 19115-1 (-3</a:t>
            </a:r>
            <a:r>
              <a:rPr lang="en-AU" sz="2200" dirty="0" smtClean="0"/>
              <a:t>) related matters</a:t>
            </a:r>
            <a:endParaRPr lang="en-AU" sz="2200" dirty="0"/>
          </a:p>
          <a:p>
            <a:pPr marL="0" indent="0">
              <a:buNone/>
            </a:pPr>
            <a:r>
              <a:rPr lang="en-AU" sz="2400" b="1" dirty="0"/>
              <a:t>Education:</a:t>
            </a:r>
          </a:p>
          <a:p>
            <a:r>
              <a:rPr lang="en-AU" sz="2200" dirty="0" smtClean="0"/>
              <a:t>Publish advice on</a:t>
            </a:r>
          </a:p>
          <a:p>
            <a:pPr lvl="1"/>
            <a:r>
              <a:rPr lang="en-AU" sz="1800" dirty="0" smtClean="0"/>
              <a:t>transformation between the ISO 19115 and ISO 19115-1</a:t>
            </a:r>
          </a:p>
          <a:p>
            <a:pPr lvl="1"/>
            <a:r>
              <a:rPr lang="en-AU" sz="1800" dirty="0" smtClean="0"/>
              <a:t>how to validate the metadata and where to find the validation tools</a:t>
            </a:r>
            <a:endParaRPr lang="en-AU" sz="1800" dirty="0"/>
          </a:p>
          <a:p>
            <a:r>
              <a:rPr lang="en-AU" sz="2200" dirty="0" smtClean="0"/>
              <a:t>Development guidelines for recording metadata on Data Quality and Uncertainty</a:t>
            </a:r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115317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072" y="365125"/>
            <a:ext cx="6585857" cy="1325563"/>
          </a:xfrm>
        </p:spPr>
        <p:txBody>
          <a:bodyPr/>
          <a:lstStyle/>
          <a:p>
            <a:r>
              <a:rPr lang="en-AU" b="1" dirty="0" smtClean="0"/>
              <a:t>Questions and comments???</a:t>
            </a:r>
            <a:endParaRPr lang="en-AU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76"/>
          <a:stretch/>
        </p:blipFill>
        <p:spPr>
          <a:xfrm>
            <a:off x="4191000" y="1510393"/>
            <a:ext cx="381000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529" y="370116"/>
            <a:ext cx="10912928" cy="7915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Roadmap 2 – summary of priorities </a:t>
            </a:r>
            <a:endParaRPr lang="en-A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2761" y="1464970"/>
            <a:ext cx="8737501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AU" sz="2800" dirty="0" smtClean="0"/>
              <a:t>Four major priority areas: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AU" sz="2400" dirty="0" smtClean="0"/>
              <a:t>Support </a:t>
            </a:r>
            <a:r>
              <a:rPr lang="en-AU" sz="2400" dirty="0"/>
              <a:t>for transformation </a:t>
            </a:r>
            <a:r>
              <a:rPr lang="en-AU" sz="2400" dirty="0" smtClean="0"/>
              <a:t>pathways - access to expertise</a:t>
            </a:r>
            <a:endParaRPr lang="en-AU" sz="2400" dirty="0">
              <a:solidFill>
                <a:schemeClr val="accent6"/>
              </a:solidFill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AU" sz="2400" dirty="0"/>
              <a:t>Development data specific profiles and implementation examples</a:t>
            </a:r>
            <a:endParaRPr lang="en-AU" sz="2400" dirty="0">
              <a:solidFill>
                <a:schemeClr val="accent6"/>
              </a:solidFill>
              <a:cs typeface="Calibri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AU" sz="2400" dirty="0"/>
              <a:t>Metadata creation/editing and validator tools</a:t>
            </a:r>
            <a:endParaRPr lang="en-AU" sz="2400" dirty="0">
              <a:solidFill>
                <a:schemeClr val="accent6"/>
              </a:solidFill>
              <a:cs typeface="Calibri"/>
            </a:endParaRP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AU" sz="2400" dirty="0"/>
              <a:t>Improving </a:t>
            </a:r>
            <a:r>
              <a:rPr lang="en-AU" sz="2400" dirty="0" smtClean="0"/>
              <a:t>technical governance</a:t>
            </a:r>
            <a:endParaRPr lang="en-AU" sz="2400" dirty="0">
              <a:solidFill>
                <a:schemeClr val="accent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838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81" y="251530"/>
            <a:ext cx="11185583" cy="6170167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11019995" y="2041177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" name="Down Arrow 4"/>
          <p:cNvSpPr/>
          <p:nvPr/>
        </p:nvSpPr>
        <p:spPr>
          <a:xfrm>
            <a:off x="3048984" y="1603641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Down Arrow 5"/>
          <p:cNvSpPr/>
          <p:nvPr/>
        </p:nvSpPr>
        <p:spPr>
          <a:xfrm>
            <a:off x="2304682" y="2041177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" name="Down Arrow 6"/>
          <p:cNvSpPr/>
          <p:nvPr/>
        </p:nvSpPr>
        <p:spPr>
          <a:xfrm>
            <a:off x="1560380" y="1315557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2503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174626"/>
            <a:ext cx="10515600" cy="913946"/>
          </a:xfrm>
        </p:spPr>
        <p:txBody>
          <a:bodyPr/>
          <a:lstStyle/>
          <a:p>
            <a:r>
              <a:rPr lang="en-AU" dirty="0"/>
              <a:t>Requirement </a:t>
            </a:r>
            <a:r>
              <a:rPr lang="en-AU" dirty="0" smtClean="0"/>
              <a:t>comparison: </a:t>
            </a:r>
            <a:r>
              <a:rPr lang="en-AU" dirty="0"/>
              <a:t>2018 vs 2020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4331362"/>
              </p:ext>
            </p:extLst>
          </p:nvPr>
        </p:nvGraphicFramePr>
        <p:xfrm>
          <a:off x="625929" y="1148443"/>
          <a:ext cx="11386457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own Arrow 4"/>
          <p:cNvSpPr/>
          <p:nvPr/>
        </p:nvSpPr>
        <p:spPr>
          <a:xfrm>
            <a:off x="5520813" y="3036851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AU"/>
          </a:p>
        </p:txBody>
      </p:sp>
      <p:sp>
        <p:nvSpPr>
          <p:cNvPr id="6" name="Down Arrow 5"/>
          <p:cNvSpPr/>
          <p:nvPr/>
        </p:nvSpPr>
        <p:spPr>
          <a:xfrm>
            <a:off x="2784303" y="3399661"/>
            <a:ext cx="289068" cy="72562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906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571" y="194114"/>
            <a:ext cx="10515600" cy="805089"/>
          </a:xfrm>
        </p:spPr>
        <p:txBody>
          <a:bodyPr>
            <a:normAutofit/>
          </a:bodyPr>
          <a:lstStyle/>
          <a:p>
            <a:r>
              <a:rPr lang="en-AU" sz="36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Activities: </a:t>
            </a:r>
            <a:r>
              <a:rPr lang="en-AU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February – September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943897"/>
            <a:ext cx="10776857" cy="52391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2400" b="1" dirty="0" smtClean="0"/>
              <a:t>Tools, but also improving technical governance:</a:t>
            </a:r>
          </a:p>
          <a:p>
            <a:r>
              <a:rPr lang="en-AU" sz="2100" dirty="0" smtClean="0"/>
              <a:t>Creation of ANZMet Lite V2 - metadata entry/export tool and replacement of ANZMet Lite</a:t>
            </a:r>
          </a:p>
          <a:p>
            <a:r>
              <a:rPr lang="en-AU" sz="2100" dirty="0" smtClean="0"/>
              <a:t>Creation metadata templates for EM (data and services)</a:t>
            </a:r>
          </a:p>
          <a:p>
            <a:pPr marL="0" indent="0">
              <a:buNone/>
            </a:pPr>
            <a:r>
              <a:rPr lang="en-AU" sz="2400" b="1" dirty="0" smtClean="0"/>
              <a:t>Transformation pathways / access to expertise:</a:t>
            </a:r>
          </a:p>
          <a:p>
            <a:r>
              <a:rPr lang="en-AU" sz="2100" dirty="0" smtClean="0"/>
              <a:t>Development of metadata community profiles: EM (completed) and Elevation (initial draft)</a:t>
            </a:r>
          </a:p>
          <a:p>
            <a:r>
              <a:rPr lang="en-AU" sz="2100" dirty="0"/>
              <a:t>Provision of advice </a:t>
            </a:r>
            <a:r>
              <a:rPr lang="en-AU" sz="2100" dirty="0" smtClean="0"/>
              <a:t>on implementation and use of the metadata</a:t>
            </a:r>
          </a:p>
          <a:p>
            <a:r>
              <a:rPr lang="en-AU" sz="2100" dirty="0" smtClean="0"/>
              <a:t>Provision of feedback to the ISO 19115-1 (-3)</a:t>
            </a:r>
            <a:endParaRPr lang="en-AU" sz="2100" dirty="0"/>
          </a:p>
          <a:p>
            <a:pPr marL="0" indent="0">
              <a:buNone/>
            </a:pPr>
            <a:r>
              <a:rPr lang="en-AU" sz="2400" b="1" dirty="0" smtClean="0"/>
              <a:t>Education, but also improving technical governance:</a:t>
            </a:r>
          </a:p>
          <a:p>
            <a:r>
              <a:rPr lang="en-AU" sz="2400" dirty="0" smtClean="0"/>
              <a:t>New publications:</a:t>
            </a:r>
          </a:p>
          <a:p>
            <a:pPr lvl="1"/>
            <a:r>
              <a:rPr lang="en-AU" sz="1900" dirty="0" smtClean="0"/>
              <a:t>updated Best Practice documents,</a:t>
            </a:r>
          </a:p>
          <a:p>
            <a:pPr lvl="1"/>
            <a:r>
              <a:rPr lang="en-AU" sz="1900" dirty="0" smtClean="0"/>
              <a:t>new video, </a:t>
            </a:r>
            <a:r>
              <a:rPr lang="en-AU" sz="1800" dirty="0">
                <a:hlinkClick r:id="rId2"/>
              </a:rPr>
              <a:t>Fit for purpose metadata… Why do we need it?</a:t>
            </a:r>
            <a:endParaRPr lang="en-AU" sz="1800" dirty="0" smtClean="0"/>
          </a:p>
          <a:p>
            <a:pPr lvl="1"/>
            <a:r>
              <a:rPr lang="en-AU" sz="1900" dirty="0" smtClean="0"/>
              <a:t>link </a:t>
            </a:r>
            <a:r>
              <a:rPr lang="en-AU" sz="1900" dirty="0"/>
              <a:t>to ANZMet Lite </a:t>
            </a:r>
            <a:r>
              <a:rPr lang="en-AU" sz="1900" dirty="0" smtClean="0"/>
              <a:t>V2 and ‘How to’ access and use ANZMet Lite V2</a:t>
            </a:r>
          </a:p>
          <a:p>
            <a:r>
              <a:rPr lang="en-AU" sz="2400" dirty="0" smtClean="0"/>
              <a:t>Participation in:</a:t>
            </a:r>
          </a:p>
          <a:p>
            <a:pPr lvl="1">
              <a:lnSpc>
                <a:spcPct val="120000"/>
              </a:lnSpc>
            </a:pPr>
            <a:r>
              <a:rPr lang="en-AU" sz="1900" dirty="0" smtClean="0"/>
              <a:t>UN-GGIM 3</a:t>
            </a:r>
            <a:r>
              <a:rPr lang="en-AU" sz="1900" baseline="30000" dirty="0" smtClean="0"/>
              <a:t>rd</a:t>
            </a:r>
            <a:r>
              <a:rPr lang="en-AU" sz="1900" dirty="0" smtClean="0"/>
              <a:t> edition of Guide on the Role of Standards</a:t>
            </a:r>
          </a:p>
          <a:p>
            <a:pPr lvl="1">
              <a:lnSpc>
                <a:spcPct val="120000"/>
              </a:lnSpc>
            </a:pPr>
            <a:r>
              <a:rPr lang="en-AU" sz="1900" dirty="0" smtClean="0"/>
              <a:t>Development </a:t>
            </a:r>
            <a:r>
              <a:rPr lang="en-AU" sz="1900" dirty="0"/>
              <a:t>of International Community Guidelines </a:t>
            </a:r>
            <a:r>
              <a:rPr lang="en-AU" sz="1900" dirty="0" smtClean="0"/>
              <a:t>for </a:t>
            </a:r>
            <a:r>
              <a:rPr lang="en-AU" sz="1900" dirty="0"/>
              <a:t>Sharing and Reusing Quality Information </a:t>
            </a:r>
            <a:r>
              <a:rPr lang="en-AU" sz="1900" dirty="0" smtClean="0"/>
              <a:t>of </a:t>
            </a:r>
            <a:r>
              <a:rPr lang="en-AU" sz="1900" dirty="0"/>
              <a:t>Individual Earth Science </a:t>
            </a:r>
            <a:r>
              <a:rPr lang="en-AU" sz="1900" dirty="0" smtClean="0"/>
              <a:t>Datasets</a:t>
            </a:r>
          </a:p>
          <a:p>
            <a:pPr lvl="1">
              <a:lnSpc>
                <a:spcPct val="120000"/>
              </a:lnSpc>
            </a:pPr>
            <a:r>
              <a:rPr lang="en-AU" sz="1900" dirty="0" smtClean="0"/>
              <a:t>APS </a:t>
            </a:r>
            <a:r>
              <a:rPr lang="en-AU" sz="1900" dirty="0"/>
              <a:t>Metadata Management and Data Interoperability </a:t>
            </a:r>
            <a:r>
              <a:rPr lang="en-AU" sz="1900" dirty="0" smtClean="0"/>
              <a:t>Project – metadata recommendation for Federal Government Agencies</a:t>
            </a:r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425035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541"/>
            <a:ext cx="10515600" cy="873740"/>
          </a:xfrm>
        </p:spPr>
        <p:txBody>
          <a:bodyPr>
            <a:normAutofit/>
          </a:bodyPr>
          <a:lstStyle/>
          <a:p>
            <a:r>
              <a:rPr lang="en-AU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Survey May-June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923" y="1256563"/>
            <a:ext cx="10645877" cy="4920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dirty="0" smtClean="0"/>
              <a:t>Goals: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Update </a:t>
            </a:r>
            <a:r>
              <a:rPr lang="en-AU" sz="2400" dirty="0"/>
              <a:t>on progress with adoption of the </a:t>
            </a:r>
            <a:r>
              <a:rPr lang="en-AU" sz="2400" dirty="0" smtClean="0"/>
              <a:t>ISO </a:t>
            </a:r>
            <a:r>
              <a:rPr lang="en-AU" sz="2400" dirty="0"/>
              <a:t>19115-1 metadata </a:t>
            </a:r>
            <a:r>
              <a:rPr lang="en-AU" sz="2400" dirty="0" smtClean="0"/>
              <a:t>standard</a:t>
            </a:r>
          </a:p>
          <a:p>
            <a:pPr marL="514350" indent="-514350">
              <a:buFont typeface="+mj-lt"/>
              <a:buAutoNum type="arabicPeriod"/>
            </a:pPr>
            <a:r>
              <a:rPr lang="en-AU" sz="2400" dirty="0" smtClean="0"/>
              <a:t>Understand </a:t>
            </a:r>
            <a:r>
              <a:rPr lang="en-AU" sz="2400" dirty="0"/>
              <a:t>requirements for a metadata creation tool within ESRI </a:t>
            </a:r>
            <a:r>
              <a:rPr lang="en-AU" sz="2400" dirty="0" smtClean="0"/>
              <a:t>environment</a:t>
            </a:r>
            <a:endParaRPr lang="en-AU" sz="2400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dirty="0" smtClean="0"/>
              <a:t>Participants:</a:t>
            </a:r>
          </a:p>
          <a:p>
            <a:r>
              <a:rPr lang="en-AU" sz="2400" dirty="0" smtClean="0"/>
              <a:t>ANZ MDWG</a:t>
            </a:r>
          </a:p>
          <a:p>
            <a:r>
              <a:rPr lang="en-AU" sz="2400" dirty="0" smtClean="0"/>
              <a:t>EMSINA</a:t>
            </a:r>
          </a:p>
          <a:p>
            <a:r>
              <a:rPr lang="en-AU" sz="2400" dirty="0" smtClean="0"/>
              <a:t>Spatial Capabilities </a:t>
            </a:r>
            <a:r>
              <a:rPr lang="en-AU" sz="2400" dirty="0" err="1" smtClean="0"/>
              <a:t>CoP</a:t>
            </a:r>
            <a:endParaRPr lang="en-AU" sz="2400" dirty="0" smtClean="0"/>
          </a:p>
          <a:p>
            <a:pPr marL="0" indent="0">
              <a:buNone/>
            </a:pPr>
            <a:endParaRPr lang="en-AU" sz="2400" dirty="0" smtClean="0"/>
          </a:p>
          <a:p>
            <a:pPr marL="0" indent="0">
              <a:buNone/>
            </a:pPr>
            <a:r>
              <a:rPr lang="en-AU" sz="2400" dirty="0" smtClean="0"/>
              <a:t>The </a:t>
            </a:r>
            <a:r>
              <a:rPr lang="en-AU" sz="2400" dirty="0"/>
              <a:t>survey received 47 responses from </a:t>
            </a:r>
            <a:r>
              <a:rPr lang="en-AU" sz="2400" dirty="0" smtClean="0"/>
              <a:t>38 </a:t>
            </a:r>
            <a:r>
              <a:rPr lang="en-AU" sz="2400" dirty="0"/>
              <a:t>organisations (Australia and New Zealand</a:t>
            </a:r>
            <a:r>
              <a:rPr lang="en-AU" sz="2400" dirty="0" smtClean="0"/>
              <a:t>). Similar survey in June 2020 had 22 organisational responses.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315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691" y="106188"/>
            <a:ext cx="8506377" cy="1019408"/>
          </a:xfrm>
        </p:spPr>
        <p:txBody>
          <a:bodyPr>
            <a:noAutofit/>
          </a:bodyPr>
          <a:lstStyle/>
          <a:p>
            <a:r>
              <a:rPr lang="en-AU" sz="36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Adoption of the ISO </a:t>
            </a:r>
            <a:r>
              <a:rPr lang="en-AU" sz="36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19115-1 standard</a:t>
            </a:r>
            <a:endParaRPr lang="en-AU" sz="36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938049"/>
              </p:ext>
            </p:extLst>
          </p:nvPr>
        </p:nvGraphicFramePr>
        <p:xfrm>
          <a:off x="926691" y="1790624"/>
          <a:ext cx="9261495" cy="274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8228">
                  <a:extLst>
                    <a:ext uri="{9D8B030D-6E8A-4147-A177-3AD203B41FA5}">
                      <a16:colId xmlns:a16="http://schemas.microsoft.com/office/drawing/2014/main" val="2782713520"/>
                    </a:ext>
                  </a:extLst>
                </a:gridCol>
                <a:gridCol w="2403180">
                  <a:extLst>
                    <a:ext uri="{9D8B030D-6E8A-4147-A177-3AD203B41FA5}">
                      <a16:colId xmlns:a16="http://schemas.microsoft.com/office/drawing/2014/main" val="420233977"/>
                    </a:ext>
                  </a:extLst>
                </a:gridCol>
                <a:gridCol w="2366656">
                  <a:extLst>
                    <a:ext uri="{9D8B030D-6E8A-4147-A177-3AD203B41FA5}">
                      <a16:colId xmlns:a16="http://schemas.microsoft.com/office/drawing/2014/main" val="1821772220"/>
                    </a:ext>
                  </a:extLst>
                </a:gridCol>
                <a:gridCol w="1833431">
                  <a:extLst>
                    <a:ext uri="{9D8B030D-6E8A-4147-A177-3AD203B41FA5}">
                      <a16:colId xmlns:a16="http://schemas.microsoft.com/office/drawing/2014/main" val="4189741681"/>
                    </a:ext>
                  </a:extLst>
                </a:gridCol>
              </a:tblGrid>
              <a:tr h="474662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June 2020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June 2021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Combined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7408752"/>
                  </a:ext>
                </a:extLst>
              </a:tr>
              <a:tr h="474662">
                <a:tc>
                  <a:txBody>
                    <a:bodyPr/>
                    <a:lstStyle/>
                    <a:p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b="1" dirty="0"/>
                        <a:t>No of responses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/>
                        <a:t>No of responses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b="1" dirty="0" smtClean="0"/>
                        <a:t>No of responses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593450"/>
                  </a:ext>
                </a:extLst>
              </a:tr>
              <a:tr h="339255">
                <a:tc>
                  <a:txBody>
                    <a:bodyPr/>
                    <a:lstStyle/>
                    <a:p>
                      <a:r>
                        <a:rPr lang="en-AU" sz="1400" dirty="0"/>
                        <a:t>Total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22 (100%)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38 (100%)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46 (100%)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573400"/>
                  </a:ext>
                </a:extLst>
              </a:tr>
              <a:tr h="593696">
                <a:tc>
                  <a:txBody>
                    <a:bodyPr/>
                    <a:lstStyle/>
                    <a:p>
                      <a:r>
                        <a:rPr lang="en-AU" sz="1400" dirty="0"/>
                        <a:t>Yes</a:t>
                      </a:r>
                      <a:r>
                        <a:rPr lang="en-AU" sz="1400" dirty="0" smtClean="0"/>
                        <a:t>,</a:t>
                      </a:r>
                    </a:p>
                    <a:p>
                      <a:r>
                        <a:rPr lang="en-AU" sz="1400" dirty="0" smtClean="0"/>
                        <a:t>ISO </a:t>
                      </a:r>
                      <a:r>
                        <a:rPr lang="en-AU" sz="1400" dirty="0"/>
                        <a:t>19115-1 </a:t>
                      </a:r>
                      <a:r>
                        <a:rPr lang="en-AU" sz="1400" dirty="0" smtClean="0"/>
                        <a:t>or ISO </a:t>
                      </a:r>
                      <a:r>
                        <a:rPr lang="en-AU" sz="1400" dirty="0"/>
                        <a:t>19115-3 (xml)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12 (55%)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19 (50%)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24 (52%)</a:t>
                      </a:r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53202"/>
                  </a:ext>
                </a:extLst>
              </a:tr>
              <a:tr h="3392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No, Adoption ISO 19115-1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9 (41%)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19 (50%)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22 (48%)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04341"/>
                  </a:ext>
                </a:extLst>
              </a:tr>
              <a:tr h="5184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400" dirty="0"/>
                        <a:t>Not 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400" dirty="0" smtClean="0"/>
                        <a:t>1 (4%)</a:t>
                      </a:r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03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58600" y="633743"/>
            <a:ext cx="394995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ea typeface="Arial" panose="020B0604020202020204" pitchFamily="34" charset="0"/>
                <a:cs typeface="Arial" panose="020B0604020202020204" pitchFamily="34" charset="0"/>
              </a:rPr>
              <a:t>Does your organisation have a metadata catalogue?</a:t>
            </a:r>
            <a:endParaRPr lang="en-AU" sz="24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466144100"/>
              </p:ext>
            </p:extLst>
          </p:nvPr>
        </p:nvGraphicFramePr>
        <p:xfrm>
          <a:off x="1485020" y="2461121"/>
          <a:ext cx="3097113" cy="278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6790063" y="557051"/>
            <a:ext cx="43688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/>
              <a:t>Does your organisation create metadata for datasets (D) and for spatial web services (S)?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8380128"/>
              </p:ext>
            </p:extLst>
          </p:nvPr>
        </p:nvGraphicFramePr>
        <p:xfrm>
          <a:off x="7271398" y="2263954"/>
          <a:ext cx="3406140" cy="3177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544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3586" y="465865"/>
            <a:ext cx="4503420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ea typeface="Arial" panose="020B0604020202020204" pitchFamily="34" charset="0"/>
                <a:cs typeface="Arial" panose="020B0604020202020204" pitchFamily="34" charset="0"/>
              </a:rPr>
              <a:t>Can your organisation provide an example of xml for metadata?</a:t>
            </a:r>
            <a:endParaRPr lang="en-AU" sz="24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309360" y="465865"/>
            <a:ext cx="541020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2400" dirty="0">
                <a:ea typeface="Arial" panose="020B0604020202020204" pitchFamily="34" charset="0"/>
                <a:cs typeface="Arial" panose="020B0604020202020204" pitchFamily="34" charset="0"/>
              </a:rPr>
              <a:t>Does your organisation provide access to metadata via Catalogue Service for the Web (CSW)?</a:t>
            </a:r>
            <a:endParaRPr lang="en-AU" sz="2400" dirty="0"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112449097"/>
              </p:ext>
            </p:extLst>
          </p:nvPr>
        </p:nvGraphicFramePr>
        <p:xfrm>
          <a:off x="968445" y="2367184"/>
          <a:ext cx="3993703" cy="3305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780114391"/>
              </p:ext>
            </p:extLst>
          </p:nvPr>
        </p:nvGraphicFramePr>
        <p:xfrm>
          <a:off x="7177087" y="2191923"/>
          <a:ext cx="3674746" cy="3412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9261331"/>
      </p:ext>
    </p:extLst>
  </p:cSld>
  <p:clrMapOvr>
    <a:masterClrMapping/>
  </p:clrMapOvr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EF40FCC7D7FF4E998AAD9E30FB8BEC" ma:contentTypeVersion="16" ma:contentTypeDescription="Create a new document." ma:contentTypeScope="" ma:versionID="485237bef7920f187da4cbed4e826017">
  <xsd:schema xmlns:xsd="http://www.w3.org/2001/XMLSchema" xmlns:xs="http://www.w3.org/2001/XMLSchema" xmlns:p="http://schemas.microsoft.com/office/2006/metadata/properties" xmlns:ns2="9e6f4a2a-3c00-4a10-8254-c125036e376d" xmlns:ns3="0859af4d-6755-4846-ac57-3a419529e0b3" targetNamespace="http://schemas.microsoft.com/office/2006/metadata/properties" ma:root="true" ma:fieldsID="7d502c0e0d59de5e95636c2d67a55b46" ns2:_="" ns3:_="">
    <xsd:import namespace="9e6f4a2a-3c00-4a10-8254-c125036e376d"/>
    <xsd:import namespace="0859af4d-6755-4846-ac57-3a419529e0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6f4a2a-3c00-4a10-8254-c125036e37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6a60af0-845b-4d8a-8d01-be9f6f2a1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9af4d-6755-4846-ac57-3a419529e0b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2511507-e263-4687-bbd5-81d740b8bf9e}" ma:internalName="TaxCatchAll" ma:showField="CatchAllData" ma:web="0859af4d-6755-4846-ac57-3a419529e0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6f4a2a-3c00-4a10-8254-c125036e376d">
      <Terms xmlns="http://schemas.microsoft.com/office/infopath/2007/PartnerControls"/>
    </lcf76f155ced4ddcb4097134ff3c332f>
    <TaxCatchAll xmlns="0859af4d-6755-4846-ac57-3a419529e0b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B17031-21B3-4198-B586-05C4284C43CA}"/>
</file>

<file path=customXml/itemProps2.xml><?xml version="1.0" encoding="utf-8"?>
<ds:datastoreItem xmlns:ds="http://schemas.openxmlformats.org/officeDocument/2006/customXml" ds:itemID="{FC5678FC-3653-4A26-8AC8-2E40A2044CB4}">
  <ds:schemaRefs>
    <ds:schemaRef ds:uri="http://purl.org/dc/terms/"/>
    <ds:schemaRef ds:uri="http://schemas.openxmlformats.org/package/2006/metadata/core-properties"/>
    <ds:schemaRef ds:uri="fbeb2f1a-1674-45b6-9b62-b7eac1313c3e"/>
    <ds:schemaRef ds:uri="http://purl.org/dc/dcmitype/"/>
    <ds:schemaRef ds:uri="http://schemas.microsoft.com/office/infopath/2007/PartnerControls"/>
    <ds:schemaRef ds:uri="9546db70-b761-4d64-9420-ccaa470e715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1097</TotalTime>
  <Words>719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ICSM_16_9</vt:lpstr>
      <vt:lpstr>Update on ANZ MDWG Activities: March – September 2021</vt:lpstr>
      <vt:lpstr>PowerPoint Presentation</vt:lpstr>
      <vt:lpstr>PowerPoint Presentation</vt:lpstr>
      <vt:lpstr>Requirement comparison: 2018 vs 2020</vt:lpstr>
      <vt:lpstr>Activities: February – September 2021</vt:lpstr>
      <vt:lpstr>Survey May-June 2021</vt:lpstr>
      <vt:lpstr>Adoption of the ISO 19115-1 standard</vt:lpstr>
      <vt:lpstr>PowerPoint Presentation</vt:lpstr>
      <vt:lpstr>PowerPoint Presentation</vt:lpstr>
      <vt:lpstr>PowerPoint Presentation</vt:lpstr>
      <vt:lpstr>Requirements for ESRI supported metadata tool</vt:lpstr>
      <vt:lpstr>PowerPoint Presentation</vt:lpstr>
      <vt:lpstr>Future Activities - TBC</vt:lpstr>
      <vt:lpstr>Questions and comments???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Irina Bastrakova</cp:lastModifiedBy>
  <cp:revision>237</cp:revision>
  <dcterms:created xsi:type="dcterms:W3CDTF">2019-03-28T00:17:53Z</dcterms:created>
  <dcterms:modified xsi:type="dcterms:W3CDTF">2021-10-08T02:04:33Z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