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1.xml" ContentType="application/vnd.openxmlformats-officedocument.theme+xml"/>
  <Override PartName="/ppt/theme/theme6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  <p:sldMasterId id="2147483648" r:id="rId2"/>
    <p:sldMasterId id="2147483660" r:id="rId3"/>
    <p:sldMasterId id="2147483663" r:id="rId4"/>
    <p:sldMasterId id="2147483666" r:id="rId5"/>
    <p:sldMasterId id="2147483716" r:id="rId6"/>
    <p:sldMasterId id="2147483722" r:id="rId7"/>
  </p:sldMasterIdLst>
  <p:notesMasterIdLst>
    <p:notesMasterId r:id="rId19"/>
  </p:notesMasterIdLst>
  <p:handoutMasterIdLst>
    <p:handoutMasterId r:id="rId20"/>
  </p:handoutMasterIdLst>
  <p:sldIdLst>
    <p:sldId id="269" r:id="rId8"/>
    <p:sldId id="281" r:id="rId9"/>
    <p:sldId id="272" r:id="rId10"/>
    <p:sldId id="274" r:id="rId11"/>
    <p:sldId id="276" r:id="rId12"/>
    <p:sldId id="279" r:id="rId13"/>
    <p:sldId id="280" r:id="rId14"/>
    <p:sldId id="277" r:id="rId15"/>
    <p:sldId id="278" r:id="rId16"/>
    <p:sldId id="275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s1" initials="U" lastIdx="1" clrIdx="0">
    <p:extLst>
      <p:ext uri="{19B8F6BF-5375-455C-9EA6-DF929625EA0E}">
        <p15:presenceInfo xmlns:p15="http://schemas.microsoft.com/office/powerpoint/2012/main" userId="S::office365a@redflashgroup.com::29337bfe-bcdc-4963-a64e-ab88f009bbc4" providerId="AD"/>
      </p:ext>
    </p:extLst>
  </p:cmAuthor>
  <p:cmAuthor id="2" name="Erick Felsey" initials="EF" lastIdx="1" clrIdx="1">
    <p:extLst>
      <p:ext uri="{19B8F6BF-5375-455C-9EA6-DF929625EA0E}">
        <p15:presenceInfo xmlns:p15="http://schemas.microsoft.com/office/powerpoint/2012/main" userId="S::erick@elearningmind.com::92ba58ee-c2fc-42d9-9196-061e6b8251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060"/>
    <a:srgbClr val="092745"/>
    <a:srgbClr val="F2F2F2"/>
    <a:srgbClr val="D6DCE5"/>
    <a:srgbClr val="0A1F60"/>
    <a:srgbClr val="2ED0FF"/>
    <a:srgbClr val="6DD6EC"/>
    <a:srgbClr val="BEF7FA"/>
    <a:srgbClr val="A7F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1" autoAdjust="0"/>
    <p:restoredTop sz="86479" autoAdjust="0"/>
  </p:normalViewPr>
  <p:slideViewPr>
    <p:cSldViewPr snapToGrid="0" snapToObjects="1">
      <p:cViewPr varScale="1">
        <p:scale>
          <a:sx n="97" d="100"/>
          <a:sy n="97" d="100"/>
        </p:scale>
        <p:origin x="224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49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537F67-8843-42B4-9051-D6F4A61DD2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E3B5AC-6035-4FCB-ACBF-BFFD34ED4E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0AEA4-3F19-4F42-91AE-A93231ABB6AE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6D496-F68B-4433-9AEF-E7D73F3FD8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BF13-2098-43A7-AF3D-88038BED5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12071-85AE-4634-ADF4-671944AD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62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64895-6A18-451E-B7CB-0F11BB972913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BFD32-2F24-4FA9-B7DE-53D903241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FD32-2F24-4FA9-B7DE-53D903241E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0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FD32-2F24-4FA9-B7DE-53D903241E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0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FD32-2F24-4FA9-B7DE-53D903241E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84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FD32-2F24-4FA9-B7DE-53D903241E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44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FD32-2F24-4FA9-B7DE-53D903241E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39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BFD32-2F24-4FA9-B7DE-53D903241E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3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linkedin.com/company/open-geospatial-consortium" TargetMode="External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png"/><Relationship Id="rId4" Type="http://schemas.openxmlformats.org/officeDocument/2006/relationships/hyperlink" Target="https://twitter.com/opengeospatial?ref_src=twsrc%5Egoogle%7Ctwcamp%5Eserp%7Ctwgr%5Eautho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linkedin.com/company/open-geospatial-consortium" TargetMode="External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hyperlink" Target="https://twitter.com/opengeospatial?ref_src=twsrc%5Egoogle%7Ctwcamp%5Eserp%7Ctwgr%5Eauthor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linkedin.com/company/open-geospatial-consortium" TargetMode="External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hyperlink" Target="https://twitter.com/opengeospatial?ref_src=twsrc%5Egoogle%7Ctwcamp%5Eserp%7Ctwgr%5Eautho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52092-82D1-461F-807E-84F5B15DC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6E5D17-F33D-4327-A7B8-A6331A0F7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A4D5ED7-4916-4EF5-9B14-DD6D0EE6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616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52092-82D1-461F-807E-84F5B15DC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6E5D17-F33D-4327-A7B8-A6331A0F7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A4D5ED7-4916-4EF5-9B14-DD6D0EE6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45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FAF647A-F430-493F-8C59-3B8606183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07" y="1162838"/>
            <a:ext cx="10515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BA26529-85C0-4F43-A661-C246EECB0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F4EB3E8-5FEC-4C3E-A5D3-50A8AFCC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9316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46320-0324-4809-B373-A030DCF95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69129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61D4E-334B-43FF-8C44-6087A8997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69129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66660E1-DC61-49B7-B1BF-758191AD8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8CEC819-3D8B-4945-9089-70431865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0246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28C676-7022-455C-BC96-C417EAD0C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25950" y="1169129"/>
            <a:ext cx="5510750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C6BE87-7DC1-4304-9721-F91A29FAEA3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1169129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033C92-6E24-468B-B940-53DC3CAD3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1B954B2-D76F-441F-9CC1-B9786CEA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1172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sig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EB54FDB-76A2-4243-86B5-611386F46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944" y="6109215"/>
            <a:ext cx="436507" cy="436507"/>
          </a:xfrm>
          <a:prstGeom prst="rect">
            <a:avLst/>
          </a:prstGeom>
        </p:spPr>
      </p:pic>
      <p:pic>
        <p:nvPicPr>
          <p:cNvPr id="13" name="Picture 12" descr="A picture containing shir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A76BF76E-0419-4D4C-A49E-9895A6B546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5716" y="6022887"/>
            <a:ext cx="598016" cy="59801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563F8E6-7209-4995-BB0C-79F5A590D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39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1A3E-7A4D-2D44-B741-6836F377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4490720"/>
            <a:ext cx="10515600" cy="1605280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927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04B18D-9076-9647-83FB-D6F68658F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B338FA-2266-9647-AE07-C542B66504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1960" y="3911600"/>
            <a:ext cx="8184515" cy="579438"/>
          </a:xfrm>
          <a:prstGeom prst="rect">
            <a:avLst/>
          </a:prstGeom>
        </p:spPr>
        <p:txBody>
          <a:bodyPr anchor="b"/>
          <a:lstStyle>
            <a:lvl1pPr>
              <a:defRPr sz="24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42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FAF647A-F430-493F-8C59-3B8606183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07" y="1162838"/>
            <a:ext cx="10515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BA26529-85C0-4F43-A661-C246EECB0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F4EB3E8-5FEC-4C3E-A5D3-50A8AFCC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822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46320-0324-4809-B373-A030DCF95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69129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61D4E-334B-43FF-8C44-6087A8997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69129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66660E1-DC61-49B7-B1BF-758191AD8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8CEC819-3D8B-4945-9089-70431865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085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28C676-7022-455C-BC96-C417EAD0C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25950" y="1169129"/>
            <a:ext cx="5510750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C6BE87-7DC1-4304-9721-F91A29FAEA3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1169129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033C92-6E24-468B-B940-53DC3CAD3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1B954B2-D76F-441F-9CC1-B9786CEA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390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54E6A5-FBEC-4C3A-B47B-6D153CDEB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80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E12AB-4740-48C7-A306-8BC65841A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1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sig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EB54FDB-76A2-4243-86B5-611386F46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944" y="6109215"/>
            <a:ext cx="436507" cy="436507"/>
          </a:xfrm>
          <a:prstGeom prst="rect">
            <a:avLst/>
          </a:prstGeom>
        </p:spPr>
      </p:pic>
      <p:pic>
        <p:nvPicPr>
          <p:cNvPr id="13" name="Picture 12" descr="A picture containing shir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A76BF76E-0419-4D4C-A49E-9895A6B546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5716" y="6022887"/>
            <a:ext cx="598016" cy="59801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563F8E6-7209-4995-BB0C-79F5A590D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4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57135AE-A9F7-49E4-A4C5-F848A8277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944" y="6109215"/>
            <a:ext cx="436507" cy="436507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29A5884-52CE-4BD4-B4CC-F852684E8D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5716" y="6022887"/>
            <a:ext cx="598016" cy="59801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9382FF6-9475-4B95-8754-697DEAD1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BAAD1DE8-F1F5-4FAF-963B-2A354EA7A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3"/>
            <a:ext cx="12192000" cy="951172"/>
          </a:xfrm>
          <a:prstGeom prst="rect">
            <a:avLst/>
          </a:prstGeom>
        </p:spPr>
      </p:pic>
      <p:pic>
        <p:nvPicPr>
          <p:cNvPr id="13" name="Picture 12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8652D866-B14F-454C-BDF6-5545A022FB29}"/>
              </a:ext>
            </a:extLst>
          </p:cNvPr>
          <p:cNvPicPr>
            <a:picLocks/>
          </p:cNvPicPr>
          <p:nvPr userDrawn="1"/>
        </p:nvPicPr>
        <p:blipFill rotWithShape="1"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5059"/>
            <a:ext cx="12192000" cy="36407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50DF1-7CB9-4ADA-A6E3-3CDCA86EF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107" y="116283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AD972-4108-434B-AA8C-8EFF7EECE85D}"/>
              </a:ext>
            </a:extLst>
          </p:cNvPr>
          <p:cNvSpPr txBox="1"/>
          <p:nvPr userDrawn="1"/>
        </p:nvSpPr>
        <p:spPr>
          <a:xfrm>
            <a:off x="10575181" y="31837"/>
            <a:ext cx="1429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OGC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97B7C-A314-4779-BD55-2FC2CEB1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634C5-3617-497F-B2D8-90501346CE33}"/>
              </a:ext>
            </a:extLst>
          </p:cNvPr>
          <p:cNvSpPr txBox="1"/>
          <p:nvPr userDrawn="1"/>
        </p:nvSpPr>
        <p:spPr>
          <a:xfrm>
            <a:off x="10975609" y="6549164"/>
            <a:ext cx="85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2F2F2"/>
                </a:solidFill>
                <a:latin typeface="Lato" panose="020F0502020204030203" pitchFamily="34" charset="0"/>
              </a:rPr>
              <a:t>ogc.org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8B25B4-87D2-40A8-8FCE-9DC7E68F0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45953386-97ED-4C4D-B208-AB8727D6635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68" y="6517414"/>
            <a:ext cx="324582" cy="3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6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2" r:id="rId2"/>
    <p:sldLayoutId id="2147483710" r:id="rId3"/>
    <p:sldLayoutId id="2147483715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>
              <a:lumMod val="95000"/>
            </a:schemeClr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rgbClr val="0927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F567DE2-1201-4602-845D-5E4183EB3E09}"/>
              </a:ext>
            </a:extLst>
          </p:cNvPr>
          <p:cNvSpPr/>
          <p:nvPr userDrawn="1"/>
        </p:nvSpPr>
        <p:spPr>
          <a:xfrm>
            <a:off x="0" y="0"/>
            <a:ext cx="6370710" cy="64972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picture containing person, man, using, water&#10;&#10;Description automatically generated">
            <a:extLst>
              <a:ext uri="{FF2B5EF4-FFF2-40B4-BE49-F238E27FC236}">
                <a16:creationId xmlns:a16="http://schemas.microsoft.com/office/drawing/2014/main" id="{79F6AB73-CACD-420F-94FF-329572A03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70710" y="0"/>
            <a:ext cx="5821290" cy="649725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CD55CC2-ECB2-4C8C-AAE9-6DA13C3C1667}"/>
              </a:ext>
            </a:extLst>
          </p:cNvPr>
          <p:cNvSpPr txBox="1"/>
          <p:nvPr userDrawn="1"/>
        </p:nvSpPr>
        <p:spPr>
          <a:xfrm>
            <a:off x="1290937" y="4502457"/>
            <a:ext cx="206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u="sng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F</a:t>
            </a:r>
            <a:r>
              <a:rPr lang="en-CA" sz="1800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indable</a:t>
            </a:r>
          </a:p>
        </p:txBody>
      </p:sp>
      <p:sp>
        <p:nvSpPr>
          <p:cNvPr id="38" name="Google Shape;118;p19">
            <a:extLst>
              <a:ext uri="{FF2B5EF4-FFF2-40B4-BE49-F238E27FC236}">
                <a16:creationId xmlns:a16="http://schemas.microsoft.com/office/drawing/2014/main" id="{638F4D43-BD4D-41AF-B951-05D3354CD8D8}"/>
              </a:ext>
            </a:extLst>
          </p:cNvPr>
          <p:cNvSpPr/>
          <p:nvPr userDrawn="1"/>
        </p:nvSpPr>
        <p:spPr>
          <a:xfrm>
            <a:off x="625867" y="4453345"/>
            <a:ext cx="535290" cy="5352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119;p19">
            <a:extLst>
              <a:ext uri="{FF2B5EF4-FFF2-40B4-BE49-F238E27FC236}">
                <a16:creationId xmlns:a16="http://schemas.microsoft.com/office/drawing/2014/main" id="{C9E8958B-3720-421F-BE83-BD36693B81B1}"/>
              </a:ext>
            </a:extLst>
          </p:cNvPr>
          <p:cNvSpPr/>
          <p:nvPr userDrawn="1"/>
        </p:nvSpPr>
        <p:spPr>
          <a:xfrm>
            <a:off x="3089907" y="4465878"/>
            <a:ext cx="535290" cy="5352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20;p19">
            <a:extLst>
              <a:ext uri="{FF2B5EF4-FFF2-40B4-BE49-F238E27FC236}">
                <a16:creationId xmlns:a16="http://schemas.microsoft.com/office/drawing/2014/main" id="{EB6376F3-3CAD-4103-8C58-5BFB967035C3}"/>
              </a:ext>
            </a:extLst>
          </p:cNvPr>
          <p:cNvSpPr/>
          <p:nvPr userDrawn="1"/>
        </p:nvSpPr>
        <p:spPr>
          <a:xfrm>
            <a:off x="618171" y="5220332"/>
            <a:ext cx="535290" cy="5352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21;p19">
            <a:extLst>
              <a:ext uri="{FF2B5EF4-FFF2-40B4-BE49-F238E27FC236}">
                <a16:creationId xmlns:a16="http://schemas.microsoft.com/office/drawing/2014/main" id="{355FA745-80DE-47BC-BBAB-FD75AA5511A6}"/>
              </a:ext>
            </a:extLst>
          </p:cNvPr>
          <p:cNvSpPr/>
          <p:nvPr userDrawn="1"/>
        </p:nvSpPr>
        <p:spPr>
          <a:xfrm>
            <a:off x="3108605" y="5222629"/>
            <a:ext cx="535290" cy="5352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Google Shape;127;p19" descr="A picture containing drawing, light, clock&#10;&#10;Description automatically generated">
            <a:extLst>
              <a:ext uri="{FF2B5EF4-FFF2-40B4-BE49-F238E27FC236}">
                <a16:creationId xmlns:a16="http://schemas.microsoft.com/office/drawing/2014/main" id="{678C7BC9-B6AA-4F18-ABEA-AE4DA001F5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267" y="4456346"/>
            <a:ext cx="532289" cy="53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24;p19" descr="A close up of a logo&#10;&#10;Description automatically generated">
            <a:extLst>
              <a:ext uri="{FF2B5EF4-FFF2-40B4-BE49-F238E27FC236}">
                <a16:creationId xmlns:a16="http://schemas.microsoft.com/office/drawing/2014/main" id="{52D1C18E-6B7A-4CD6-B819-59FEC83D66AF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36" y="4494683"/>
            <a:ext cx="465951" cy="46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25;p19" descr="A close up of a logo&#10;&#10;Description automatically generated">
            <a:extLst>
              <a:ext uri="{FF2B5EF4-FFF2-40B4-BE49-F238E27FC236}">
                <a16:creationId xmlns:a16="http://schemas.microsoft.com/office/drawing/2014/main" id="{13536215-45EB-4C98-8BC0-C9AEFB27DDCD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92" y="5178394"/>
            <a:ext cx="612940" cy="61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26;p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BC565F-DE29-4080-B712-23B93B737BF6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531" y="520282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39FB623-817F-4F93-A288-978EC23E3A04}"/>
              </a:ext>
            </a:extLst>
          </p:cNvPr>
          <p:cNvSpPr txBox="1"/>
          <p:nvPr userDrawn="1"/>
        </p:nvSpPr>
        <p:spPr>
          <a:xfrm>
            <a:off x="3751637" y="4531453"/>
            <a:ext cx="206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u="sng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</a:t>
            </a:r>
            <a:r>
              <a:rPr lang="en-CA" sz="1800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ccessible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B2939A-F19C-4224-86A7-EF97F4D2E0E6}"/>
              </a:ext>
            </a:extLst>
          </p:cNvPr>
          <p:cNvSpPr txBox="1"/>
          <p:nvPr userDrawn="1"/>
        </p:nvSpPr>
        <p:spPr>
          <a:xfrm>
            <a:off x="1288611" y="5300198"/>
            <a:ext cx="206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u="sng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I</a:t>
            </a:r>
            <a:r>
              <a:rPr lang="en-CA" sz="1800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nteroperable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327126-140B-4A3D-9476-05C34A3920A5}"/>
              </a:ext>
            </a:extLst>
          </p:cNvPr>
          <p:cNvSpPr txBox="1"/>
          <p:nvPr userDrawn="1"/>
        </p:nvSpPr>
        <p:spPr>
          <a:xfrm>
            <a:off x="3754625" y="5299592"/>
            <a:ext cx="206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u="sng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R</a:t>
            </a:r>
            <a:r>
              <a:rPr lang="en-CA" sz="1800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eusable</a:t>
            </a:r>
            <a:endParaRPr lang="en-US" sz="1800" dirty="0">
              <a:solidFill>
                <a:srgbClr val="002060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1F7842-FB62-4D03-A267-0ECABCF803CE}"/>
              </a:ext>
            </a:extLst>
          </p:cNvPr>
          <p:cNvSpPr/>
          <p:nvPr userDrawn="1"/>
        </p:nvSpPr>
        <p:spPr>
          <a:xfrm>
            <a:off x="0" y="3068852"/>
            <a:ext cx="6370711" cy="7321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A72C414-D113-4B8F-88E8-4DE4B29A2295}"/>
              </a:ext>
            </a:extLst>
          </p:cNvPr>
          <p:cNvSpPr txBox="1"/>
          <p:nvPr userDrawn="1"/>
        </p:nvSpPr>
        <p:spPr>
          <a:xfrm>
            <a:off x="153004" y="3142719"/>
            <a:ext cx="600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b="1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The world’s leading and comprehensive </a:t>
            </a:r>
            <a:br>
              <a:rPr lang="en-CA" b="1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r>
              <a:rPr lang="en-CA" b="1" dirty="0">
                <a:solidFill>
                  <a:srgbClr val="00206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community of experts making location information:</a:t>
            </a:r>
            <a:endParaRPr lang="en-US" b="1" dirty="0">
              <a:solidFill>
                <a:srgbClr val="002060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12533E42-C92B-4F9B-9039-39298932638B}"/>
              </a:ext>
            </a:extLst>
          </p:cNvPr>
          <p:cNvPicPr>
            <a:picLocks/>
          </p:cNvPicPr>
          <p:nvPr userDrawn="1"/>
        </p:nvPicPr>
        <p:blipFill rotWithShape="1">
          <a:blip r:embed="rId8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5059"/>
            <a:ext cx="12192000" cy="36407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0B76AA4-6C64-4F1F-ADCB-CF84C5173688}"/>
              </a:ext>
            </a:extLst>
          </p:cNvPr>
          <p:cNvSpPr txBox="1"/>
          <p:nvPr userDrawn="1"/>
        </p:nvSpPr>
        <p:spPr>
          <a:xfrm>
            <a:off x="10975609" y="6549164"/>
            <a:ext cx="85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2F2F2"/>
                </a:solidFill>
                <a:latin typeface="Lato" panose="020F0502020204030203" pitchFamily="34" charset="0"/>
              </a:rPr>
              <a:t>ogc.org  |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28B69FD2-131B-4899-A007-3AA20C8DC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6" name="Picture 35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EECBDD7C-B804-4A09-801E-60E613AF58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68" y="6517414"/>
            <a:ext cx="324582" cy="32458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A4ED7CC-B2CC-4EDC-9BD3-54F30E099634}"/>
              </a:ext>
            </a:extLst>
          </p:cNvPr>
          <p:cNvSpPr/>
          <p:nvPr userDrawn="1"/>
        </p:nvSpPr>
        <p:spPr>
          <a:xfrm>
            <a:off x="584892" y="6551206"/>
            <a:ext cx="32575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en-US" sz="1000" b="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Copyright © 2021 Open Geospatial Consortium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8C2C2F-04DA-49F5-B301-D9877349D6F5}"/>
              </a:ext>
            </a:extLst>
          </p:cNvPr>
          <p:cNvSpPr/>
          <p:nvPr userDrawn="1"/>
        </p:nvSpPr>
        <p:spPr>
          <a:xfrm>
            <a:off x="6377352" y="0"/>
            <a:ext cx="5814648" cy="6506308"/>
          </a:xfrm>
          <a:prstGeom prst="rect">
            <a:avLst/>
          </a:prstGeom>
          <a:solidFill>
            <a:schemeClr val="tx1">
              <a:lumMod val="95000"/>
              <a:lumOff val="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6B235F-86D9-4CA4-A3A8-F1D9D5E31F50}"/>
              </a:ext>
            </a:extLst>
          </p:cNvPr>
          <p:cNvSpPr txBox="1"/>
          <p:nvPr userDrawn="1"/>
        </p:nvSpPr>
        <p:spPr>
          <a:xfrm>
            <a:off x="9944700" y="5711973"/>
            <a:ext cx="1897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45468-F921-49D3-A341-9DC9068F2906}"/>
              </a:ext>
            </a:extLst>
          </p:cNvPr>
          <p:cNvSpPr txBox="1"/>
          <p:nvPr userDrawn="1"/>
        </p:nvSpPr>
        <p:spPr>
          <a:xfrm>
            <a:off x="11662776" y="5682262"/>
            <a:ext cx="248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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0E58B860-66AE-4FA1-A684-0BC7F60EB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012" y="5782768"/>
            <a:ext cx="957618" cy="637139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578F28FA-26A0-4AD1-8EFD-4D0B250CC6F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61" y="5704806"/>
            <a:ext cx="1827698" cy="9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1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tar, night, sky, rain&#10;&#10;Description automatically generated">
            <a:extLst>
              <a:ext uri="{FF2B5EF4-FFF2-40B4-BE49-F238E27FC236}">
                <a16:creationId xmlns:a16="http://schemas.microsoft.com/office/drawing/2014/main" id="{7B2C781C-F1D4-43C0-8B19-F550E83D9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" y="2689"/>
            <a:ext cx="5689757" cy="64975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824283-A9D3-422D-9507-DB546AE54C2D}"/>
              </a:ext>
            </a:extLst>
          </p:cNvPr>
          <p:cNvSpPr/>
          <p:nvPr userDrawn="1"/>
        </p:nvSpPr>
        <p:spPr>
          <a:xfrm>
            <a:off x="5297680" y="-6177"/>
            <a:ext cx="6895184" cy="6512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60A2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1AAC2-6396-4424-BF19-D890A992B45C}"/>
              </a:ext>
            </a:extLst>
          </p:cNvPr>
          <p:cNvSpPr txBox="1"/>
          <p:nvPr userDrawn="1"/>
        </p:nvSpPr>
        <p:spPr>
          <a:xfrm>
            <a:off x="5398002" y="331724"/>
            <a:ext cx="5590447" cy="805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6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OGC?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D50D0E-47C9-4289-9377-7039660FA830}"/>
              </a:ext>
            </a:extLst>
          </p:cNvPr>
          <p:cNvSpPr txBox="1"/>
          <p:nvPr userDrawn="1"/>
        </p:nvSpPr>
        <p:spPr>
          <a:xfrm>
            <a:off x="5422849" y="1223885"/>
            <a:ext cx="6994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Hub for thought leadership, innovation, and standards for all things related to location</a:t>
            </a:r>
            <a:endParaRPr lang="en-US" sz="2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78EA83-B972-44E2-8502-877E21BD0A4E}"/>
              </a:ext>
            </a:extLst>
          </p:cNvPr>
          <p:cNvCxnSpPr>
            <a:cxnSpLocks/>
          </p:cNvCxnSpPr>
          <p:nvPr userDrawn="1"/>
        </p:nvCxnSpPr>
        <p:spPr>
          <a:xfrm>
            <a:off x="5556975" y="1060291"/>
            <a:ext cx="138522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15738DE-268C-49A1-9F15-630125AB7E22}"/>
              </a:ext>
            </a:extLst>
          </p:cNvPr>
          <p:cNvSpPr txBox="1"/>
          <p:nvPr userDrawn="1"/>
        </p:nvSpPr>
        <p:spPr>
          <a:xfrm>
            <a:off x="2682362" y="709053"/>
            <a:ext cx="1423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Communities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6D778-491D-4733-BD13-4BC240378364}"/>
              </a:ext>
            </a:extLst>
          </p:cNvPr>
          <p:cNvSpPr txBox="1"/>
          <p:nvPr userDrawn="1"/>
        </p:nvSpPr>
        <p:spPr>
          <a:xfrm>
            <a:off x="6144810" y="2257638"/>
            <a:ext cx="5589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  <a:b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future of location with community, and </a:t>
            </a:r>
            <a:b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for the good of society</a:t>
            </a:r>
            <a:endParaRPr lang="en-US" sz="1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AF216B-3971-4E4D-8083-2287E9E9CB78}"/>
              </a:ext>
            </a:extLst>
          </p:cNvPr>
          <p:cNvSpPr txBox="1"/>
          <p:nvPr userDrawn="1"/>
        </p:nvSpPr>
        <p:spPr>
          <a:xfrm>
            <a:off x="3281069" y="1759532"/>
            <a:ext cx="1518601" cy="52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Expertise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EBF33A-666B-47CD-9AD2-C722B6F61016}"/>
              </a:ext>
            </a:extLst>
          </p:cNvPr>
          <p:cNvSpPr txBox="1"/>
          <p:nvPr userDrawn="1"/>
        </p:nvSpPr>
        <p:spPr>
          <a:xfrm>
            <a:off x="3720640" y="2810002"/>
            <a:ext cx="1612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 Leadership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46BEC0-AED8-46D5-800D-23299C632733}"/>
              </a:ext>
            </a:extLst>
          </p:cNvPr>
          <p:cNvSpPr txBox="1"/>
          <p:nvPr userDrawn="1"/>
        </p:nvSpPr>
        <p:spPr>
          <a:xfrm>
            <a:off x="4137312" y="4910959"/>
            <a:ext cx="1225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Standards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7E5300-143A-47B9-A37C-143FDA06EDBF}"/>
              </a:ext>
            </a:extLst>
          </p:cNvPr>
          <p:cNvSpPr txBox="1"/>
          <p:nvPr userDrawn="1"/>
        </p:nvSpPr>
        <p:spPr>
          <a:xfrm>
            <a:off x="4051628" y="3860481"/>
            <a:ext cx="1214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Trusted Forum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D05123-7DEC-45A2-BF48-CB4F45FCBFF9}"/>
              </a:ext>
            </a:extLst>
          </p:cNvPr>
          <p:cNvCxnSpPr>
            <a:cxnSpLocks/>
          </p:cNvCxnSpPr>
          <p:nvPr userDrawn="1"/>
        </p:nvCxnSpPr>
        <p:spPr>
          <a:xfrm>
            <a:off x="1719621" y="970663"/>
            <a:ext cx="938430" cy="0"/>
          </a:xfrm>
          <a:prstGeom prst="line">
            <a:avLst/>
          </a:prstGeom>
          <a:ln>
            <a:solidFill>
              <a:srgbClr val="6DD6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6FF68A-BE1D-4769-9DDE-1DD0718933EA}"/>
              </a:ext>
            </a:extLst>
          </p:cNvPr>
          <p:cNvCxnSpPr>
            <a:cxnSpLocks/>
          </p:cNvCxnSpPr>
          <p:nvPr userDrawn="1"/>
        </p:nvCxnSpPr>
        <p:spPr>
          <a:xfrm>
            <a:off x="2280060" y="2038472"/>
            <a:ext cx="991319" cy="0"/>
          </a:xfrm>
          <a:prstGeom prst="line">
            <a:avLst/>
          </a:prstGeom>
          <a:ln>
            <a:solidFill>
              <a:srgbClr val="BEF7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ABBC1D-4520-465A-AAB6-25303685BDBD}"/>
              </a:ext>
            </a:extLst>
          </p:cNvPr>
          <p:cNvCxnSpPr>
            <a:cxnSpLocks/>
          </p:cNvCxnSpPr>
          <p:nvPr userDrawn="1"/>
        </p:nvCxnSpPr>
        <p:spPr>
          <a:xfrm>
            <a:off x="2570179" y="3075559"/>
            <a:ext cx="1079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7C087A-3B66-4E3A-B650-C8E8211A354D}"/>
              </a:ext>
            </a:extLst>
          </p:cNvPr>
          <p:cNvCxnSpPr/>
          <p:nvPr userDrawn="1"/>
        </p:nvCxnSpPr>
        <p:spPr>
          <a:xfrm>
            <a:off x="2668499" y="4099335"/>
            <a:ext cx="1373748" cy="0"/>
          </a:xfrm>
          <a:prstGeom prst="line">
            <a:avLst/>
          </a:prstGeom>
          <a:ln>
            <a:solidFill>
              <a:srgbClr val="A7F1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0CFCE9-4062-4014-8F61-40F0062D1B54}"/>
              </a:ext>
            </a:extLst>
          </p:cNvPr>
          <p:cNvCxnSpPr>
            <a:cxnSpLocks/>
          </p:cNvCxnSpPr>
          <p:nvPr userDrawn="1"/>
        </p:nvCxnSpPr>
        <p:spPr>
          <a:xfrm>
            <a:off x="2991849" y="5175832"/>
            <a:ext cx="1114025" cy="0"/>
          </a:xfrm>
          <a:prstGeom prst="line">
            <a:avLst/>
          </a:prstGeom>
          <a:ln>
            <a:solidFill>
              <a:srgbClr val="A6E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CC4FB14-4BBB-495D-8986-A4A3E1053D8D}"/>
              </a:ext>
            </a:extLst>
          </p:cNvPr>
          <p:cNvSpPr txBox="1"/>
          <p:nvPr userDrawn="1"/>
        </p:nvSpPr>
        <p:spPr>
          <a:xfrm>
            <a:off x="6105283" y="4890948"/>
            <a:ext cx="6064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Approach: </a:t>
            </a:r>
            <a:b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proven collaborative and agile process combining consensus-</a:t>
            </a:r>
          </a:p>
          <a:p>
            <a:pPr>
              <a:spcBef>
                <a:spcPts val="0"/>
              </a:spcBef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standards, innovation projects, and partnership building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8FC4B8-5E3F-4EBC-BA10-AAE0E300E381}"/>
              </a:ext>
            </a:extLst>
          </p:cNvPr>
          <p:cNvSpPr txBox="1"/>
          <p:nvPr userDrawn="1"/>
        </p:nvSpPr>
        <p:spPr>
          <a:xfrm>
            <a:off x="6144810" y="3570509"/>
            <a:ext cx="55824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 </a:t>
            </a:r>
            <a:b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location information Findable, Accessible, </a:t>
            </a:r>
            <a:b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Interoperable, and Reusable (FAIR)</a:t>
            </a:r>
            <a:endParaRPr lang="en-US" sz="1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C15780-4A67-4428-8E17-EC5E95832895}"/>
              </a:ext>
            </a:extLst>
          </p:cNvPr>
          <p:cNvSpPr txBox="1"/>
          <p:nvPr userDrawn="1"/>
        </p:nvSpPr>
        <p:spPr>
          <a:xfrm>
            <a:off x="662116" y="5265370"/>
            <a:ext cx="1897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OGC</a:t>
            </a:r>
          </a:p>
        </p:txBody>
      </p:sp>
      <p:pic>
        <p:nvPicPr>
          <p:cNvPr id="27" name="Picture 26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424DC046-7E24-4C41-9851-06E0B4DEDF8C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5059"/>
            <a:ext cx="12192000" cy="3640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D29AD2-AF62-47EE-AEE9-224A0BB53668}"/>
              </a:ext>
            </a:extLst>
          </p:cNvPr>
          <p:cNvSpPr txBox="1"/>
          <p:nvPr userDrawn="1"/>
        </p:nvSpPr>
        <p:spPr>
          <a:xfrm>
            <a:off x="10975609" y="6549164"/>
            <a:ext cx="85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2F2F2"/>
                </a:solidFill>
                <a:latin typeface="Lato" panose="020F0502020204030203" pitchFamily="34" charset="0"/>
              </a:rPr>
              <a:t>ogc.org  |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ADD31773-BFA5-4F96-BD69-A4FA49334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3" name="Picture 32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32F96E37-490A-4AE9-B5F8-3CC5C4722F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68" y="6517414"/>
            <a:ext cx="324582" cy="32458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0A513AF-3F0E-4BF4-A409-0E6A02E99C50}"/>
              </a:ext>
            </a:extLst>
          </p:cNvPr>
          <p:cNvSpPr/>
          <p:nvPr userDrawn="1"/>
        </p:nvSpPr>
        <p:spPr>
          <a:xfrm>
            <a:off x="0" y="6560736"/>
            <a:ext cx="121919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000" b="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Copyright © 2021 Open Geospatial Consortium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834F3045-39C6-485B-A4CD-6992462F79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902" y="3599331"/>
            <a:ext cx="897452" cy="89745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3F7C52FD-0DE6-4284-B8E3-A325DDBC24D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298" y="2043367"/>
            <a:ext cx="1266335" cy="1266335"/>
          </a:xfrm>
          <a:prstGeom prst="rect">
            <a:avLst/>
          </a:prstGeom>
        </p:spPr>
      </p:pic>
      <p:pic>
        <p:nvPicPr>
          <p:cNvPr id="39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29749898-A787-4265-B043-B733B3F916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909" y="4981675"/>
            <a:ext cx="897452" cy="8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8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aptop, indoor, computer, person&#10;&#10;Description automatically generated">
            <a:extLst>
              <a:ext uri="{FF2B5EF4-FFF2-40B4-BE49-F238E27FC236}">
                <a16:creationId xmlns:a16="http://schemas.microsoft.com/office/drawing/2014/main" id="{B5445D77-1EFD-483D-A03A-EF38776DC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"/>
            <a:ext cx="6763432" cy="64896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465E5B-22B8-4E72-B835-DF9A4CFD14C9}"/>
              </a:ext>
            </a:extLst>
          </p:cNvPr>
          <p:cNvSpPr/>
          <p:nvPr userDrawn="1"/>
        </p:nvSpPr>
        <p:spPr>
          <a:xfrm>
            <a:off x="6297731" y="0"/>
            <a:ext cx="5902712" cy="64972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EB67D19A-99E1-4749-A4A8-10A9B5F7EA33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5059"/>
            <a:ext cx="12192000" cy="3640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4C919E-6033-44D8-A82E-BAC7C8B41DA4}"/>
              </a:ext>
            </a:extLst>
          </p:cNvPr>
          <p:cNvSpPr/>
          <p:nvPr userDrawn="1"/>
        </p:nvSpPr>
        <p:spPr>
          <a:xfrm>
            <a:off x="-2304" y="6430"/>
            <a:ext cx="6307631" cy="1957137"/>
          </a:xfrm>
          <a:prstGeom prst="rect">
            <a:avLst/>
          </a:prstGeom>
          <a:solidFill>
            <a:srgbClr val="060A24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C3632-C874-4FE5-988C-668B6AA0FA2A}"/>
              </a:ext>
            </a:extLst>
          </p:cNvPr>
          <p:cNvSpPr/>
          <p:nvPr userDrawn="1"/>
        </p:nvSpPr>
        <p:spPr>
          <a:xfrm>
            <a:off x="6305328" y="7406"/>
            <a:ext cx="5902712" cy="1957137"/>
          </a:xfrm>
          <a:prstGeom prst="rect">
            <a:avLst/>
          </a:prstGeom>
          <a:solidFill>
            <a:srgbClr val="09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F7420-6F97-420E-AB6D-7DCC48B44A70}"/>
              </a:ext>
            </a:extLst>
          </p:cNvPr>
          <p:cNvSpPr txBox="1"/>
          <p:nvPr userDrawn="1"/>
        </p:nvSpPr>
        <p:spPr>
          <a:xfrm>
            <a:off x="6529135" y="383248"/>
            <a:ext cx="550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The world’s leading and comprehensive community of experts making location data more findable, accessible, interoperable and reusable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23890-AF8D-4846-8121-CDF7ADE81E24}"/>
              </a:ext>
            </a:extLst>
          </p:cNvPr>
          <p:cNvSpPr txBox="1"/>
          <p:nvPr userDrawn="1"/>
        </p:nvSpPr>
        <p:spPr>
          <a:xfrm>
            <a:off x="6935536" y="2226115"/>
            <a:ext cx="1845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C0237-CA9B-459A-9D1C-A8F9952C7102}"/>
              </a:ext>
            </a:extLst>
          </p:cNvPr>
          <p:cNvSpPr txBox="1"/>
          <p:nvPr userDrawn="1"/>
        </p:nvSpPr>
        <p:spPr>
          <a:xfrm>
            <a:off x="6935535" y="3552272"/>
            <a:ext cx="2062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75ED4-BB99-419E-8740-98414831B88D}"/>
              </a:ext>
            </a:extLst>
          </p:cNvPr>
          <p:cNvSpPr txBox="1"/>
          <p:nvPr userDrawn="1"/>
        </p:nvSpPr>
        <p:spPr>
          <a:xfrm>
            <a:off x="6935535" y="4887785"/>
            <a:ext cx="3320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&amp; Academia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74F26-6D78-4CF2-88B7-6D78A1FC647C}"/>
              </a:ext>
            </a:extLst>
          </p:cNvPr>
          <p:cNvSpPr txBox="1"/>
          <p:nvPr userDrawn="1"/>
        </p:nvSpPr>
        <p:spPr>
          <a:xfrm>
            <a:off x="611977" y="383248"/>
            <a:ext cx="516594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 are our members?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206074-9906-4596-A595-3DF70721DC35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3937" y="433137"/>
            <a:ext cx="0" cy="113887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D96724-508B-4C86-852C-9348DD865620}"/>
              </a:ext>
            </a:extLst>
          </p:cNvPr>
          <p:cNvSpPr txBox="1"/>
          <p:nvPr userDrawn="1"/>
        </p:nvSpPr>
        <p:spPr>
          <a:xfrm>
            <a:off x="6935536" y="2553019"/>
            <a:ext cx="4303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Business Development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Competitive Technical Advantage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Global; Brand Exposure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Funding for Innovation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C99D9C-DBAE-4B78-81E3-45BAAFA88CC2}"/>
              </a:ext>
            </a:extLst>
          </p:cNvPr>
          <p:cNvSpPr txBox="1"/>
          <p:nvPr userDrawn="1"/>
        </p:nvSpPr>
        <p:spPr>
          <a:xfrm>
            <a:off x="6935535" y="3872411"/>
            <a:ext cx="5117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Innovation and Market Support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Trusted Advice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International Partnerships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Operational Policy, Support, and Certification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A093A5-D3EC-45CD-A5FA-8B94D9CD9390}"/>
              </a:ext>
            </a:extLst>
          </p:cNvPr>
          <p:cNvSpPr txBox="1"/>
          <p:nvPr userDrawn="1"/>
        </p:nvSpPr>
        <p:spPr>
          <a:xfrm>
            <a:off x="6935535" y="5196997"/>
            <a:ext cx="3626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Applied Research Partners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Funding for Innovation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International Collaboration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Citations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4EBF67-3402-4B27-B109-22EF82CBAB31}"/>
              </a:ext>
            </a:extLst>
          </p:cNvPr>
          <p:cNvSpPr txBox="1"/>
          <p:nvPr userDrawn="1"/>
        </p:nvSpPr>
        <p:spPr>
          <a:xfrm>
            <a:off x="10550013" y="1218068"/>
            <a:ext cx="1478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OGC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09B4A003-567F-484E-B389-DD6F5934C6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552" y="2135917"/>
            <a:ext cx="450880" cy="450880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D98627A3-9CDA-4281-8D00-48A0905A5D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252" y="3423022"/>
            <a:ext cx="539998" cy="539998"/>
          </a:xfrm>
          <a:prstGeom prst="rect">
            <a:avLst/>
          </a:prstGeom>
        </p:spPr>
      </p:pic>
      <p:pic>
        <p:nvPicPr>
          <p:cNvPr id="27" name="Picture 26" descr="A picture containing clock&#10;&#10;Description automatically generated">
            <a:extLst>
              <a:ext uri="{FF2B5EF4-FFF2-40B4-BE49-F238E27FC236}">
                <a16:creationId xmlns:a16="http://schemas.microsoft.com/office/drawing/2014/main" id="{E07B5C55-17C4-42B7-9E39-100E77B94CA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750" y="4855060"/>
            <a:ext cx="393700" cy="3937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3D0596D-FDD8-4353-A183-BBC22A1D96E7}"/>
              </a:ext>
            </a:extLst>
          </p:cNvPr>
          <p:cNvSpPr txBox="1"/>
          <p:nvPr userDrawn="1"/>
        </p:nvSpPr>
        <p:spPr>
          <a:xfrm>
            <a:off x="10975609" y="6549164"/>
            <a:ext cx="85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2F2F2"/>
                </a:solidFill>
                <a:latin typeface="Lato" panose="020F0502020204030203" pitchFamily="34" charset="0"/>
              </a:rPr>
              <a:t>ogc.org  |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18D1E095-E24B-4EAC-95AF-53F0C7758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Picture 33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9161A6E4-E812-4AB0-80D6-1D2E416454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68" y="6517414"/>
            <a:ext cx="324582" cy="3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4190970-6525-44D3-9AE8-4614745807E8}"/>
              </a:ext>
            </a:extLst>
          </p:cNvPr>
          <p:cNvSpPr/>
          <p:nvPr userDrawn="1"/>
        </p:nvSpPr>
        <p:spPr>
          <a:xfrm>
            <a:off x="0" y="6147896"/>
            <a:ext cx="12192000" cy="429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F66AB522-982A-4FA7-ACDF-5358F4032C6C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5059"/>
            <a:ext cx="12192000" cy="364077"/>
          </a:xfrm>
          <a:prstGeom prst="rect">
            <a:avLst/>
          </a:prstGeom>
        </p:spPr>
      </p:pic>
      <p:pic>
        <p:nvPicPr>
          <p:cNvPr id="7" name="Picture 6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CED46392-1508-4C8D-9D6E-3A41BFC61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8"/>
          <a:stretch/>
        </p:blipFill>
        <p:spPr>
          <a:xfrm>
            <a:off x="0" y="0"/>
            <a:ext cx="6096000" cy="6147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F17066-E003-4E0F-B44B-7583D77BC76E}"/>
              </a:ext>
            </a:extLst>
          </p:cNvPr>
          <p:cNvSpPr txBox="1"/>
          <p:nvPr userDrawn="1"/>
        </p:nvSpPr>
        <p:spPr>
          <a:xfrm>
            <a:off x="6282388" y="290354"/>
            <a:ext cx="4259765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48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8F0087-078C-4D1E-A87E-2D4DB1EF4F3E}"/>
              </a:ext>
            </a:extLst>
          </p:cNvPr>
          <p:cNvCxnSpPr>
            <a:cxnSpLocks/>
          </p:cNvCxnSpPr>
          <p:nvPr userDrawn="1"/>
        </p:nvCxnSpPr>
        <p:spPr>
          <a:xfrm flipH="1">
            <a:off x="6403539" y="1063993"/>
            <a:ext cx="122795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920684B-B77A-4314-88F0-E06F6049CE6A}"/>
              </a:ext>
            </a:extLst>
          </p:cNvPr>
          <p:cNvSpPr txBox="1"/>
          <p:nvPr userDrawn="1"/>
        </p:nvSpPr>
        <p:spPr>
          <a:xfrm>
            <a:off x="171519" y="184151"/>
            <a:ext cx="1791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OGC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20CE82-746C-42D6-A03A-EA776CC1FB4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704" y="3096747"/>
            <a:ext cx="439378" cy="439378"/>
          </a:xfrm>
          <a:prstGeom prst="rect">
            <a:avLst/>
          </a:prstGeom>
        </p:spPr>
      </p:pic>
      <p:pic>
        <p:nvPicPr>
          <p:cNvPr id="19" name="Picture 18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55F7A46D-C012-4930-9CC3-4FE49C3FFE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705" y="4374326"/>
            <a:ext cx="394259" cy="3942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3D5327-B18B-4464-8A47-5205408F1ABD}"/>
              </a:ext>
            </a:extLst>
          </p:cNvPr>
          <p:cNvSpPr txBox="1"/>
          <p:nvPr userDrawn="1"/>
        </p:nvSpPr>
        <p:spPr>
          <a:xfrm>
            <a:off x="10975609" y="6549164"/>
            <a:ext cx="85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2F2F2"/>
                </a:solidFill>
                <a:latin typeface="Lato" panose="020F0502020204030203" pitchFamily="34" charset="0"/>
              </a:rPr>
              <a:t>ogc.org  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3DA7BAE-9FA0-459E-9E5B-50E1679AD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20A3F6FC-0327-45A8-AAC3-6D612851F9F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68" y="6517414"/>
            <a:ext cx="324582" cy="3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4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BAAD1DE8-F1F5-4FAF-963B-2A354EA7A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3"/>
            <a:ext cx="12192000" cy="951172"/>
          </a:xfrm>
          <a:prstGeom prst="rect">
            <a:avLst/>
          </a:prstGeom>
        </p:spPr>
      </p:pic>
      <p:pic>
        <p:nvPicPr>
          <p:cNvPr id="13" name="Picture 12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8652D866-B14F-454C-BDF6-5545A022FB29}"/>
              </a:ext>
            </a:extLst>
          </p:cNvPr>
          <p:cNvPicPr>
            <a:picLocks/>
          </p:cNvPicPr>
          <p:nvPr userDrawn="1"/>
        </p:nvPicPr>
        <p:blipFill rotWithShape="1">
          <a:blip r:embed="rId8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5059"/>
            <a:ext cx="12192000" cy="36407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50DF1-7CB9-4ADA-A6E3-3CDCA86EF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107" y="116283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AD972-4108-434B-AA8C-8EFF7EECE85D}"/>
              </a:ext>
            </a:extLst>
          </p:cNvPr>
          <p:cNvSpPr txBox="1"/>
          <p:nvPr userDrawn="1"/>
        </p:nvSpPr>
        <p:spPr>
          <a:xfrm>
            <a:off x="10575181" y="31837"/>
            <a:ext cx="1429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OGC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97B7C-A314-4779-BD55-2FC2CEB1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634C5-3617-497F-B2D8-90501346CE33}"/>
              </a:ext>
            </a:extLst>
          </p:cNvPr>
          <p:cNvSpPr txBox="1"/>
          <p:nvPr userDrawn="1"/>
        </p:nvSpPr>
        <p:spPr>
          <a:xfrm>
            <a:off x="10975609" y="6549164"/>
            <a:ext cx="85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2F2F2"/>
                </a:solidFill>
                <a:latin typeface="Lato" panose="020F0502020204030203" pitchFamily="34" charset="0"/>
              </a:rPr>
              <a:t>ogc.org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8B25B4-87D2-40A8-8FCE-9DC7E68F0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45953386-97ED-4C4D-B208-AB8727D6635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68" y="6517414"/>
            <a:ext cx="324582" cy="3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2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>
              <a:lumMod val="95000"/>
            </a:schemeClr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rgbClr val="0927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BAAD1DE8-F1F5-4FAF-963B-2A354EA7A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3"/>
            <a:ext cx="12192000" cy="951172"/>
          </a:xfrm>
          <a:prstGeom prst="rect">
            <a:avLst/>
          </a:prstGeom>
        </p:spPr>
      </p:pic>
      <p:pic>
        <p:nvPicPr>
          <p:cNvPr id="13" name="Picture 12" descr="A picture containing building, outdoor, light, city&#10;&#10;Description automatically generated">
            <a:extLst>
              <a:ext uri="{FF2B5EF4-FFF2-40B4-BE49-F238E27FC236}">
                <a16:creationId xmlns:a16="http://schemas.microsoft.com/office/drawing/2014/main" id="{8652D866-B14F-454C-BDF6-5545A022FB29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5059"/>
            <a:ext cx="12192000" cy="364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AD972-4108-434B-AA8C-8EFF7EECE85D}"/>
              </a:ext>
            </a:extLst>
          </p:cNvPr>
          <p:cNvSpPr txBox="1"/>
          <p:nvPr userDrawn="1"/>
        </p:nvSpPr>
        <p:spPr>
          <a:xfrm>
            <a:off x="10575181" y="31837"/>
            <a:ext cx="1429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634C5-3617-497F-B2D8-90501346CE33}"/>
              </a:ext>
            </a:extLst>
          </p:cNvPr>
          <p:cNvSpPr txBox="1"/>
          <p:nvPr userDrawn="1"/>
        </p:nvSpPr>
        <p:spPr>
          <a:xfrm>
            <a:off x="10975609" y="6549164"/>
            <a:ext cx="85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2F2F2"/>
                </a:solidFill>
                <a:latin typeface="Lato" panose="020F0502020204030203" pitchFamily="34" charset="0"/>
              </a:rPr>
              <a:t>ogc.org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8B25B4-87D2-40A8-8FCE-9DC7E68F0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45953386-97ED-4C4D-B208-AB8727D663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68" y="6517414"/>
            <a:ext cx="324582" cy="3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3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>
              <a:lumMod val="95000"/>
            </a:schemeClr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4400" b="1" kern="1200">
          <a:solidFill>
            <a:srgbClr val="09274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work-nz.github.io/mdwg/defs" TargetMode="Externa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work-nz.github.io/mdwg/defs/Introduction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ev.geodata.nz/geonetwork/srv/eng/catalog.edit#/metadata/305?justcreated&amp;redirectUrl=catalog.ed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ev.geodata.nz/geonetwork/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16739B-6975-43ED-8A4D-46C87323EF67}"/>
              </a:ext>
            </a:extLst>
          </p:cNvPr>
          <p:cNvSpPr txBox="1"/>
          <p:nvPr/>
        </p:nvSpPr>
        <p:spPr>
          <a:xfrm>
            <a:off x="153003" y="1210911"/>
            <a:ext cx="6217708" cy="174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Byron Cochrane – </a:t>
            </a:r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OpenWork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Ltd</a:t>
            </a:r>
            <a:endParaRPr lang="en-US" sz="2800" b="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120</a:t>
            </a:r>
            <a:r>
              <a:rPr lang="en-US" sz="2000" b="1" baseline="30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2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OGC Member Meeting </a:t>
            </a:r>
            <a:br>
              <a:rPr lang="en-US" sz="2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 September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A553A-4AF4-0645-98E6-C7EC2015635E}"/>
              </a:ext>
            </a:extLst>
          </p:cNvPr>
          <p:cNvSpPr txBox="1"/>
          <p:nvPr/>
        </p:nvSpPr>
        <p:spPr>
          <a:xfrm>
            <a:off x="153003" y="-132078"/>
            <a:ext cx="6217708" cy="140307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5500"/>
              </a:lnSpc>
            </a:pPr>
            <a:r>
              <a:rPr lang="en-US" sz="28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Metadata, Catalogues, Records</a:t>
            </a:r>
          </a:p>
          <a:p>
            <a:pPr>
              <a:lnSpc>
                <a:spcPts val="5500"/>
              </a:lnSpc>
            </a:pPr>
            <a:r>
              <a:rPr lang="en-US" sz="28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ICSM/ANZLIC MDWG 19115-3</a:t>
            </a:r>
            <a:endParaRPr lang="en-US" sz="2000" b="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27316A-9F81-1449-BAD7-3BB7F3733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290" y="1317058"/>
            <a:ext cx="697755" cy="6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84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47819-69A6-D54A-8C72-14913E1FA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115" y="1136333"/>
            <a:ext cx="10515600" cy="5184953"/>
          </a:xfrm>
        </p:spPr>
        <p:txBody>
          <a:bodyPr>
            <a:normAutofit/>
          </a:bodyPr>
          <a:lstStyle/>
          <a:p>
            <a:r>
              <a:rPr lang="en-US" dirty="0"/>
              <a:t>ICSM Strongly endorses ISO 19115-1 for spatial metadata</a:t>
            </a:r>
          </a:p>
          <a:p>
            <a:r>
              <a:rPr lang="en-US" dirty="0"/>
              <a:t>- But not at the cost of other standards – interoperability is key</a:t>
            </a:r>
          </a:p>
          <a:p>
            <a:r>
              <a:rPr lang="en-US" dirty="0"/>
              <a:t>It is important that governance for metadata elements falls at the right level – Domain, Agency, Regional, International</a:t>
            </a:r>
          </a:p>
          <a:p>
            <a:r>
              <a:rPr lang="en-US" dirty="0"/>
              <a:t>A meta-model for metadata and catalogues is needed to ensure components are as interoperable as possible.</a:t>
            </a:r>
          </a:p>
          <a:p>
            <a:r>
              <a:rPr lang="en-US" dirty="0"/>
              <a:t>It is not that metadata is too complicated or too hard, it is that guidance is lacking. Tutorials, Cookbooks, Reference and Discussion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AB26E1-5012-E143-8B02-F13491E90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F7EA0-3F56-4C7E-9B2D-3423B3AF028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2FEE8F-88F6-3D44-9CFE-7DCE39A61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5612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A913C-DDE8-3A40-83D2-1CC6D80A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4490720"/>
            <a:ext cx="5200851" cy="1605280"/>
          </a:xfrm>
        </p:spPr>
        <p:txBody>
          <a:bodyPr/>
          <a:lstStyle/>
          <a:p>
            <a:r>
              <a:rPr lang="en-US" sz="3200" dirty="0" err="1"/>
              <a:t>OpenWork</a:t>
            </a:r>
            <a:r>
              <a:rPr lang="en-US" sz="3200" dirty="0"/>
              <a:t> Ltd </a:t>
            </a:r>
            <a:br>
              <a:rPr lang="en-US" sz="3200" dirty="0"/>
            </a:br>
            <a:r>
              <a:rPr lang="en-US" sz="3200" dirty="0"/>
              <a:t>https://</a:t>
            </a:r>
            <a:r>
              <a:rPr lang="en-US" sz="3200" dirty="0" err="1"/>
              <a:t>openwork.nz</a:t>
            </a:r>
            <a:br>
              <a:rPr lang="en-US" sz="3200" dirty="0"/>
            </a:br>
            <a:r>
              <a:rPr lang="en-US" sz="3200" dirty="0"/>
              <a:t>Nelson NZ</a:t>
            </a:r>
            <a:br>
              <a:rPr lang="en-US" sz="3200" dirty="0"/>
            </a:br>
            <a:r>
              <a:rPr lang="en-US" sz="3200" dirty="0" err="1"/>
              <a:t>byron@openwork.nz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D7F88-512E-4245-8CBB-51D8173D6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F7EA0-3F56-4C7E-9B2D-3423B3AF0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0EED2-9AD7-A941-BC61-3A0063F7F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Byron Cochrane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24037-A0FF-9147-A57D-B935640EA43D}"/>
              </a:ext>
            </a:extLst>
          </p:cNvPr>
          <p:cNvSpPr txBox="1"/>
          <p:nvPr/>
        </p:nvSpPr>
        <p:spPr>
          <a:xfrm>
            <a:off x="4393857" y="1241782"/>
            <a:ext cx="3006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90D47-4447-1444-9FF5-2295C42E2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2260600"/>
            <a:ext cx="1651000" cy="1651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F7AF70-5FE4-C947-A8AC-5530301C5086}"/>
              </a:ext>
            </a:extLst>
          </p:cNvPr>
          <p:cNvSpPr txBox="1">
            <a:spLocks/>
          </p:cNvSpPr>
          <p:nvPr/>
        </p:nvSpPr>
        <p:spPr>
          <a:xfrm>
            <a:off x="5919537" y="4490720"/>
            <a:ext cx="6272463" cy="16052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9274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i="1" dirty="0"/>
              <a:t>ICSM Metadata Best Practice</a:t>
            </a:r>
          </a:p>
          <a:p>
            <a:r>
              <a:rPr lang="en-US" sz="2400" dirty="0">
                <a:hlinkClick r:id="rId3"/>
              </a:rPr>
              <a:t>https://openwork-nz.github.io/mdwg/defs</a:t>
            </a:r>
            <a:endParaRPr lang="en-US" sz="2400" dirty="0"/>
          </a:p>
          <a:p>
            <a:r>
              <a:rPr lang="en-US" sz="2800" i="1" dirty="0"/>
              <a:t>ANZLIC Metadata Tool</a:t>
            </a:r>
            <a:br>
              <a:rPr lang="en-US" sz="2800" dirty="0"/>
            </a:br>
            <a:r>
              <a:rPr lang="en-US" sz="2400" dirty="0"/>
              <a:t>https://</a:t>
            </a:r>
            <a:r>
              <a:rPr lang="en-US" sz="2400" dirty="0" err="1"/>
              <a:t>dev.geodata.nz</a:t>
            </a:r>
            <a:r>
              <a:rPr lang="en-US" sz="2400" dirty="0"/>
              <a:t>/</a:t>
            </a:r>
            <a:r>
              <a:rPr lang="en-US" sz="2400" dirty="0" err="1"/>
              <a:t>geonetwork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026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32A4CD-EC22-AB4E-A2A5-D9F0D9436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Topics for discussion</a:t>
            </a:r>
          </a:p>
          <a:p>
            <a:pPr lvl="1"/>
            <a:r>
              <a:rPr lang="en-US" dirty="0"/>
              <a:t>OGC API Records – formerly know as CSW 4.0</a:t>
            </a:r>
          </a:p>
          <a:p>
            <a:pPr lvl="1"/>
            <a:r>
              <a:rPr lang="en-US" dirty="0"/>
              <a:t>STAC – </a:t>
            </a:r>
            <a:r>
              <a:rPr lang="en-US" dirty="0" err="1"/>
              <a:t>Spatio</a:t>
            </a:r>
            <a:r>
              <a:rPr lang="en-US" dirty="0"/>
              <a:t>-Temporal Asset Catalogue</a:t>
            </a:r>
          </a:p>
          <a:p>
            <a:pPr lvl="1"/>
            <a:r>
              <a:rPr lang="en-US" dirty="0"/>
              <a:t>ISO 19115 – </a:t>
            </a:r>
            <a:r>
              <a:rPr lang="en-US"/>
              <a:t>MDWG work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6A619-489F-7441-820A-30B6FEF86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F7EA0-3F56-4C7E-9B2D-3423B3AF028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34D494-B6FE-EA44-8907-AD45687A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OGC Metadata, Catalogue and Records</a:t>
            </a:r>
          </a:p>
        </p:txBody>
      </p:sp>
    </p:spTree>
    <p:extLst>
      <p:ext uri="{BB962C8B-B14F-4D97-AF65-F5344CB8AC3E}">
        <p14:creationId xmlns:p14="http://schemas.microsoft.com/office/powerpoint/2010/main" val="37463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64C0B-C210-8846-96A8-DCE00699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ANZLIC / ICSM Metadata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A8E65-B263-EB40-A09E-7BFF2C77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07" y="1162838"/>
            <a:ext cx="5761893" cy="4351338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pPr lvl="1"/>
            <a:r>
              <a:rPr lang="en-US" dirty="0"/>
              <a:t>ANZLIC Metadata Profile - An Australian/New Zealand Profile of AS/NZS ISO 19115:2005</a:t>
            </a:r>
          </a:p>
          <a:p>
            <a:pPr lvl="1"/>
            <a:r>
              <a:rPr lang="en-US" dirty="0"/>
              <a:t>Deprecated 2015 by MDWG in preference of unaltered ISO 19115-1(3)</a:t>
            </a:r>
          </a:p>
          <a:p>
            <a:pPr lvl="1"/>
            <a:r>
              <a:rPr lang="en-US" dirty="0"/>
              <a:t>2015 - 2017 Confusion reigns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CB943-5A46-F34B-9531-B805D1AAB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65" y="1598816"/>
            <a:ext cx="46766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B2C398-F46F-7440-A65E-4D69EF795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not desire to replicate the overhead of a formal Profile</a:t>
            </a:r>
          </a:p>
          <a:p>
            <a:r>
              <a:rPr lang="en-US" dirty="0" err="1"/>
              <a:t>Favoured</a:t>
            </a:r>
            <a:r>
              <a:rPr lang="en-US" dirty="0"/>
              <a:t> a small ”p” profile approach</a:t>
            </a:r>
          </a:p>
          <a:p>
            <a:pPr lvl="1"/>
            <a:r>
              <a:rPr lang="en-US" dirty="0"/>
              <a:t>Based on Geoscience Australia implementation of 19115-1</a:t>
            </a:r>
          </a:p>
          <a:p>
            <a:pPr lvl="1"/>
            <a:r>
              <a:rPr lang="en-US" dirty="0"/>
              <a:t>Common </a:t>
            </a:r>
            <a:r>
              <a:rPr lang="en-US" dirty="0">
                <a:hlinkClick r:id="rId3"/>
              </a:rPr>
              <a:t>Best Practice guidance </a:t>
            </a:r>
            <a:r>
              <a:rPr lang="en-US" dirty="0"/>
              <a:t>developed by MDWG</a:t>
            </a:r>
          </a:p>
          <a:p>
            <a:pPr lvl="2"/>
            <a:r>
              <a:rPr lang="en-US" dirty="0"/>
              <a:t>Governance of rules at appropriate level</a:t>
            </a:r>
          </a:p>
          <a:p>
            <a:pPr lvl="1"/>
            <a:r>
              <a:rPr lang="en-US" dirty="0"/>
              <a:t>Common template records</a:t>
            </a:r>
          </a:p>
          <a:p>
            <a:pPr lvl="1"/>
            <a:r>
              <a:rPr lang="en-US" dirty="0"/>
              <a:t>Common </a:t>
            </a:r>
            <a:r>
              <a:rPr lang="en-US" dirty="0">
                <a:hlinkClick r:id="rId4"/>
              </a:rPr>
              <a:t>opensource metadata tool </a:t>
            </a:r>
            <a:r>
              <a:rPr lang="en-US" dirty="0"/>
              <a:t>based on </a:t>
            </a:r>
            <a:r>
              <a:rPr lang="en-US" dirty="0" err="1"/>
              <a:t>GeoNetwork</a:t>
            </a:r>
            <a:endParaRPr lang="en-US" dirty="0"/>
          </a:p>
          <a:p>
            <a:pPr lvl="2"/>
            <a:r>
              <a:rPr lang="en-US" dirty="0"/>
              <a:t>Embedded “How to” guidance linked to ICSM Best Practice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D7023-77C8-7542-A7A0-AAB50E108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F7EA0-3F56-4C7E-9B2D-3423B3AF028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7F04DD-974F-F74C-883B-90298F0A7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MDWG reforms and regroups</a:t>
            </a:r>
          </a:p>
        </p:txBody>
      </p:sp>
    </p:spTree>
    <p:extLst>
      <p:ext uri="{BB962C8B-B14F-4D97-AF65-F5344CB8AC3E}">
        <p14:creationId xmlns:p14="http://schemas.microsoft.com/office/powerpoint/2010/main" val="359520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FFFB12-24B3-5845-B69E-EB526E7AF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50399" cy="47972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7A741B-1C9E-2749-AB39-153E01337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F7EA0-3F56-4C7E-9B2D-3423B3AF028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210719-9AD7-E748-BA57-1C078A6A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E46F727-8491-9A49-8571-4D04C2C6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890" y="-55285"/>
            <a:ext cx="5207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8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DA4191-DC34-2C4C-9D11-DD0A49A99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9A21E-CBBC-7247-B1C9-A889FDB82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F7EA0-3F56-4C7E-9B2D-3423B3AF028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CE8651-A730-574B-9589-345465DE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AA29B-64EC-3441-BF78-D12798A97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62236" cy="6334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9ABE5-F36E-A44F-862A-4F9819EBE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139" y="-3647"/>
            <a:ext cx="8801268" cy="6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0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9794CA-14CD-A044-9010-7026D0A1B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D6CA5-F0CF-6F45-9A82-2C2515D2F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F7EA0-3F56-4C7E-9B2D-3423B3AF028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E5E412-38C9-EE4F-8504-0B09D4E2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2547C-D84F-1E47-A5DD-6AAEDF6FB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285"/>
            <a:ext cx="687117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F83E9-6C33-CE47-9F29-F95EDAF57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903" y="-37685"/>
            <a:ext cx="7870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6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44B3AE-3C9C-A24F-812B-77AEED3B7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900DF8-B324-B449-91E4-9A57A5ACD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F7EA0-3F56-4C7E-9B2D-3423B3AF028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5599C6-A6E8-9748-93BC-F868D9C3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ANZLIC Editor screenshot">
            <a:hlinkClick r:id="rId2"/>
            <a:extLst>
              <a:ext uri="{FF2B5EF4-FFF2-40B4-BE49-F238E27FC236}">
                <a16:creationId xmlns:a16="http://schemas.microsoft.com/office/drawing/2014/main" id="{1AD22954-2B28-DA4C-9C9B-AF4917564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7" y="-55285"/>
            <a:ext cx="987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042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9A4E2-0554-3646-A6FD-DD2DB1C12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F7EA0-3F56-4C7E-9B2D-3423B3AF028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EF69FA-6C11-054B-984A-68DB78B6B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3EEFC-6346-4B45-A5C7-9B3C3357D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01315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B1CD85-451D-DC48-A4B7-FC613F8E0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28247" y="876185"/>
            <a:ext cx="5863753" cy="59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7504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at is OGC?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at do our members value?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EF40FCC7D7FF4E998AAD9E30FB8BEC" ma:contentTypeVersion="16" ma:contentTypeDescription="Create a new document." ma:contentTypeScope="" ma:versionID="485237bef7920f187da4cbed4e826017">
  <xsd:schema xmlns:xsd="http://www.w3.org/2001/XMLSchema" xmlns:xs="http://www.w3.org/2001/XMLSchema" xmlns:p="http://schemas.microsoft.com/office/2006/metadata/properties" xmlns:ns2="9e6f4a2a-3c00-4a10-8254-c125036e376d" xmlns:ns3="0859af4d-6755-4846-ac57-3a419529e0b3" targetNamespace="http://schemas.microsoft.com/office/2006/metadata/properties" ma:root="true" ma:fieldsID="7d502c0e0d59de5e95636c2d67a55b46" ns2:_="" ns3:_="">
    <xsd:import namespace="9e6f4a2a-3c00-4a10-8254-c125036e376d"/>
    <xsd:import namespace="0859af4d-6755-4846-ac57-3a419529e0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6f4a2a-3c00-4a10-8254-c125036e37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6a60af0-845b-4d8a-8d01-be9f6f2a1d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9af4d-6755-4846-ac57-3a419529e0b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2511507-e263-4687-bbd5-81d740b8bf9e}" ma:internalName="TaxCatchAll" ma:showField="CatchAllData" ma:web="0859af4d-6755-4846-ac57-3a419529e0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BD3A6D-BFC0-4F30-A0BA-8AC200D086C7}"/>
</file>

<file path=customXml/itemProps2.xml><?xml version="1.0" encoding="utf-8"?>
<ds:datastoreItem xmlns:ds="http://schemas.openxmlformats.org/officeDocument/2006/customXml" ds:itemID="{88D8FB53-A864-4594-8E83-4F1B9DA6E1A7}"/>
</file>

<file path=docProps/app.xml><?xml version="1.0" encoding="utf-8"?>
<Properties xmlns="http://schemas.openxmlformats.org/officeDocument/2006/extended-properties" xmlns:vt="http://schemas.openxmlformats.org/officeDocument/2006/docPropsVTypes">
  <TotalTime>22462</TotalTime>
  <Words>306</Words>
  <Application>Microsoft Macintosh PowerPoint</Application>
  <PresentationFormat>Widescreen</PresentationFormat>
  <Paragraphs>50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Lato</vt:lpstr>
      <vt:lpstr>Times New Roman</vt:lpstr>
      <vt:lpstr>1_Custom Design</vt:lpstr>
      <vt:lpstr>Title Slide</vt:lpstr>
      <vt:lpstr>What is OGC?</vt:lpstr>
      <vt:lpstr>What do our members value?</vt:lpstr>
      <vt:lpstr>Thank You</vt:lpstr>
      <vt:lpstr>2_Custom Design</vt:lpstr>
      <vt:lpstr>3_Custom Design</vt:lpstr>
      <vt:lpstr>PowerPoint Presentation</vt:lpstr>
      <vt:lpstr>OGC Metadata, Catalogue and Records</vt:lpstr>
      <vt:lpstr>ANZLIC / ICSM Metadata Working Group</vt:lpstr>
      <vt:lpstr>MDWG reforms and regroups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OpenWork Ltd  https://openwork.nz Nelson NZ byron@openwork.nz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Felsey</dc:creator>
  <cp:lastModifiedBy>Byron Cochrane</cp:lastModifiedBy>
  <cp:revision>202</cp:revision>
  <dcterms:created xsi:type="dcterms:W3CDTF">2020-04-17T22:01:33Z</dcterms:created>
  <dcterms:modified xsi:type="dcterms:W3CDTF">2021-10-08T02:10:06Z</dcterms:modified>
</cp:coreProperties>
</file>