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92" r:id="rId4"/>
    <p:sldId id="293" r:id="rId5"/>
    <p:sldId id="298" r:id="rId6"/>
    <p:sldId id="297" r:id="rId7"/>
    <p:sldId id="299" r:id="rId8"/>
    <p:sldId id="300" r:id="rId9"/>
    <p:sldId id="294" r:id="rId10"/>
    <p:sldId id="301" r:id="rId11"/>
    <p:sldId id="295" r:id="rId12"/>
    <p:sldId id="296" r:id="rId13"/>
    <p:sldId id="305" r:id="rId14"/>
    <p:sldId id="303" r:id="rId15"/>
    <p:sldId id="306" r:id="rId16"/>
  </p:sldIdLst>
  <p:sldSz cx="9144000" cy="6858000" type="screen4x3"/>
  <p:notesSz cx="6858000" cy="9144000"/>
  <p:defaultTextStyle>
    <a:defPPr>
      <a:defRPr lang="en-ZA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A27"/>
    <a:srgbClr val="2F9628"/>
    <a:srgbClr val="3BBB20"/>
    <a:srgbClr val="FF9D1A"/>
    <a:srgbClr val="006699"/>
    <a:srgbClr val="88BD2F"/>
    <a:srgbClr val="0070B1"/>
    <a:srgbClr val="E48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8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3AC6C1-D85E-4534-A94F-228A5A07519B}" type="datetimeFigureOut">
              <a:rPr lang="en-ZA" altLang="en-US"/>
              <a:pPr>
                <a:defRPr/>
              </a:pPr>
              <a:t>23/2/21</a:t>
            </a:fld>
            <a:endParaRPr lang="en-Z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33ECC8-7284-4C6A-B96D-1F207CED6B38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684310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3ECC8-7284-4C6A-B96D-1F207CED6B38}" type="slidenum">
              <a:rPr lang="en-ZA" altLang="en-US" smtClean="0"/>
              <a:pPr>
                <a:defRPr/>
              </a:pPr>
              <a:t>1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96878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3"/>
            <a:ext cx="9144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3486" y="1859449"/>
            <a:ext cx="5659200" cy="69215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algn="ctr">
              <a:defRPr lang="en-GB" sz="2800" b="1">
                <a:solidFill>
                  <a:srgbClr val="37609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43486" y="2743151"/>
            <a:ext cx="5659200" cy="217855"/>
          </a:xfrm>
        </p:spPr>
        <p:txBody>
          <a:bodyPr lIns="0" tIns="0" rIns="0" bIns="0" rtlCol="0" anchor="ctr">
            <a:noAutofit/>
          </a:bodyPr>
          <a:lstStyle>
            <a:lvl1pPr algn="ctr">
              <a:buFontTx/>
              <a:buNone/>
              <a:tabLst/>
              <a:defRPr lang="en-US" sz="1400" smtClean="0">
                <a:solidFill>
                  <a:srgbClr val="404040"/>
                </a:solidFill>
              </a:defRPr>
            </a:lvl1pPr>
            <a:lvl2pPr marL="0" indent="0">
              <a:buFontTx/>
              <a:buNone/>
              <a:tabLst/>
              <a:defRPr lang="en-US" smtClean="0"/>
            </a:lvl2pPr>
            <a:lvl3pPr marL="1588" indent="0">
              <a:buFontTx/>
              <a:buNone/>
              <a:tabLst/>
              <a:defRPr lang="en-US" smtClean="0"/>
            </a:lvl3pPr>
            <a:lvl4pPr marL="0" indent="0">
              <a:buFontTx/>
              <a:buNone/>
              <a:tabLst/>
              <a:defRPr lang="en-US" smtClean="0"/>
            </a:lvl4pPr>
            <a:lvl5pPr marL="0" indent="0">
              <a:buFontTx/>
              <a:buNone/>
              <a:tabLst/>
              <a:defRPr lang="en-GB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962" y="5947147"/>
            <a:ext cx="643272" cy="571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834E6BAD-FFB9-4CE2-B4DC-774D9A0A3EDA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/>
          <a:stretch/>
        </p:blipFill>
        <p:spPr bwMode="auto">
          <a:xfrm>
            <a:off x="8054180" y="5940552"/>
            <a:ext cx="587203" cy="551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143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28"/>
          <p:cNvSpPr>
            <a:spLocks noGrp="1"/>
          </p:cNvSpPr>
          <p:nvPr>
            <p:ph type="title"/>
          </p:nvPr>
        </p:nvSpPr>
        <p:spPr>
          <a:xfrm>
            <a:off x="457200" y="8549"/>
            <a:ext cx="8229600" cy="75615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9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00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Page - AfriG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28"/>
          <p:cNvSpPr>
            <a:spLocks noGrp="1"/>
          </p:cNvSpPr>
          <p:nvPr>
            <p:ph type="title"/>
          </p:nvPr>
        </p:nvSpPr>
        <p:spPr>
          <a:xfrm>
            <a:off x="457200" y="8549"/>
            <a:ext cx="8229600" cy="7534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7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64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64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8"/>
          <p:cNvSpPr>
            <a:spLocks noGrp="1"/>
          </p:cNvSpPr>
          <p:nvPr>
            <p:ph type="title"/>
          </p:nvPr>
        </p:nvSpPr>
        <p:spPr bwMode="auto">
          <a:xfrm>
            <a:off x="457200" y="7938"/>
            <a:ext cx="82296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9425" y="1484313"/>
            <a:ext cx="82073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ZA" alt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2935288" y="6581775"/>
            <a:ext cx="3589337" cy="1381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/>
              <a:t>ISO/TC 211 Geographic information/Geomatics </a:t>
            </a:r>
          </a:p>
        </p:txBody>
      </p:sp>
      <p:sp>
        <p:nvSpPr>
          <p:cNvPr id="1033" name="TextBox 13"/>
          <p:cNvSpPr txBox="1">
            <a:spLocks noChangeArrowheads="1"/>
          </p:cNvSpPr>
          <p:nvPr/>
        </p:nvSpPr>
        <p:spPr bwMode="auto">
          <a:xfrm>
            <a:off x="7243763" y="6503988"/>
            <a:ext cx="200025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BD9F272F-9AAB-4074-B5EF-D1E04B346C47}" type="slidenum">
              <a:rPr lang="en-GB" altLang="en-US" sz="9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GB" altLang="en-US" sz="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288" y="6423025"/>
            <a:ext cx="2073275" cy="1381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0666C5D-F6A3-4BE9-8811-DA2F390CDA91}" type="datetime3">
              <a:rPr lang="en-ZA" altLang="en-US" sz="900" smtClean="0">
                <a:solidFill>
                  <a:srgbClr val="898989"/>
                </a:solidFill>
                <a:latin typeface="Arial" pitchFamily="34" charset="0"/>
              </a:rPr>
              <a:pPr eaLnBrk="1" hangingPunct="1">
                <a:defRPr/>
              </a:pPr>
              <a:t>23 February 2021</a:t>
            </a:fld>
            <a:endParaRPr lang="en-GB" altLang="en-US" sz="9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2" r:id="rId2"/>
    <p:sldLayoutId id="2147483803" r:id="rId3"/>
    <p:sldLayoutId id="2147483807" r:id="rId4"/>
    <p:sldLayoutId id="2147483804" r:id="rId5"/>
    <p:sldLayoutId id="2147483805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376092"/>
          </a:solidFill>
          <a:latin typeface="Arial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locationpowers.net/events/2101urbanvirtual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1093788" y="1381885"/>
            <a:ext cx="7135812" cy="6921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 Update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(Standards Australia, ISO &amp; OGC) </a:t>
            </a:r>
            <a:endParaRPr lang="en-Z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43075" y="2295463"/>
            <a:ext cx="5659438" cy="437321"/>
          </a:xfrm>
        </p:spPr>
        <p:txBody>
          <a:bodyPr/>
          <a:lstStyle/>
          <a:p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Body (Independent Chair - IT-004 Geographic Information/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Geomatics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Standards Australia and</a:t>
            </a:r>
          </a:p>
          <a:p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OGC </a:t>
            </a:r>
            <a:r>
              <a:rPr lang="mr-IN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Australia/New Zealand)</a:t>
            </a:r>
          </a:p>
          <a:p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9059330-8844-4BDA-BF48-0BA41ED920CF}"/>
              </a:ext>
            </a:extLst>
          </p:cNvPr>
          <p:cNvSpPr txBox="1">
            <a:spLocks/>
          </p:cNvSpPr>
          <p:nvPr/>
        </p:nvSpPr>
        <p:spPr bwMode="auto">
          <a:xfrm>
            <a:off x="7932938" y="6503192"/>
            <a:ext cx="850463" cy="21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tabLst/>
              <a:defRPr lang="en-US" sz="1400" kern="1200" smtClean="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tabLst/>
              <a:defRPr lang="en-US" sz="2400" kern="1200" smtClean="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2pPr>
            <a:lvl3pPr marL="1588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tabLst/>
              <a:defRPr lang="en-US" sz="2000" kern="1200" smtClean="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tabLst/>
              <a:defRPr lang="en-US" kern="1200" smtClean="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tabLst/>
              <a:defRPr lang="en-GB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dirty="0"/>
              <a:t>ISO/TC 211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Australian/New Zealand Participation/Membership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Evert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Bleys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Mike Judd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Robert Gibb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Margie Smith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Nick Car</a:t>
            </a:r>
          </a:p>
          <a:p>
            <a:pPr lvl="1" eaLnBrk="1" hangingPunct="1"/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Ivana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Ivanova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Nick Brown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Matt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Purss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Norman Mueller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Kate Roberts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Glenn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Newnham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Chris Body</a:t>
            </a: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ISO/TC 211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4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70395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 &amp; Reports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 Standards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Best and Community Practices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24 Engineering Reports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Discussion or White Papers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New Standards Working Groups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Powers Summit </a:t>
            </a:r>
            <a:r>
              <a:rPr lang="mr-I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Urban Digital Twins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Divided into two locations (Europe/US &amp; Australia/Asia)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Towards a Future Connected City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 Depth and Applications</a:t>
            </a:r>
          </a:p>
          <a:p>
            <a:pPr marL="0" indent="0" eaLnBrk="1" hangingPunct="1"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://www.locationpowers.net/events/2101urbanvirtual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Testbed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Thread 1: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 Sensor Integration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Thread 2: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Security, Clouds and Model Driven Architecture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Thread 3: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Interoperability through APIs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OGC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89699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 17-26 March  (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Virtual)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Summit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Developer Track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Various DWG &amp; SWG</a:t>
            </a: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  <a:p>
            <a:pPr lvl="2" eaLnBrk="1" hangingPunct="1"/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Distributed Ledger Technologies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Coordinate Reference System</a:t>
            </a:r>
          </a:p>
          <a:p>
            <a:pPr lvl="2" eaLnBrk="1" hangingPunct="1"/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CityGML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3D Information Management</a:t>
            </a: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Discrete Global Grid Systems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Intelligence </a:t>
            </a: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Water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Model for Underground Data Definition and Integration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Points of Interest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Smart Cities</a:t>
            </a: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endParaRPr lang="en-US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0" eaLnBrk="1" hangingPunct="1"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portal.ogc.org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/meet/?p=meeting</a:t>
            </a:r>
            <a:endParaRPr lang="en-US" alt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OGC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060"/>
            <a:ext cx="9144000" cy="5559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8314" y="-14568"/>
            <a:ext cx="2421657" cy="58477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rgbClr val="376092"/>
                </a:solidFill>
              </a:rPr>
              <a:t>API Roadmap</a:t>
            </a:r>
            <a:endParaRPr lang="en-AU" sz="3200" dirty="0" smtClean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6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66"/>
            <a:ext cx="9144000" cy="461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3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89699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OGC, ISO/TC 211 and IHO</a:t>
            </a:r>
          </a:p>
          <a:p>
            <a:pPr lvl="1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 to the Integrated Geospatial Information Framework (IGIF)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the Guide to the Role of Standards in Geospatial Information Management</a:t>
            </a:r>
          </a:p>
          <a:p>
            <a:pPr lvl="1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UNGGIM work program in the areas of: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Administration and Management</a:t>
            </a:r>
          </a:p>
          <a:p>
            <a:pPr lvl="2"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and Geospatial Information Integration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and International Boundaries</a:t>
            </a:r>
          </a:p>
          <a:p>
            <a:pPr lvl="2"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Names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Geospatial Data Themes</a:t>
            </a:r>
          </a:p>
          <a:p>
            <a:pPr lvl="2"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Cover &amp; Land Use</a:t>
            </a:r>
          </a:p>
          <a:p>
            <a:pPr lvl="1" eaLnBrk="1" hangingPunct="1"/>
            <a:r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Meeting (4-6 Aug)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UNGGIM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6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 Australia continues to publish ISO/TC 211 Standards as AS/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NZS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AS/NZS ISO 19168-1:2020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Geospatial API for Features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1: Core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coordination of committees requiring spatial &amp; positioning knowledge and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Information Modeling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Intelligent Transport System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Smart Cities/Digital Twin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Next IT-004 meeting April</a:t>
            </a:r>
          </a:p>
          <a:p>
            <a:pPr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Standards Australia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1094673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last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 months there has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been a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announcements: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Sweden to step down as chair Dec 2021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UK (Ordnance Survey)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Peter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Parslow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will then take over as chair 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face-to-face meeting until Dec 2021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number of WG conveners have retired:</a:t>
            </a: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Peter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Parslow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(WG1) replace by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Ryan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Ryu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Jean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Brodeur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(WG7) replaced by Prof.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Yuqi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John Herring (WG9) replaced by Prof.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Liping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formed a number of new Advisory Groups to assist the TC in addressing specific issues </a:t>
            </a:r>
          </a:p>
          <a:p>
            <a:pPr lvl="2" eaLnBrk="1" hangingPunct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Smart Cities; Land Cover &amp; Land Use; ISO Registers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ISO/TC 211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760613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19115-1/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Amd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Metadata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1: Fundamentals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Amendment 2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ISO/TS 19163-2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Content Components and Encoding Rules for Imagery and Gridded Data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2: Implementation Schema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19165-2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Preservation of Digital Data and Metadata 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19168-1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Geospatial API for Features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1: Core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ISO/TC 211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760613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Systematic Review (Ballot)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19103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Conceptual Schema Language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19104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Terminology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19108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Temporal Schema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19109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Rules for Application Schema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19119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Services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19128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Web Map Server Interface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19130-2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Imagery Sensor Models for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Geopositioning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2: SAR,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InSAR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Lidar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Sonar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19139-1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XML Schema Implementation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1: Encoding Rules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19159-1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Calibration and Validation of Remote Sensing Imagery Sensors and Data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1: Optical Sensors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ISO/TC 211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3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Systematic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(Completed)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19150-1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Ontology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1: Framework was to be revised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19150-2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Ontology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2: Rules for Developing Ontologies in OWL was confirmed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Work Program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19101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Reference Model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1: Fundamentals (this will restart as a preliminary work item)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19105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Conformance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(publish mid 2021)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19116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Positioning Services (amendment 1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publish mid 2021)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ISO/TS 19130-3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Imagery Sensor Models for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Geopositioning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3: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Impementation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Schema (publish early 2021)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ISO/TC 211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1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67953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Work Program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6709 Standard Representation of Geographic Point Location (Ballot out for DIS)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19111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Referencing by Coordinates (amendment to be published late 2021)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19115-2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Metadata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2: Extensions for Acquisition and Processing (amendment to be published early 2021)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ISO/TS 19115-3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Metadata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3: XML Schema Implementation for Fundamentals Concepts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19123-1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Schema for Coverage Geometry and Functions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1: Fundamentals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ISO/TS 19124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Calibration and Validation of Remote Sensing Data and Derived Products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1: Fundamentals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19126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Feature Concepts Dictionaries and Registers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19144-2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Land Cover/Land Use</a:t>
            </a: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ISO/TC 211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4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84169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Work Program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19150-6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Ontology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6: Service Ontology Registry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19152-1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Land Administration Domain Model (LADM)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1: Fundamentals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19156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Observations and Measurements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19157-1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Data Quality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1: General Requirements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19159-4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Imagery Sensor Models for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Geopositioning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3: Implementation Schema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19160-2 Addressing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2: Assigning and Maintaining Addresses for Objects in the Physical World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19160-6 Addressing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 6: Digital Interchange Models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19170-1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Discrete Global Grid Systems</a:t>
            </a: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ISO/TC 211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5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Work Program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19148 Geographic Information </a:t>
            </a:r>
            <a:r>
              <a:rPr lang="mr-I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Linear Referencing 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19166 Geographic Information BIM to GIS Conceptual Mapping 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arrangements of hosting isotc211 and registration authority for the ISO geodetic register –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Ribose and UNGGIM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Closer collaboration with other ISO committees, UNGGIM, OGC and IHO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 being linked to SDGs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Next meeting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virtual </a:t>
            </a:r>
            <a:r>
              <a:rPr lang="mr-I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7-11 June 2021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540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ISO/TC 211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Template_2015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>
            <a:solidFill>
              <a:srgbClr val="37609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3952</TotalTime>
  <Words>1129</Words>
  <Application>Microsoft Macintosh PowerPoint</Application>
  <PresentationFormat>On-screen Show (4:3)</PresentationFormat>
  <Paragraphs>151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PresentationTemplate_2015</vt:lpstr>
      <vt:lpstr>Standards Update (Standards Australia, ISO &amp; OGC) </vt:lpstr>
      <vt:lpstr>Standards Australia</vt:lpstr>
      <vt:lpstr>ISO/TC 211</vt:lpstr>
      <vt:lpstr>ISO/TC 211</vt:lpstr>
      <vt:lpstr>ISO/TC 211</vt:lpstr>
      <vt:lpstr>ISO/TC 211</vt:lpstr>
      <vt:lpstr>ISO/TC 211</vt:lpstr>
      <vt:lpstr>ISO/TC 211</vt:lpstr>
      <vt:lpstr>ISO/TC 211</vt:lpstr>
      <vt:lpstr>ISO/TC 211</vt:lpstr>
      <vt:lpstr>OGC</vt:lpstr>
      <vt:lpstr>OGC</vt:lpstr>
      <vt:lpstr>PowerPoint Presentation</vt:lpstr>
      <vt:lpstr>PowerPoint Presentation</vt:lpstr>
      <vt:lpstr>UNGGIM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space for two lines in case the heading is long.</dc:title>
  <dc:creator>Liesel Lange</dc:creator>
  <cp:lastModifiedBy>Chris Body</cp:lastModifiedBy>
  <cp:revision>147</cp:revision>
  <dcterms:created xsi:type="dcterms:W3CDTF">2019-02-20T07:50:01Z</dcterms:created>
  <dcterms:modified xsi:type="dcterms:W3CDTF">2021-02-24T06:28:48Z</dcterms:modified>
</cp:coreProperties>
</file>