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 id="264" r:id="rId9"/>
    <p:sldId id="269" r:id="rId10"/>
    <p:sldId id="265" r:id="rId11"/>
    <p:sldId id="268" r:id="rId12"/>
    <p:sldId id="266" r:id="rId13"/>
    <p:sldId id="267" r:id="rId14"/>
    <p:sldId id="270" r:id="rId15"/>
    <p:sldId id="271" r:id="rId16"/>
    <p:sldId id="272" r:id="rId17"/>
    <p:sldId id="273" r:id="rId18"/>
    <p:sldId id="274" r:id="rId19"/>
    <p:sldId id="275"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9" d="100"/>
          <a:sy n="69" d="100"/>
        </p:scale>
        <p:origin x="101" y="31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AU"/>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009EE681-C428-41BD-921F-D58EC3708441}" type="datetimeFigureOut">
              <a:rPr lang="en-AU" smtClean="0"/>
              <a:t>26/10/2019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FF3726C3-1434-4562-AE7D-DE66483C9F5C}" type="slidenum">
              <a:rPr lang="en-AU" smtClean="0"/>
              <a:t>‹#›</a:t>
            </a:fld>
            <a:endParaRPr lang="en-AU"/>
          </a:p>
        </p:txBody>
      </p:sp>
    </p:spTree>
    <p:extLst>
      <p:ext uri="{BB962C8B-B14F-4D97-AF65-F5344CB8AC3E}">
        <p14:creationId xmlns:p14="http://schemas.microsoft.com/office/powerpoint/2010/main" val="246544182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009EE681-C428-41BD-921F-D58EC3708441}" type="datetimeFigureOut">
              <a:rPr lang="en-AU" smtClean="0"/>
              <a:t>26/10/2019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FF3726C3-1434-4562-AE7D-DE66483C9F5C}" type="slidenum">
              <a:rPr lang="en-AU" smtClean="0"/>
              <a:t>‹#›</a:t>
            </a:fld>
            <a:endParaRPr lang="en-AU"/>
          </a:p>
        </p:txBody>
      </p:sp>
    </p:spTree>
    <p:extLst>
      <p:ext uri="{BB962C8B-B14F-4D97-AF65-F5344CB8AC3E}">
        <p14:creationId xmlns:p14="http://schemas.microsoft.com/office/powerpoint/2010/main" val="16160565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009EE681-C428-41BD-921F-D58EC3708441}" type="datetimeFigureOut">
              <a:rPr lang="en-AU" smtClean="0"/>
              <a:t>26/10/2019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FF3726C3-1434-4562-AE7D-DE66483C9F5C}" type="slidenum">
              <a:rPr lang="en-AU" smtClean="0"/>
              <a:t>‹#›</a:t>
            </a:fld>
            <a:endParaRPr lang="en-AU"/>
          </a:p>
        </p:txBody>
      </p:sp>
    </p:spTree>
    <p:extLst>
      <p:ext uri="{BB962C8B-B14F-4D97-AF65-F5344CB8AC3E}">
        <p14:creationId xmlns:p14="http://schemas.microsoft.com/office/powerpoint/2010/main" val="33450658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009EE681-C428-41BD-921F-D58EC3708441}" type="datetimeFigureOut">
              <a:rPr lang="en-AU" smtClean="0"/>
              <a:t>26/10/2019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FF3726C3-1434-4562-AE7D-DE66483C9F5C}" type="slidenum">
              <a:rPr lang="en-AU" smtClean="0"/>
              <a:t>‹#›</a:t>
            </a:fld>
            <a:endParaRPr lang="en-AU"/>
          </a:p>
        </p:txBody>
      </p:sp>
    </p:spTree>
    <p:extLst>
      <p:ext uri="{BB962C8B-B14F-4D97-AF65-F5344CB8AC3E}">
        <p14:creationId xmlns:p14="http://schemas.microsoft.com/office/powerpoint/2010/main" val="101650778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AU"/>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09EE681-C428-41BD-921F-D58EC3708441}" type="datetimeFigureOut">
              <a:rPr lang="en-AU" smtClean="0"/>
              <a:t>26/10/2019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FF3726C3-1434-4562-AE7D-DE66483C9F5C}" type="slidenum">
              <a:rPr lang="en-AU" smtClean="0"/>
              <a:t>‹#›</a:t>
            </a:fld>
            <a:endParaRPr lang="en-AU"/>
          </a:p>
        </p:txBody>
      </p:sp>
    </p:spTree>
    <p:extLst>
      <p:ext uri="{BB962C8B-B14F-4D97-AF65-F5344CB8AC3E}">
        <p14:creationId xmlns:p14="http://schemas.microsoft.com/office/powerpoint/2010/main" val="34053008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009EE681-C428-41BD-921F-D58EC3708441}" type="datetimeFigureOut">
              <a:rPr lang="en-AU" smtClean="0"/>
              <a:t>26/10/2019</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FF3726C3-1434-4562-AE7D-DE66483C9F5C}" type="slidenum">
              <a:rPr lang="en-AU" smtClean="0"/>
              <a:t>‹#›</a:t>
            </a:fld>
            <a:endParaRPr lang="en-AU"/>
          </a:p>
        </p:txBody>
      </p:sp>
    </p:spTree>
    <p:extLst>
      <p:ext uri="{BB962C8B-B14F-4D97-AF65-F5344CB8AC3E}">
        <p14:creationId xmlns:p14="http://schemas.microsoft.com/office/powerpoint/2010/main" val="28902066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AU"/>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009EE681-C428-41BD-921F-D58EC3708441}" type="datetimeFigureOut">
              <a:rPr lang="en-AU" smtClean="0"/>
              <a:t>26/10/2019</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FF3726C3-1434-4562-AE7D-DE66483C9F5C}" type="slidenum">
              <a:rPr lang="en-AU" smtClean="0"/>
              <a:t>‹#›</a:t>
            </a:fld>
            <a:endParaRPr lang="en-AU"/>
          </a:p>
        </p:txBody>
      </p:sp>
    </p:spTree>
    <p:extLst>
      <p:ext uri="{BB962C8B-B14F-4D97-AF65-F5344CB8AC3E}">
        <p14:creationId xmlns:p14="http://schemas.microsoft.com/office/powerpoint/2010/main" val="33409712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009EE681-C428-41BD-921F-D58EC3708441}" type="datetimeFigureOut">
              <a:rPr lang="en-AU" smtClean="0"/>
              <a:t>26/10/2019</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FF3726C3-1434-4562-AE7D-DE66483C9F5C}" type="slidenum">
              <a:rPr lang="en-AU" smtClean="0"/>
              <a:t>‹#›</a:t>
            </a:fld>
            <a:endParaRPr lang="en-AU"/>
          </a:p>
        </p:txBody>
      </p:sp>
    </p:spTree>
    <p:extLst>
      <p:ext uri="{BB962C8B-B14F-4D97-AF65-F5344CB8AC3E}">
        <p14:creationId xmlns:p14="http://schemas.microsoft.com/office/powerpoint/2010/main" val="31699905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9EE681-C428-41BD-921F-D58EC3708441}" type="datetimeFigureOut">
              <a:rPr lang="en-AU" smtClean="0"/>
              <a:t>26/10/2019</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FF3726C3-1434-4562-AE7D-DE66483C9F5C}" type="slidenum">
              <a:rPr lang="en-AU" smtClean="0"/>
              <a:t>‹#›</a:t>
            </a:fld>
            <a:endParaRPr lang="en-AU"/>
          </a:p>
        </p:txBody>
      </p:sp>
    </p:spTree>
    <p:extLst>
      <p:ext uri="{BB962C8B-B14F-4D97-AF65-F5344CB8AC3E}">
        <p14:creationId xmlns:p14="http://schemas.microsoft.com/office/powerpoint/2010/main" val="8785171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AU"/>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09EE681-C428-41BD-921F-D58EC3708441}" type="datetimeFigureOut">
              <a:rPr lang="en-AU" smtClean="0"/>
              <a:t>26/10/2019</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FF3726C3-1434-4562-AE7D-DE66483C9F5C}" type="slidenum">
              <a:rPr lang="en-AU" smtClean="0"/>
              <a:t>‹#›</a:t>
            </a:fld>
            <a:endParaRPr lang="en-AU"/>
          </a:p>
        </p:txBody>
      </p:sp>
    </p:spTree>
    <p:extLst>
      <p:ext uri="{BB962C8B-B14F-4D97-AF65-F5344CB8AC3E}">
        <p14:creationId xmlns:p14="http://schemas.microsoft.com/office/powerpoint/2010/main" val="12717630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AU"/>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A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09EE681-C428-41BD-921F-D58EC3708441}" type="datetimeFigureOut">
              <a:rPr lang="en-AU" smtClean="0"/>
              <a:t>26/10/2019</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FF3726C3-1434-4562-AE7D-DE66483C9F5C}" type="slidenum">
              <a:rPr lang="en-AU" smtClean="0"/>
              <a:t>‹#›</a:t>
            </a:fld>
            <a:endParaRPr lang="en-AU"/>
          </a:p>
        </p:txBody>
      </p:sp>
    </p:spTree>
    <p:extLst>
      <p:ext uri="{BB962C8B-B14F-4D97-AF65-F5344CB8AC3E}">
        <p14:creationId xmlns:p14="http://schemas.microsoft.com/office/powerpoint/2010/main" val="34087381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9EE681-C428-41BD-921F-D58EC3708441}" type="datetimeFigureOut">
              <a:rPr lang="en-AU" smtClean="0"/>
              <a:t>26/10/2019</a:t>
            </a:fld>
            <a:endParaRPr lang="en-AU"/>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3726C3-1434-4562-AE7D-DE66483C9F5C}" type="slidenum">
              <a:rPr lang="en-AU" smtClean="0"/>
              <a:t>‹#›</a:t>
            </a:fld>
            <a:endParaRPr lang="en-AU"/>
          </a:p>
        </p:txBody>
      </p:sp>
    </p:spTree>
    <p:extLst>
      <p:ext uri="{BB962C8B-B14F-4D97-AF65-F5344CB8AC3E}">
        <p14:creationId xmlns:p14="http://schemas.microsoft.com/office/powerpoint/2010/main" val="16133393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228850"/>
            <a:ext cx="9144000" cy="1881188"/>
          </a:xfrm>
        </p:spPr>
        <p:txBody>
          <a:bodyPr>
            <a:normAutofit/>
          </a:bodyPr>
          <a:lstStyle/>
          <a:p>
            <a:r>
              <a:rPr lang="en-AU" b="1" dirty="0"/>
              <a:t>ANZLIC/ICSM Metadata Working Group Meeting No 5</a:t>
            </a:r>
            <a:endParaRPr lang="en-GB" b="1" dirty="0"/>
          </a:p>
        </p:txBody>
      </p:sp>
      <p:sp>
        <p:nvSpPr>
          <p:cNvPr id="3" name="Subtitle 2"/>
          <p:cNvSpPr>
            <a:spLocks noGrp="1"/>
          </p:cNvSpPr>
          <p:nvPr>
            <p:ph type="subTitle" idx="1"/>
          </p:nvPr>
        </p:nvSpPr>
        <p:spPr>
          <a:xfrm>
            <a:off x="1524000" y="4316413"/>
            <a:ext cx="9144000" cy="1655762"/>
          </a:xfrm>
        </p:spPr>
        <p:txBody>
          <a:bodyPr/>
          <a:lstStyle/>
          <a:p>
            <a:r>
              <a:rPr lang="en-AU" b="1" dirty="0" smtClean="0"/>
              <a:t>28-29 October 2019</a:t>
            </a:r>
          </a:p>
          <a:p>
            <a:r>
              <a:rPr lang="en-AU" b="1" dirty="0" smtClean="0"/>
              <a:t>Canberra, Australia</a:t>
            </a:r>
            <a:endParaRPr lang="en-AU" b="1" dirty="0"/>
          </a:p>
        </p:txBody>
      </p:sp>
    </p:spTree>
    <p:extLst>
      <p:ext uri="{BB962C8B-B14F-4D97-AF65-F5344CB8AC3E}">
        <p14:creationId xmlns:p14="http://schemas.microsoft.com/office/powerpoint/2010/main" val="9909088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Summary</a:t>
            </a:r>
            <a:endParaRPr lang="en-AU" dirty="0"/>
          </a:p>
        </p:txBody>
      </p:sp>
      <p:sp>
        <p:nvSpPr>
          <p:cNvPr id="3" name="Content Placeholder 2"/>
          <p:cNvSpPr>
            <a:spLocks noGrp="1"/>
          </p:cNvSpPr>
          <p:nvPr>
            <p:ph idx="1"/>
          </p:nvPr>
        </p:nvSpPr>
        <p:spPr/>
        <p:txBody>
          <a:bodyPr/>
          <a:lstStyle/>
          <a:p>
            <a:pPr marL="457200" indent="-457200">
              <a:buFont typeface="+mj-lt"/>
              <a:buAutoNum type="arabicPeriod"/>
            </a:pPr>
            <a:r>
              <a:rPr lang="en-AU" dirty="0"/>
              <a:t>The interest in the MDWG is growing</a:t>
            </a:r>
          </a:p>
          <a:p>
            <a:pPr marL="457200" indent="-457200">
              <a:buFont typeface="+mj-lt"/>
              <a:buAutoNum type="arabicPeriod"/>
            </a:pPr>
            <a:r>
              <a:rPr lang="en-AU" dirty="0"/>
              <a:t>Metadata Technical Group activities were </a:t>
            </a:r>
            <a:r>
              <a:rPr lang="en-AU" dirty="0" smtClean="0"/>
              <a:t>progressed</a:t>
            </a:r>
          </a:p>
          <a:p>
            <a:pPr marL="457200" indent="-457200">
              <a:buFont typeface="+mj-lt"/>
              <a:buAutoNum type="arabicPeriod"/>
            </a:pPr>
            <a:r>
              <a:rPr lang="en-AU" dirty="0" smtClean="0"/>
              <a:t>ANZLIC and ICSM noted the work of the Metadata Working Group</a:t>
            </a:r>
            <a:endParaRPr lang="en-AU" dirty="0"/>
          </a:p>
          <a:p>
            <a:pPr marL="457200" indent="-457200">
              <a:buFont typeface="+mj-lt"/>
              <a:buAutoNum type="arabicPeriod"/>
            </a:pPr>
            <a:r>
              <a:rPr lang="en-AU" dirty="0" smtClean="0"/>
              <a:t>ICSM </a:t>
            </a:r>
            <a:r>
              <a:rPr lang="en-AU" dirty="0"/>
              <a:t>funded </a:t>
            </a:r>
            <a:r>
              <a:rPr lang="en-AU" dirty="0" smtClean="0"/>
              <a:t>activities:</a:t>
            </a:r>
          </a:p>
          <a:p>
            <a:pPr lvl="1"/>
            <a:r>
              <a:rPr lang="en-AU" dirty="0" smtClean="0"/>
              <a:t>Completion of work on the Best Practice user Guide</a:t>
            </a:r>
          </a:p>
          <a:p>
            <a:pPr lvl="1"/>
            <a:r>
              <a:rPr lang="en-AU" dirty="0" smtClean="0"/>
              <a:t>Creation of a promotional video</a:t>
            </a:r>
          </a:p>
          <a:p>
            <a:pPr lvl="1"/>
            <a:r>
              <a:rPr lang="en-AU" dirty="0" smtClean="0"/>
              <a:t>Attendance of key stakeholders</a:t>
            </a:r>
          </a:p>
          <a:p>
            <a:pPr marL="457200" lvl="1" indent="0">
              <a:buNone/>
            </a:pPr>
            <a:endParaRPr lang="en-AU" dirty="0"/>
          </a:p>
        </p:txBody>
      </p:sp>
    </p:spTree>
    <p:extLst>
      <p:ext uri="{BB962C8B-B14F-4D97-AF65-F5344CB8AC3E}">
        <p14:creationId xmlns:p14="http://schemas.microsoft.com/office/powerpoint/2010/main" val="29123544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a:t>International Updates</a:t>
            </a:r>
          </a:p>
        </p:txBody>
      </p:sp>
      <p:sp>
        <p:nvSpPr>
          <p:cNvPr id="3" name="Content Placeholder 2"/>
          <p:cNvSpPr>
            <a:spLocks noGrp="1"/>
          </p:cNvSpPr>
          <p:nvPr>
            <p:ph idx="1"/>
          </p:nvPr>
        </p:nvSpPr>
        <p:spPr/>
        <p:txBody>
          <a:bodyPr/>
          <a:lstStyle/>
          <a:p>
            <a:pPr marL="342900" indent="-342900">
              <a:buFont typeface="+mj-lt"/>
              <a:buAutoNum type="arabicPeriod"/>
            </a:pPr>
            <a:r>
              <a:rPr lang="en-GB" b="1" dirty="0" smtClean="0"/>
              <a:t>Update on the ISO/OGC </a:t>
            </a:r>
            <a:r>
              <a:rPr lang="en-GB" b="1" dirty="0"/>
              <a:t>standards – </a:t>
            </a:r>
            <a:r>
              <a:rPr lang="en-AU" b="1" dirty="0"/>
              <a:t>Chris Body</a:t>
            </a:r>
          </a:p>
          <a:p>
            <a:pPr marL="342900" indent="-342900">
              <a:buFont typeface="+mj-lt"/>
              <a:buAutoNum type="arabicPeriod"/>
            </a:pPr>
            <a:r>
              <a:rPr lang="en-GB" b="1" dirty="0" smtClean="0"/>
              <a:t>Update on the W3C and DCAT2 </a:t>
            </a:r>
            <a:r>
              <a:rPr lang="en-GB" b="1" dirty="0"/>
              <a:t>– </a:t>
            </a:r>
            <a:r>
              <a:rPr lang="en-AU" b="1" dirty="0" smtClean="0"/>
              <a:t>Simon Cox</a:t>
            </a:r>
            <a:endParaRPr lang="en-GB" b="1" dirty="0"/>
          </a:p>
          <a:p>
            <a:endParaRPr lang="en-AU" dirty="0"/>
          </a:p>
        </p:txBody>
      </p:sp>
    </p:spTree>
    <p:extLst>
      <p:ext uri="{BB962C8B-B14F-4D97-AF65-F5344CB8AC3E}">
        <p14:creationId xmlns:p14="http://schemas.microsoft.com/office/powerpoint/2010/main" val="10050588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375" y="122529"/>
            <a:ext cx="11719249" cy="1325563"/>
          </a:xfrm>
        </p:spPr>
        <p:txBody>
          <a:bodyPr/>
          <a:lstStyle/>
          <a:p>
            <a:r>
              <a:rPr lang="en-GB" b="1" dirty="0"/>
              <a:t>Update from the Technical Metadata Working Group</a:t>
            </a:r>
            <a:endParaRPr lang="en-AU" dirty="0"/>
          </a:p>
        </p:txBody>
      </p:sp>
      <p:sp>
        <p:nvSpPr>
          <p:cNvPr id="3" name="Content Placeholder 2"/>
          <p:cNvSpPr>
            <a:spLocks noGrp="1"/>
          </p:cNvSpPr>
          <p:nvPr>
            <p:ph idx="1"/>
          </p:nvPr>
        </p:nvSpPr>
        <p:spPr>
          <a:xfrm>
            <a:off x="838200" y="1448092"/>
            <a:ext cx="10515600" cy="4728871"/>
          </a:xfrm>
        </p:spPr>
        <p:txBody>
          <a:bodyPr/>
          <a:lstStyle/>
          <a:p>
            <a:r>
              <a:rPr lang="en-GB" dirty="0"/>
              <a:t>Australian Metadata Profile for datasets - Best Practice (draft</a:t>
            </a:r>
            <a:r>
              <a:rPr lang="en-GB" dirty="0" smtClean="0"/>
              <a:t>) – Byron Cochrane</a:t>
            </a:r>
          </a:p>
          <a:p>
            <a:r>
              <a:rPr lang="en-GB" dirty="0"/>
              <a:t>Recommendation for Metadata for </a:t>
            </a:r>
            <a:r>
              <a:rPr lang="en-GB" dirty="0" smtClean="0"/>
              <a:t>Services – Melanie Barlow</a:t>
            </a:r>
          </a:p>
          <a:p>
            <a:r>
              <a:rPr lang="en-GB" dirty="0"/>
              <a:t>Vocabularies: </a:t>
            </a:r>
            <a:r>
              <a:rPr lang="en-GB" dirty="0" smtClean="0"/>
              <a:t>development and </a:t>
            </a:r>
            <a:r>
              <a:rPr lang="en-GB" dirty="0"/>
              <a:t>publication </a:t>
            </a:r>
            <a:r>
              <a:rPr lang="en-GB" dirty="0" smtClean="0"/>
              <a:t> - Irina Bastrakova</a:t>
            </a:r>
          </a:p>
          <a:p>
            <a:r>
              <a:rPr lang="en-GB" dirty="0"/>
              <a:t>Legal and Security constraints explained </a:t>
            </a:r>
            <a:r>
              <a:rPr lang="en-GB" dirty="0" smtClean="0"/>
              <a:t>– </a:t>
            </a:r>
            <a:r>
              <a:rPr lang="en-GB" dirty="0"/>
              <a:t>Shanti </a:t>
            </a:r>
            <a:r>
              <a:rPr lang="en-GB" dirty="0" err="1" smtClean="0"/>
              <a:t>Rowlison</a:t>
            </a:r>
            <a:endParaRPr lang="en-GB" dirty="0" smtClean="0"/>
          </a:p>
          <a:p>
            <a:r>
              <a:rPr lang="en-GB" dirty="0"/>
              <a:t>GDA2020 and Australian Datum Modernisation: how to define in metadata </a:t>
            </a:r>
            <a:r>
              <a:rPr lang="en-GB" dirty="0" smtClean="0"/>
              <a:t> - Irina Bastrakova</a:t>
            </a:r>
            <a:endParaRPr lang="en-AU" dirty="0"/>
          </a:p>
        </p:txBody>
      </p:sp>
    </p:spTree>
    <p:extLst>
      <p:ext uri="{BB962C8B-B14F-4D97-AF65-F5344CB8AC3E}">
        <p14:creationId xmlns:p14="http://schemas.microsoft.com/office/powerpoint/2010/main" val="41404727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Metadata Implementation examples</a:t>
            </a:r>
            <a:endParaRPr lang="en-AU" dirty="0"/>
          </a:p>
        </p:txBody>
      </p:sp>
      <p:sp>
        <p:nvSpPr>
          <p:cNvPr id="3" name="Content Placeholder 2"/>
          <p:cNvSpPr>
            <a:spLocks noGrp="1"/>
          </p:cNvSpPr>
          <p:nvPr>
            <p:ph idx="1"/>
          </p:nvPr>
        </p:nvSpPr>
        <p:spPr/>
        <p:txBody>
          <a:bodyPr/>
          <a:lstStyle/>
          <a:p>
            <a:r>
              <a:rPr lang="en-AU" dirty="0"/>
              <a:t>DELWP new metadata system  - Vic. </a:t>
            </a:r>
            <a:r>
              <a:rPr lang="en-AU" dirty="0" smtClean="0"/>
              <a:t>Example - </a:t>
            </a:r>
            <a:r>
              <a:rPr lang="en-AU" dirty="0"/>
              <a:t>George </a:t>
            </a:r>
            <a:r>
              <a:rPr lang="en-AU" dirty="0" smtClean="0"/>
              <a:t>Mansour</a:t>
            </a:r>
          </a:p>
          <a:p>
            <a:r>
              <a:rPr lang="en-GB" dirty="0"/>
              <a:t>Metadata </a:t>
            </a:r>
            <a:r>
              <a:rPr lang="en-GB" dirty="0" smtClean="0"/>
              <a:t>in </a:t>
            </a:r>
            <a:r>
              <a:rPr lang="en-GB" dirty="0"/>
              <a:t>New Zealand – update from LINZ </a:t>
            </a:r>
            <a:r>
              <a:rPr lang="en-GB" dirty="0" smtClean="0"/>
              <a:t>- </a:t>
            </a:r>
            <a:r>
              <a:rPr lang="en-GB" dirty="0"/>
              <a:t>Jeremy </a:t>
            </a:r>
            <a:r>
              <a:rPr lang="en-GB" dirty="0" smtClean="0"/>
              <a:t>Palmer</a:t>
            </a:r>
          </a:p>
          <a:p>
            <a:r>
              <a:rPr lang="en-AU" dirty="0" smtClean="0"/>
              <a:t>Discussion on </a:t>
            </a:r>
            <a:r>
              <a:rPr lang="en-AU" dirty="0"/>
              <a:t>Metadata capability: structured and machine </a:t>
            </a:r>
            <a:r>
              <a:rPr lang="en-AU" dirty="0" smtClean="0"/>
              <a:t>readable -  </a:t>
            </a:r>
            <a:r>
              <a:rPr lang="en-AU" dirty="0"/>
              <a:t>approach for data </a:t>
            </a:r>
            <a:r>
              <a:rPr lang="en-AU" dirty="0" smtClean="0"/>
              <a:t>dictionary – Evert Bleys</a:t>
            </a:r>
            <a:endParaRPr lang="en-AU" dirty="0"/>
          </a:p>
        </p:txBody>
      </p:sp>
    </p:spTree>
    <p:extLst>
      <p:ext uri="{BB962C8B-B14F-4D97-AF65-F5344CB8AC3E}">
        <p14:creationId xmlns:p14="http://schemas.microsoft.com/office/powerpoint/2010/main" val="6049997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Day 1 Re-Cap and Closing</a:t>
            </a:r>
          </a:p>
        </p:txBody>
      </p:sp>
      <p:sp>
        <p:nvSpPr>
          <p:cNvPr id="3" name="Content Placeholder 2"/>
          <p:cNvSpPr>
            <a:spLocks noGrp="1"/>
          </p:cNvSpPr>
          <p:nvPr>
            <p:ph idx="1"/>
          </p:nvPr>
        </p:nvSpPr>
        <p:spPr>
          <a:xfrm>
            <a:off x="1240971" y="1931437"/>
            <a:ext cx="6158206" cy="3256384"/>
          </a:xfrm>
        </p:spPr>
        <p:txBody>
          <a:bodyPr/>
          <a:lstStyle/>
          <a:p>
            <a:pPr marL="0" indent="0" algn="ctr">
              <a:buNone/>
            </a:pPr>
            <a:r>
              <a:rPr lang="en-GB" sz="3200" b="1" dirty="0" smtClean="0"/>
              <a:t>Dinner</a:t>
            </a:r>
            <a:endParaRPr lang="en-GB" sz="3200" b="1" dirty="0"/>
          </a:p>
          <a:p>
            <a:endParaRPr lang="en-AU" dirty="0"/>
          </a:p>
        </p:txBody>
      </p:sp>
      <p:pic>
        <p:nvPicPr>
          <p:cNvPr id="4" name="Picture 2" descr="C:\Users\u23232\AppData\Local\Microsoft\Windows\Temporary Internet Files\Content.IE5\NZ0GKNZA\Family-Dinner-John-Howie-Steak[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48761" y="3011261"/>
            <a:ext cx="4609347" cy="26150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475679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Re-Cap Day #1</a:t>
            </a:r>
          </a:p>
        </p:txBody>
      </p:sp>
      <p:sp>
        <p:nvSpPr>
          <p:cNvPr id="3" name="Content Placeholder 2"/>
          <p:cNvSpPr>
            <a:spLocks noGrp="1"/>
          </p:cNvSpPr>
          <p:nvPr>
            <p:ph idx="1"/>
          </p:nvPr>
        </p:nvSpPr>
        <p:spPr>
          <a:xfrm>
            <a:off x="838200" y="1825625"/>
            <a:ext cx="10515600" cy="3819395"/>
          </a:xfrm>
        </p:spPr>
        <p:txBody>
          <a:bodyPr/>
          <a:lstStyle/>
          <a:p>
            <a:pPr marL="342900" indent="-342900">
              <a:lnSpc>
                <a:spcPct val="150000"/>
              </a:lnSpc>
              <a:spcBef>
                <a:spcPts val="600"/>
              </a:spcBef>
              <a:spcAft>
                <a:spcPts val="600"/>
              </a:spcAft>
            </a:pPr>
            <a:r>
              <a:rPr lang="en-AU" dirty="0"/>
              <a:t>Outcomes from MDWG Meeting </a:t>
            </a:r>
            <a:r>
              <a:rPr lang="en-AU" dirty="0" smtClean="0"/>
              <a:t>#4, </a:t>
            </a:r>
            <a:r>
              <a:rPr lang="en-AU" dirty="0"/>
              <a:t>key findings and outcomes</a:t>
            </a:r>
          </a:p>
          <a:p>
            <a:pPr marL="342900" indent="-342900">
              <a:lnSpc>
                <a:spcPct val="150000"/>
              </a:lnSpc>
              <a:spcBef>
                <a:spcPts val="600"/>
              </a:spcBef>
              <a:spcAft>
                <a:spcPts val="600"/>
              </a:spcAft>
            </a:pPr>
            <a:r>
              <a:rPr lang="en-AU" dirty="0"/>
              <a:t>Report </a:t>
            </a:r>
            <a:r>
              <a:rPr lang="en-AU" dirty="0" smtClean="0"/>
              <a:t>from the Technical Metadata Working Group</a:t>
            </a:r>
            <a:endParaRPr lang="en-AU" dirty="0"/>
          </a:p>
          <a:p>
            <a:pPr marL="342900" indent="-342900">
              <a:lnSpc>
                <a:spcPct val="150000"/>
              </a:lnSpc>
              <a:spcBef>
                <a:spcPts val="600"/>
              </a:spcBef>
              <a:spcAft>
                <a:spcPts val="600"/>
              </a:spcAft>
            </a:pPr>
            <a:r>
              <a:rPr lang="en-AU" dirty="0"/>
              <a:t>International Updates </a:t>
            </a:r>
            <a:r>
              <a:rPr lang="en-AU" dirty="0" smtClean="0"/>
              <a:t>on: ISO/OGC and W3C Standards</a:t>
            </a:r>
          </a:p>
          <a:p>
            <a:pPr marL="342900" indent="-342900">
              <a:lnSpc>
                <a:spcPct val="150000"/>
              </a:lnSpc>
              <a:spcBef>
                <a:spcPts val="600"/>
              </a:spcBef>
              <a:spcAft>
                <a:spcPts val="600"/>
              </a:spcAft>
            </a:pPr>
            <a:r>
              <a:rPr lang="en-AU" dirty="0" smtClean="0"/>
              <a:t>National </a:t>
            </a:r>
            <a:r>
              <a:rPr lang="en-AU" dirty="0"/>
              <a:t>Updates: Development and implementation </a:t>
            </a:r>
            <a:r>
              <a:rPr lang="en-AU" dirty="0" smtClean="0"/>
              <a:t>examples</a:t>
            </a:r>
            <a:endParaRPr lang="en-AU" dirty="0"/>
          </a:p>
        </p:txBody>
      </p:sp>
    </p:spTree>
    <p:extLst>
      <p:ext uri="{BB962C8B-B14F-4D97-AF65-F5344CB8AC3E}">
        <p14:creationId xmlns:p14="http://schemas.microsoft.com/office/powerpoint/2010/main" val="1262140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smtClean="0"/>
              <a:t>Workshop 1 - </a:t>
            </a:r>
            <a:r>
              <a:rPr lang="en-GB" dirty="0" smtClean="0"/>
              <a:t>Requirements for imagery metadata</a:t>
            </a:r>
            <a:endParaRPr lang="en-AU" dirty="0"/>
          </a:p>
        </p:txBody>
      </p:sp>
      <p:sp>
        <p:nvSpPr>
          <p:cNvPr id="3" name="Content Placeholder 2"/>
          <p:cNvSpPr>
            <a:spLocks noGrp="1"/>
          </p:cNvSpPr>
          <p:nvPr>
            <p:ph idx="1"/>
          </p:nvPr>
        </p:nvSpPr>
        <p:spPr/>
        <p:txBody>
          <a:bodyPr/>
          <a:lstStyle/>
          <a:p>
            <a:pPr marL="0" indent="0">
              <a:buNone/>
            </a:pPr>
            <a:r>
              <a:rPr lang="en-AU" b="1" dirty="0"/>
              <a:t>Purpose:</a:t>
            </a:r>
            <a:endParaRPr lang="en-AU" dirty="0"/>
          </a:p>
          <a:p>
            <a:pPr marL="342900" indent="-342900"/>
            <a:r>
              <a:rPr lang="en-AU" dirty="0" smtClean="0"/>
              <a:t>Collect stakeholder requirements for imagery metadata</a:t>
            </a:r>
          </a:p>
          <a:p>
            <a:pPr marL="0" indent="0">
              <a:buNone/>
            </a:pPr>
            <a:r>
              <a:rPr lang="en-AU" dirty="0" smtClean="0"/>
              <a:t> </a:t>
            </a:r>
            <a:endParaRPr lang="en-AU" dirty="0"/>
          </a:p>
          <a:p>
            <a:pPr marL="0" indent="0">
              <a:buNone/>
            </a:pPr>
            <a:r>
              <a:rPr lang="en-AU" b="1" dirty="0"/>
              <a:t>Expected outcomes: </a:t>
            </a:r>
          </a:p>
          <a:p>
            <a:pPr marL="285750" indent="-285750"/>
            <a:r>
              <a:rPr lang="en-AU" dirty="0" smtClean="0"/>
              <a:t>The stakeholder requirements are documented;</a:t>
            </a:r>
            <a:endParaRPr lang="en-AU" dirty="0"/>
          </a:p>
          <a:p>
            <a:pPr marL="285750" indent="-285750"/>
            <a:r>
              <a:rPr lang="en-AU" dirty="0"/>
              <a:t>Agree on further </a:t>
            </a:r>
            <a:r>
              <a:rPr lang="en-AU" dirty="0" smtClean="0"/>
              <a:t>actions</a:t>
            </a:r>
            <a:endParaRPr lang="en-AU" b="1" dirty="0">
              <a:cs typeface="Arial"/>
            </a:endParaRPr>
          </a:p>
          <a:p>
            <a:endParaRPr lang="en-AU" dirty="0"/>
          </a:p>
        </p:txBody>
      </p:sp>
    </p:spTree>
    <p:extLst>
      <p:ext uri="{BB962C8B-B14F-4D97-AF65-F5344CB8AC3E}">
        <p14:creationId xmlns:p14="http://schemas.microsoft.com/office/powerpoint/2010/main" val="34889746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Workshop </a:t>
            </a:r>
            <a:r>
              <a:rPr lang="en-AU" dirty="0" smtClean="0"/>
              <a:t>2 </a:t>
            </a:r>
            <a:r>
              <a:rPr lang="en-AU" dirty="0"/>
              <a:t>- </a:t>
            </a:r>
            <a:r>
              <a:rPr lang="en-GB" dirty="0"/>
              <a:t>Requirements for </a:t>
            </a:r>
            <a:r>
              <a:rPr lang="en-GB" dirty="0" smtClean="0"/>
              <a:t>digital data preservation metadata</a:t>
            </a:r>
            <a:endParaRPr lang="en-AU" dirty="0"/>
          </a:p>
        </p:txBody>
      </p:sp>
      <p:sp>
        <p:nvSpPr>
          <p:cNvPr id="3" name="Content Placeholder 2"/>
          <p:cNvSpPr>
            <a:spLocks noGrp="1"/>
          </p:cNvSpPr>
          <p:nvPr>
            <p:ph idx="1"/>
          </p:nvPr>
        </p:nvSpPr>
        <p:spPr/>
        <p:txBody>
          <a:bodyPr/>
          <a:lstStyle/>
          <a:p>
            <a:pPr marL="0" indent="0">
              <a:buNone/>
            </a:pPr>
            <a:r>
              <a:rPr lang="en-AU" b="1" dirty="0"/>
              <a:t>Purpose:</a:t>
            </a:r>
            <a:endParaRPr lang="en-AU" dirty="0"/>
          </a:p>
          <a:p>
            <a:pPr marL="342900" indent="-342900"/>
            <a:r>
              <a:rPr lang="en-AU" dirty="0"/>
              <a:t>Collect stakeholder requirements for </a:t>
            </a:r>
            <a:r>
              <a:rPr lang="en-GB" dirty="0"/>
              <a:t>digital data preservation metadata</a:t>
            </a:r>
            <a:endParaRPr lang="en-AU" dirty="0"/>
          </a:p>
          <a:p>
            <a:pPr marL="0" indent="0">
              <a:buNone/>
            </a:pPr>
            <a:r>
              <a:rPr lang="en-AU" dirty="0"/>
              <a:t> </a:t>
            </a:r>
          </a:p>
          <a:p>
            <a:pPr marL="0" indent="0">
              <a:buNone/>
            </a:pPr>
            <a:r>
              <a:rPr lang="en-AU" b="1" dirty="0"/>
              <a:t>Expected outcomes: </a:t>
            </a:r>
          </a:p>
          <a:p>
            <a:pPr marL="285750" indent="-285750"/>
            <a:r>
              <a:rPr lang="en-AU" dirty="0"/>
              <a:t>The stakeholder requirements are documented;</a:t>
            </a:r>
          </a:p>
          <a:p>
            <a:pPr marL="285750" indent="-285750"/>
            <a:r>
              <a:rPr lang="en-AU" dirty="0"/>
              <a:t>Agree on further </a:t>
            </a:r>
            <a:r>
              <a:rPr lang="en-AU" dirty="0" smtClean="0"/>
              <a:t>actions</a:t>
            </a:r>
            <a:endParaRPr lang="en-AU" b="1" dirty="0">
              <a:cs typeface="Arial"/>
            </a:endParaRPr>
          </a:p>
        </p:txBody>
      </p:sp>
    </p:spTree>
    <p:extLst>
      <p:ext uri="{BB962C8B-B14F-4D97-AF65-F5344CB8AC3E}">
        <p14:creationId xmlns:p14="http://schemas.microsoft.com/office/powerpoint/2010/main" val="2348373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MDWG Administration</a:t>
            </a:r>
          </a:p>
        </p:txBody>
      </p:sp>
      <p:sp>
        <p:nvSpPr>
          <p:cNvPr id="3" name="Content Placeholder 2"/>
          <p:cNvSpPr>
            <a:spLocks noGrp="1"/>
          </p:cNvSpPr>
          <p:nvPr>
            <p:ph idx="1"/>
          </p:nvPr>
        </p:nvSpPr>
        <p:spPr/>
        <p:txBody>
          <a:bodyPr/>
          <a:lstStyle/>
          <a:p>
            <a:pPr marL="457200" indent="-457200" hangingPunct="0">
              <a:buFont typeface="+mj-lt"/>
              <a:buAutoNum type="arabicPeriod"/>
            </a:pPr>
            <a:r>
              <a:rPr lang="en-AU" dirty="0"/>
              <a:t>Any other business</a:t>
            </a:r>
          </a:p>
          <a:p>
            <a:pPr marL="457200" indent="-457200" hangingPunct="0">
              <a:buFont typeface="+mj-lt"/>
              <a:buAutoNum type="arabicPeriod"/>
            </a:pPr>
            <a:r>
              <a:rPr lang="en-AU" dirty="0" smtClean="0"/>
              <a:t>Next </a:t>
            </a:r>
            <a:r>
              <a:rPr lang="en-AU" dirty="0"/>
              <a:t>meeting location and date: </a:t>
            </a:r>
            <a:r>
              <a:rPr lang="en-AU" dirty="0" smtClean="0"/>
              <a:t>February? Brisbane? </a:t>
            </a:r>
            <a:r>
              <a:rPr lang="en-AU" dirty="0"/>
              <a:t>Other suggestions?</a:t>
            </a:r>
          </a:p>
          <a:p>
            <a:pPr marL="0" indent="0">
              <a:buNone/>
            </a:pPr>
            <a:endParaRPr lang="en-AU" dirty="0"/>
          </a:p>
        </p:txBody>
      </p:sp>
    </p:spTree>
    <p:extLst>
      <p:ext uri="{BB962C8B-B14F-4D97-AF65-F5344CB8AC3E}">
        <p14:creationId xmlns:p14="http://schemas.microsoft.com/office/powerpoint/2010/main" val="4514730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AU"/>
          </a:p>
        </p:txBody>
      </p:sp>
      <p:sp>
        <p:nvSpPr>
          <p:cNvPr id="3" name="Content Placeholder 2"/>
          <p:cNvSpPr>
            <a:spLocks noGrp="1"/>
          </p:cNvSpPr>
          <p:nvPr>
            <p:ph idx="1"/>
          </p:nvPr>
        </p:nvSpPr>
        <p:spPr/>
        <p:txBody>
          <a:bodyPr/>
          <a:lstStyle/>
          <a:p>
            <a:endParaRPr lang="en-AU"/>
          </a:p>
        </p:txBody>
      </p:sp>
    </p:spTree>
    <p:extLst>
      <p:ext uri="{BB962C8B-B14F-4D97-AF65-F5344CB8AC3E}">
        <p14:creationId xmlns:p14="http://schemas.microsoft.com/office/powerpoint/2010/main" val="37635285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AU" b="1" dirty="0">
                <a:latin typeface="Arial" panose="020B0604020202020204" pitchFamily="34" charset="0"/>
                <a:cs typeface="Arial" panose="020B0604020202020204" pitchFamily="34" charset="0"/>
              </a:rPr>
              <a:t>Welcome</a:t>
            </a:r>
          </a:p>
        </p:txBody>
      </p:sp>
      <p:sp>
        <p:nvSpPr>
          <p:cNvPr id="3" name="Content Placeholder 2"/>
          <p:cNvSpPr>
            <a:spLocks noGrp="1"/>
          </p:cNvSpPr>
          <p:nvPr>
            <p:ph idx="1"/>
          </p:nvPr>
        </p:nvSpPr>
        <p:spPr/>
        <p:txBody>
          <a:bodyPr/>
          <a:lstStyle/>
          <a:p>
            <a:pPr marL="0" indent="0" algn="ctr">
              <a:buNone/>
            </a:pPr>
            <a:r>
              <a:rPr lang="en-AU" sz="3600" b="1" dirty="0"/>
              <a:t>Simon Costello</a:t>
            </a:r>
          </a:p>
          <a:p>
            <a:pPr marL="0" indent="0" algn="ctr">
              <a:buNone/>
            </a:pPr>
            <a:r>
              <a:rPr lang="en-AU" i="1" dirty="0"/>
              <a:t>ICSM Chair</a:t>
            </a:r>
          </a:p>
          <a:p>
            <a:pPr marL="0" indent="0" algn="ctr">
              <a:buNone/>
            </a:pPr>
            <a:r>
              <a:rPr lang="en-AU" dirty="0">
                <a:cs typeface="Arial"/>
              </a:rPr>
              <a:t>National Location Information</a:t>
            </a:r>
          </a:p>
          <a:p>
            <a:pPr marL="0" indent="0" algn="ctr">
              <a:buNone/>
            </a:pPr>
            <a:r>
              <a:rPr lang="en-AU" dirty="0"/>
              <a:t>Geoscience Australia</a:t>
            </a:r>
          </a:p>
          <a:p>
            <a:pPr marL="0" indent="0">
              <a:buNone/>
            </a:pPr>
            <a:endParaRPr lang="en-AU" dirty="0"/>
          </a:p>
        </p:txBody>
      </p:sp>
    </p:spTree>
    <p:extLst>
      <p:ext uri="{BB962C8B-B14F-4D97-AF65-F5344CB8AC3E}">
        <p14:creationId xmlns:p14="http://schemas.microsoft.com/office/powerpoint/2010/main" val="23456359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latin typeface="Arial" panose="020B0604020202020204" pitchFamily="34" charset="0"/>
                <a:cs typeface="Arial" panose="020B0604020202020204" pitchFamily="34" charset="0"/>
              </a:rPr>
              <a:t>Agenda</a:t>
            </a:r>
            <a:endParaRPr lang="en-AU"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838200" y="1825625"/>
            <a:ext cx="5514975" cy="4351338"/>
          </a:xfrm>
        </p:spPr>
        <p:txBody>
          <a:bodyPr/>
          <a:lstStyle/>
          <a:p>
            <a:pPr marL="0" indent="0">
              <a:buNone/>
            </a:pPr>
            <a:r>
              <a:rPr lang="en-US" b="1" dirty="0">
                <a:cs typeface="Arial"/>
              </a:rPr>
              <a:t>Day 1: 10:00am – 5:00pm</a:t>
            </a:r>
          </a:p>
          <a:p>
            <a:pPr marL="342900" indent="-342900">
              <a:buAutoNum type="arabicPeriod"/>
            </a:pPr>
            <a:r>
              <a:rPr lang="en-US" sz="1600" dirty="0">
                <a:cs typeface="Arial"/>
              </a:rPr>
              <a:t>Re-cap meeting </a:t>
            </a:r>
            <a:r>
              <a:rPr lang="en-US" sz="1600" dirty="0" smtClean="0">
                <a:cs typeface="Arial"/>
              </a:rPr>
              <a:t>#4 Canberra</a:t>
            </a:r>
            <a:endParaRPr lang="en-US" sz="1600" dirty="0">
              <a:cs typeface="Arial"/>
            </a:endParaRPr>
          </a:p>
          <a:p>
            <a:pPr marL="342900" indent="-342900">
              <a:buAutoNum type="arabicPeriod"/>
            </a:pPr>
            <a:r>
              <a:rPr lang="en-US" sz="1600" dirty="0">
                <a:cs typeface="Arial"/>
              </a:rPr>
              <a:t>International and National updates</a:t>
            </a:r>
          </a:p>
          <a:p>
            <a:pPr marL="342900" indent="-342900">
              <a:buAutoNum type="arabicPeriod"/>
            </a:pPr>
            <a:r>
              <a:rPr lang="en-GB" sz="1600" dirty="0">
                <a:cs typeface="Arial"/>
              </a:rPr>
              <a:t>Update from the Technical Metadata Working </a:t>
            </a:r>
            <a:r>
              <a:rPr lang="en-GB" sz="1600" dirty="0" smtClean="0">
                <a:cs typeface="Arial"/>
              </a:rPr>
              <a:t>Group</a:t>
            </a:r>
          </a:p>
          <a:p>
            <a:pPr marL="457200" lvl="1" indent="0">
              <a:buNone/>
            </a:pPr>
            <a:r>
              <a:rPr lang="en-US" sz="1600" b="1" dirty="0">
                <a:cs typeface="Arial"/>
              </a:rPr>
              <a:t>Lunch</a:t>
            </a:r>
          </a:p>
          <a:p>
            <a:pPr marL="342900" indent="-342900">
              <a:buFont typeface="+mj-lt"/>
              <a:buAutoNum type="arabicPeriod"/>
            </a:pPr>
            <a:r>
              <a:rPr lang="en-GB" sz="1600" dirty="0">
                <a:cs typeface="Arial"/>
              </a:rPr>
              <a:t>Update from the Technical Metadata Working </a:t>
            </a:r>
            <a:r>
              <a:rPr lang="en-GB" sz="1600" dirty="0" smtClean="0">
                <a:cs typeface="Arial"/>
              </a:rPr>
              <a:t>Group</a:t>
            </a:r>
            <a:endParaRPr lang="en-GB" sz="1600" dirty="0">
              <a:cs typeface="Arial"/>
            </a:endParaRPr>
          </a:p>
          <a:p>
            <a:pPr marL="342900" indent="-342900">
              <a:buFont typeface="+mj-lt"/>
              <a:buAutoNum type="arabicPeriod"/>
            </a:pPr>
            <a:r>
              <a:rPr lang="en-US" sz="1600" dirty="0" smtClean="0">
                <a:cs typeface="Arial"/>
              </a:rPr>
              <a:t>Metadata Implementation Examples</a:t>
            </a:r>
            <a:endParaRPr lang="en-US" sz="1600" dirty="0">
              <a:cs typeface="Arial"/>
            </a:endParaRPr>
          </a:p>
          <a:p>
            <a:pPr marL="342900" indent="-342900">
              <a:buFont typeface="+mj-lt"/>
              <a:buAutoNum type="arabicPeriod"/>
            </a:pPr>
            <a:r>
              <a:rPr lang="en-US" sz="1600" dirty="0">
                <a:cs typeface="Arial"/>
              </a:rPr>
              <a:t>Re-cap and Closing</a:t>
            </a:r>
          </a:p>
          <a:p>
            <a:pPr marL="457200" lvl="1" indent="0">
              <a:buNone/>
            </a:pPr>
            <a:r>
              <a:rPr lang="en-US" sz="1600" b="1" dirty="0" smtClean="0">
                <a:cs typeface="Arial"/>
              </a:rPr>
              <a:t>Dinner</a:t>
            </a:r>
            <a:endParaRPr lang="en-US" sz="1600" b="1" dirty="0">
              <a:cs typeface="Arial"/>
            </a:endParaRPr>
          </a:p>
        </p:txBody>
      </p:sp>
      <p:sp>
        <p:nvSpPr>
          <p:cNvPr id="4" name="Content Placeholder 2">
            <a:extLst>
              <a:ext uri="{FF2B5EF4-FFF2-40B4-BE49-F238E27FC236}">
                <a16:creationId xmlns:a16="http://schemas.microsoft.com/office/drawing/2014/main" id="{4B7147B8-B34A-4EC2-8C14-3A00AC330470}"/>
              </a:ext>
            </a:extLst>
          </p:cNvPr>
          <p:cNvSpPr txBox="1">
            <a:spLocks/>
          </p:cNvSpPr>
          <p:nvPr/>
        </p:nvSpPr>
        <p:spPr bwMode="auto">
          <a:xfrm>
            <a:off x="6838950" y="1690688"/>
            <a:ext cx="3876676" cy="35185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1" fontAlgn="base" hangingPunct="1">
              <a:spcBef>
                <a:spcPct val="50000"/>
              </a:spcBef>
              <a:spcAft>
                <a:spcPct val="0"/>
              </a:spcAft>
              <a:defRPr sz="1800">
                <a:solidFill>
                  <a:srgbClr val="4D4D4D"/>
                </a:solidFill>
                <a:latin typeface="+mn-lt"/>
                <a:ea typeface="+mn-ea"/>
                <a:cs typeface="+mn-cs"/>
              </a:defRPr>
            </a:lvl1pPr>
            <a:lvl2pPr marL="447675" indent="-268288" algn="l" rtl="0" eaLnBrk="1" fontAlgn="base" hangingPunct="1">
              <a:spcBef>
                <a:spcPct val="50000"/>
              </a:spcBef>
              <a:spcAft>
                <a:spcPct val="0"/>
              </a:spcAft>
              <a:buChar char="•"/>
              <a:defRPr sz="1800">
                <a:solidFill>
                  <a:srgbClr val="4D4D4D"/>
                </a:solidFill>
                <a:latin typeface="+mn-lt"/>
              </a:defRPr>
            </a:lvl2pPr>
            <a:lvl3pPr marL="895350" indent="-268288" algn="l" rtl="0" eaLnBrk="1" fontAlgn="base" hangingPunct="1">
              <a:spcBef>
                <a:spcPct val="25000"/>
              </a:spcBef>
              <a:spcAft>
                <a:spcPct val="0"/>
              </a:spcAft>
              <a:buFont typeface="Arial" charset="0"/>
              <a:buChar char="–"/>
              <a:defRPr sz="1600">
                <a:solidFill>
                  <a:srgbClr val="4D4D4D"/>
                </a:solidFill>
                <a:latin typeface="+mn-lt"/>
              </a:defRPr>
            </a:lvl3pPr>
            <a:lvl4pPr marL="1350963" indent="-271463" algn="l" rtl="0" eaLnBrk="1" fontAlgn="base" hangingPunct="1">
              <a:spcBef>
                <a:spcPct val="25000"/>
              </a:spcBef>
              <a:spcAft>
                <a:spcPct val="0"/>
              </a:spcAft>
              <a:buChar char="•"/>
              <a:defRPr sz="1600">
                <a:solidFill>
                  <a:srgbClr val="4D4D4D"/>
                </a:solidFill>
                <a:latin typeface="+mn-lt"/>
              </a:defRPr>
            </a:lvl4pPr>
            <a:lvl5pPr marL="1792288" indent="-261938" algn="l" rtl="0" eaLnBrk="1" fontAlgn="base" hangingPunct="1">
              <a:spcBef>
                <a:spcPct val="25000"/>
              </a:spcBef>
              <a:spcAft>
                <a:spcPct val="0"/>
              </a:spcAft>
              <a:buFont typeface="Arial" charset="0"/>
              <a:buChar char="–"/>
              <a:defRPr sz="1600">
                <a:solidFill>
                  <a:srgbClr val="4D4D4D"/>
                </a:solidFill>
                <a:latin typeface="+mn-lt"/>
              </a:defRPr>
            </a:lvl5pPr>
            <a:lvl6pPr marL="2249488" indent="-261938" algn="l" rtl="0" eaLnBrk="1" fontAlgn="base" hangingPunct="1">
              <a:spcBef>
                <a:spcPct val="25000"/>
              </a:spcBef>
              <a:spcAft>
                <a:spcPct val="0"/>
              </a:spcAft>
              <a:buFont typeface="Arial" charset="0"/>
              <a:buChar char="–"/>
              <a:defRPr sz="2000">
                <a:solidFill>
                  <a:schemeClr val="bg1"/>
                </a:solidFill>
                <a:latin typeface="+mn-lt"/>
              </a:defRPr>
            </a:lvl6pPr>
            <a:lvl7pPr marL="2706688" indent="-261938" algn="l" rtl="0" eaLnBrk="1" fontAlgn="base" hangingPunct="1">
              <a:spcBef>
                <a:spcPct val="25000"/>
              </a:spcBef>
              <a:spcAft>
                <a:spcPct val="0"/>
              </a:spcAft>
              <a:buFont typeface="Arial" charset="0"/>
              <a:buChar char="–"/>
              <a:defRPr sz="2000">
                <a:solidFill>
                  <a:schemeClr val="bg1"/>
                </a:solidFill>
                <a:latin typeface="+mn-lt"/>
              </a:defRPr>
            </a:lvl7pPr>
            <a:lvl8pPr marL="3163888" indent="-261938" algn="l" rtl="0" eaLnBrk="1" fontAlgn="base" hangingPunct="1">
              <a:spcBef>
                <a:spcPct val="25000"/>
              </a:spcBef>
              <a:spcAft>
                <a:spcPct val="0"/>
              </a:spcAft>
              <a:buFont typeface="Arial" charset="0"/>
              <a:buChar char="–"/>
              <a:defRPr sz="2000">
                <a:solidFill>
                  <a:schemeClr val="bg1"/>
                </a:solidFill>
                <a:latin typeface="+mn-lt"/>
              </a:defRPr>
            </a:lvl8pPr>
            <a:lvl9pPr marL="3621088" indent="-261938" algn="l" rtl="0" eaLnBrk="1" fontAlgn="base" hangingPunct="1">
              <a:spcBef>
                <a:spcPct val="25000"/>
              </a:spcBef>
              <a:spcAft>
                <a:spcPct val="0"/>
              </a:spcAft>
              <a:buFont typeface="Arial" charset="0"/>
              <a:buChar char="–"/>
              <a:defRPr sz="2000">
                <a:solidFill>
                  <a:schemeClr val="bg1"/>
                </a:solidFill>
                <a:latin typeface="+mn-lt"/>
              </a:defRPr>
            </a:lvl9pPr>
          </a:lstStyle>
          <a:p>
            <a:pPr>
              <a:lnSpc>
                <a:spcPct val="90000"/>
              </a:lnSpc>
              <a:spcBef>
                <a:spcPts val="1000"/>
              </a:spcBef>
            </a:pPr>
            <a:r>
              <a:rPr lang="en-US" sz="2800" b="1" dirty="0">
                <a:solidFill>
                  <a:schemeClr val="tx1"/>
                </a:solidFill>
                <a:cs typeface="Arial"/>
              </a:rPr>
              <a:t>Day 2: 9:00am - </a:t>
            </a:r>
            <a:r>
              <a:rPr lang="en-US" sz="2800" b="1" dirty="0" smtClean="0">
                <a:solidFill>
                  <a:schemeClr val="tx1"/>
                </a:solidFill>
                <a:cs typeface="Arial"/>
              </a:rPr>
              <a:t>12:30pm</a:t>
            </a:r>
            <a:endParaRPr lang="en-US" sz="2800" b="1" dirty="0">
              <a:solidFill>
                <a:schemeClr val="tx1"/>
              </a:solidFill>
              <a:cs typeface="Arial"/>
            </a:endParaRPr>
          </a:p>
          <a:p>
            <a:pPr marL="342900" indent="-342900">
              <a:lnSpc>
                <a:spcPct val="90000"/>
              </a:lnSpc>
              <a:spcBef>
                <a:spcPts val="1000"/>
              </a:spcBef>
              <a:buFont typeface="Arial" panose="020B0604020202020204" pitchFamily="34" charset="0"/>
              <a:buAutoNum type="arabicPeriod"/>
            </a:pPr>
            <a:r>
              <a:rPr lang="en-US" sz="1600" dirty="0">
                <a:solidFill>
                  <a:schemeClr val="tx1"/>
                </a:solidFill>
                <a:cs typeface="Arial"/>
              </a:rPr>
              <a:t>Re-cap meeting day #1</a:t>
            </a:r>
          </a:p>
          <a:p>
            <a:pPr marL="342900" indent="-342900">
              <a:lnSpc>
                <a:spcPct val="90000"/>
              </a:lnSpc>
              <a:spcBef>
                <a:spcPts val="1000"/>
              </a:spcBef>
              <a:buFont typeface="Arial" panose="020B0604020202020204" pitchFamily="34" charset="0"/>
              <a:buAutoNum type="arabicPeriod"/>
            </a:pPr>
            <a:r>
              <a:rPr lang="en-US" sz="1600" dirty="0">
                <a:solidFill>
                  <a:schemeClr val="tx1"/>
                </a:solidFill>
                <a:cs typeface="Arial"/>
              </a:rPr>
              <a:t>Workshop 1: </a:t>
            </a:r>
            <a:r>
              <a:rPr lang="en-GB" dirty="0"/>
              <a:t>Requirements for imagery </a:t>
            </a:r>
            <a:r>
              <a:rPr lang="en-GB" dirty="0" smtClean="0"/>
              <a:t>metadata</a:t>
            </a:r>
          </a:p>
          <a:p>
            <a:pPr marL="342900" indent="-342900">
              <a:lnSpc>
                <a:spcPct val="90000"/>
              </a:lnSpc>
              <a:spcBef>
                <a:spcPts val="1000"/>
              </a:spcBef>
              <a:buFont typeface="Arial" panose="020B0604020202020204" pitchFamily="34" charset="0"/>
              <a:buAutoNum type="arabicPeriod"/>
            </a:pPr>
            <a:r>
              <a:rPr lang="en-US" sz="1600" dirty="0" smtClean="0">
                <a:solidFill>
                  <a:schemeClr val="tx1"/>
                </a:solidFill>
                <a:cs typeface="Arial"/>
              </a:rPr>
              <a:t>Workshop </a:t>
            </a:r>
            <a:r>
              <a:rPr lang="en-US" sz="1600" dirty="0">
                <a:solidFill>
                  <a:schemeClr val="tx1"/>
                </a:solidFill>
                <a:cs typeface="Arial"/>
              </a:rPr>
              <a:t>2: </a:t>
            </a:r>
            <a:r>
              <a:rPr lang="en-GB" dirty="0"/>
              <a:t>Requirement for data preservation metadata</a:t>
            </a:r>
            <a:endParaRPr lang="en-US" sz="1600" dirty="0">
              <a:solidFill>
                <a:schemeClr val="tx1"/>
              </a:solidFill>
              <a:cs typeface="Arial"/>
            </a:endParaRPr>
          </a:p>
          <a:p>
            <a:pPr marL="342900" indent="-342900">
              <a:lnSpc>
                <a:spcPct val="90000"/>
              </a:lnSpc>
              <a:spcBef>
                <a:spcPts val="1000"/>
              </a:spcBef>
              <a:buFont typeface="Arial" panose="020B0604020202020204" pitchFamily="34" charset="0"/>
              <a:buAutoNum type="arabicPeriod"/>
            </a:pPr>
            <a:r>
              <a:rPr lang="en-US" sz="1600" dirty="0" smtClean="0">
                <a:solidFill>
                  <a:schemeClr val="tx1"/>
                </a:solidFill>
                <a:cs typeface="Arial"/>
              </a:rPr>
              <a:t>Administration</a:t>
            </a:r>
            <a:endParaRPr lang="en-US" sz="1600" dirty="0">
              <a:solidFill>
                <a:schemeClr val="tx1"/>
              </a:solidFill>
              <a:cs typeface="Arial"/>
            </a:endParaRPr>
          </a:p>
          <a:p>
            <a:pPr marL="342900" indent="-342900">
              <a:lnSpc>
                <a:spcPct val="90000"/>
              </a:lnSpc>
              <a:spcBef>
                <a:spcPts val="1000"/>
              </a:spcBef>
              <a:buFont typeface="Arial" panose="020B0604020202020204" pitchFamily="34" charset="0"/>
              <a:buAutoNum type="arabicPeriod"/>
            </a:pPr>
            <a:r>
              <a:rPr lang="en-US" sz="1600" dirty="0">
                <a:solidFill>
                  <a:schemeClr val="tx1"/>
                </a:solidFill>
                <a:cs typeface="Arial"/>
              </a:rPr>
              <a:t>Re-cap and closing</a:t>
            </a:r>
          </a:p>
          <a:p>
            <a:endParaRPr lang="en-US" sz="1400" kern="0" dirty="0">
              <a:cs typeface="Arial"/>
            </a:endParaRPr>
          </a:p>
        </p:txBody>
      </p:sp>
    </p:spTree>
    <p:extLst>
      <p:ext uri="{BB962C8B-B14F-4D97-AF65-F5344CB8AC3E}">
        <p14:creationId xmlns:p14="http://schemas.microsoft.com/office/powerpoint/2010/main" val="20691925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b="1" dirty="0">
                <a:latin typeface="Arial" panose="020B0604020202020204" pitchFamily="34" charset="0"/>
                <a:cs typeface="Arial" panose="020B0604020202020204" pitchFamily="34" charset="0"/>
              </a:rPr>
              <a:t>Logistics</a:t>
            </a:r>
          </a:p>
        </p:txBody>
      </p:sp>
      <p:sp>
        <p:nvSpPr>
          <p:cNvPr id="3" name="Content Placeholder 2"/>
          <p:cNvSpPr>
            <a:spLocks noGrp="1"/>
          </p:cNvSpPr>
          <p:nvPr>
            <p:ph idx="1"/>
          </p:nvPr>
        </p:nvSpPr>
        <p:spPr/>
        <p:txBody>
          <a:bodyPr/>
          <a:lstStyle/>
          <a:p>
            <a:pPr marL="285750" indent="-285750"/>
            <a:r>
              <a:rPr lang="en-AU" dirty="0" err="1"/>
              <a:t>WiFi</a:t>
            </a:r>
            <a:endParaRPr lang="en-AU" dirty="0"/>
          </a:p>
          <a:p>
            <a:pPr marL="285750" indent="-285750"/>
            <a:r>
              <a:rPr lang="en-AU" dirty="0"/>
              <a:t>Amenities</a:t>
            </a:r>
          </a:p>
          <a:p>
            <a:pPr marL="285750" indent="-285750"/>
            <a:r>
              <a:rPr lang="en-AU" dirty="0"/>
              <a:t>Morning/Afternoon </a:t>
            </a:r>
            <a:r>
              <a:rPr lang="en-AU" dirty="0" smtClean="0"/>
              <a:t>Tea</a:t>
            </a:r>
            <a:r>
              <a:rPr lang="en-AU" dirty="0"/>
              <a:t>, Lunch</a:t>
            </a:r>
          </a:p>
          <a:p>
            <a:pPr marL="285750" indent="-285750"/>
            <a:r>
              <a:rPr lang="en-AU" dirty="0"/>
              <a:t>Dinner</a:t>
            </a:r>
            <a:endParaRPr lang="en-AU" dirty="0">
              <a:cs typeface="Arial"/>
            </a:endParaRPr>
          </a:p>
        </p:txBody>
      </p:sp>
    </p:spTree>
    <p:extLst>
      <p:ext uri="{BB962C8B-B14F-4D97-AF65-F5344CB8AC3E}">
        <p14:creationId xmlns:p14="http://schemas.microsoft.com/office/powerpoint/2010/main" val="32017175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b="1" dirty="0">
                <a:latin typeface="Arial" panose="020B0604020202020204" pitchFamily="34" charset="0"/>
                <a:cs typeface="Arial" panose="020B0604020202020204" pitchFamily="34" charset="0"/>
              </a:rPr>
              <a:t>Expected meeting outcomes</a:t>
            </a:r>
          </a:p>
        </p:txBody>
      </p:sp>
      <p:sp>
        <p:nvSpPr>
          <p:cNvPr id="3" name="Content Placeholder 2"/>
          <p:cNvSpPr>
            <a:spLocks noGrp="1"/>
          </p:cNvSpPr>
          <p:nvPr>
            <p:ph idx="1"/>
          </p:nvPr>
        </p:nvSpPr>
        <p:spPr>
          <a:xfrm>
            <a:off x="838200" y="2388637"/>
            <a:ext cx="10515600" cy="3788325"/>
          </a:xfrm>
        </p:spPr>
        <p:txBody>
          <a:bodyPr>
            <a:normAutofit/>
          </a:bodyPr>
          <a:lstStyle/>
          <a:p>
            <a:pPr marL="285750" indent="-285750">
              <a:buFont typeface="Wingdings" panose="05000000000000000000" pitchFamily="2" charset="2"/>
              <a:buChar char="Ø"/>
            </a:pPr>
            <a:r>
              <a:rPr lang="en-AU" dirty="0"/>
              <a:t>The MDWG members are better informed about activities and practices in the community</a:t>
            </a:r>
          </a:p>
          <a:p>
            <a:pPr marL="285750" indent="-285750">
              <a:buFont typeface="Wingdings" panose="05000000000000000000" pitchFamily="2" charset="2"/>
              <a:buChar char="Ø"/>
            </a:pPr>
            <a:r>
              <a:rPr lang="en-AU" dirty="0"/>
              <a:t>Endorsement of the work done since last </a:t>
            </a:r>
            <a:r>
              <a:rPr lang="en-AU" dirty="0" smtClean="0"/>
              <a:t>meeting:</a:t>
            </a:r>
          </a:p>
          <a:p>
            <a:pPr marL="742950" lvl="1" indent="-285750">
              <a:buFont typeface="Wingdings" panose="05000000000000000000" pitchFamily="2" charset="2"/>
              <a:buChar char="Ø"/>
            </a:pPr>
            <a:r>
              <a:rPr lang="en-AU" dirty="0" smtClean="0"/>
              <a:t>Better (Best) Practice User Guide</a:t>
            </a:r>
          </a:p>
          <a:p>
            <a:pPr marL="742950" lvl="1" indent="-285750">
              <a:buFont typeface="Wingdings" panose="05000000000000000000" pitchFamily="2" charset="2"/>
              <a:buChar char="Ø"/>
            </a:pPr>
            <a:r>
              <a:rPr lang="en-AU" dirty="0" smtClean="0"/>
              <a:t>Recommendation for metadata for services  </a:t>
            </a:r>
          </a:p>
          <a:p>
            <a:pPr marL="285750" indent="-285750">
              <a:buFont typeface="Wingdings" panose="05000000000000000000" pitchFamily="2" charset="2"/>
              <a:buChar char="Ø"/>
            </a:pPr>
            <a:r>
              <a:rPr lang="en-AU" dirty="0" smtClean="0"/>
              <a:t>Note – Publication of vocabularies</a:t>
            </a:r>
          </a:p>
          <a:p>
            <a:pPr marL="285750" indent="-285750">
              <a:buFont typeface="Wingdings" panose="05000000000000000000" pitchFamily="2" charset="2"/>
              <a:buChar char="Ø"/>
            </a:pPr>
            <a:r>
              <a:rPr lang="en-AU" dirty="0" smtClean="0"/>
              <a:t>Requirements for the metadata for imagery and digital data preservation – collected through workshops</a:t>
            </a:r>
            <a:endParaRPr lang="en-AU" dirty="0"/>
          </a:p>
        </p:txBody>
      </p:sp>
      <p:pic>
        <p:nvPicPr>
          <p:cNvPr id="4" name="Picture 4" descr="C:\Users\u23232\AppData\Local\Microsoft\Windows\Temporary Internet Files\Content.IE5\7UZHFZEA\impact-world[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33431" y="327980"/>
            <a:ext cx="2994760" cy="18740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983856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1824" y="187551"/>
            <a:ext cx="10988351" cy="1325563"/>
          </a:xfrm>
        </p:spPr>
        <p:txBody>
          <a:bodyPr>
            <a:normAutofit/>
          </a:bodyPr>
          <a:lstStyle/>
          <a:p>
            <a:r>
              <a:rPr lang="en-AU" sz="4000" b="1" dirty="0"/>
              <a:t>MDWG Meeting #3, </a:t>
            </a:r>
            <a:r>
              <a:rPr lang="en-AU" sz="4000" b="1" dirty="0" smtClean="0"/>
              <a:t>Canberra, June 2019, </a:t>
            </a:r>
            <a:r>
              <a:rPr lang="en-AU" sz="4000" b="1" dirty="0"/>
              <a:t>Summary</a:t>
            </a:r>
          </a:p>
        </p:txBody>
      </p:sp>
      <p:sp>
        <p:nvSpPr>
          <p:cNvPr id="5" name="Content Placeholder 2"/>
          <p:cNvSpPr>
            <a:spLocks noGrp="1"/>
          </p:cNvSpPr>
          <p:nvPr>
            <p:ph idx="1"/>
          </p:nvPr>
        </p:nvSpPr>
        <p:spPr>
          <a:xfrm>
            <a:off x="838200" y="1513114"/>
            <a:ext cx="10515600" cy="4663849"/>
          </a:xfrm>
        </p:spPr>
        <p:txBody>
          <a:bodyPr>
            <a:normAutofit fontScale="92500"/>
          </a:bodyPr>
          <a:lstStyle/>
          <a:p>
            <a:pPr marL="285750" indent="-285750">
              <a:spcBef>
                <a:spcPts val="600"/>
              </a:spcBef>
              <a:buFont typeface="Wingdings" panose="05000000000000000000" pitchFamily="2" charset="2"/>
              <a:buChar char="ü"/>
            </a:pPr>
            <a:r>
              <a:rPr lang="en-AU" dirty="0" smtClean="0"/>
              <a:t>29 </a:t>
            </a:r>
            <a:r>
              <a:rPr lang="en-AU" dirty="0"/>
              <a:t>individuals representing agencies from the Governments, Research, peak spatial </a:t>
            </a:r>
            <a:r>
              <a:rPr lang="en-AU" dirty="0" smtClean="0"/>
              <a:t>bodies.</a:t>
            </a:r>
            <a:endParaRPr lang="en-AU" dirty="0"/>
          </a:p>
          <a:p>
            <a:pPr marL="285750" indent="-285750">
              <a:spcBef>
                <a:spcPts val="600"/>
              </a:spcBef>
              <a:buFont typeface="Wingdings" panose="05000000000000000000" pitchFamily="2" charset="2"/>
              <a:buChar char="ü"/>
            </a:pPr>
            <a:r>
              <a:rPr lang="en-AU" dirty="0" smtClean="0"/>
              <a:t>Current membership: Increased since last meeting, 35 individual entities, 93 members. This </a:t>
            </a:r>
            <a:r>
              <a:rPr lang="en-AU" dirty="0"/>
              <a:t>clearly indicates the importance of the MDWG</a:t>
            </a:r>
          </a:p>
          <a:p>
            <a:endParaRPr lang="en-AU" sz="2000" b="1" dirty="0" smtClean="0"/>
          </a:p>
          <a:p>
            <a:pPr marL="0" indent="0">
              <a:buNone/>
            </a:pPr>
            <a:r>
              <a:rPr lang="en-AU" u="sng" dirty="0"/>
              <a:t>General outcomes:</a:t>
            </a:r>
          </a:p>
          <a:p>
            <a:pPr marL="285750" indent="-285750">
              <a:spcBef>
                <a:spcPts val="600"/>
              </a:spcBef>
              <a:buFont typeface="Wingdings" panose="05000000000000000000" pitchFamily="2" charset="2"/>
              <a:buChar char="ü"/>
            </a:pPr>
            <a:r>
              <a:rPr lang="en-AU" dirty="0"/>
              <a:t>Strong agreement that the working group is highly relevant</a:t>
            </a:r>
          </a:p>
          <a:p>
            <a:pPr marL="285750" indent="-285750">
              <a:spcBef>
                <a:spcPts val="600"/>
              </a:spcBef>
              <a:buFont typeface="Wingdings" panose="05000000000000000000" pitchFamily="2" charset="2"/>
              <a:buChar char="ü"/>
            </a:pPr>
            <a:r>
              <a:rPr lang="en-AU" dirty="0" smtClean="0"/>
              <a:t>The </a:t>
            </a:r>
            <a:r>
              <a:rPr lang="en-AU" dirty="0" err="1" smtClean="0"/>
              <a:t>ToR</a:t>
            </a:r>
            <a:r>
              <a:rPr lang="en-AU" dirty="0" smtClean="0"/>
              <a:t> – reviewed and updated</a:t>
            </a:r>
          </a:p>
          <a:p>
            <a:pPr marL="285750" indent="-285750">
              <a:spcBef>
                <a:spcPts val="600"/>
              </a:spcBef>
              <a:buFont typeface="Wingdings" panose="05000000000000000000" pitchFamily="2" charset="2"/>
              <a:buChar char="ü"/>
            </a:pPr>
            <a:r>
              <a:rPr lang="en-AU" dirty="0" smtClean="0"/>
              <a:t>Workshop 1 - Continue work on Blueprint for Aust. Metadata Best Practice</a:t>
            </a:r>
          </a:p>
          <a:p>
            <a:pPr marL="285750" indent="-285750">
              <a:spcBef>
                <a:spcPts val="600"/>
              </a:spcBef>
              <a:buFont typeface="Wingdings" panose="05000000000000000000" pitchFamily="2" charset="2"/>
              <a:buChar char="ü"/>
            </a:pPr>
            <a:r>
              <a:rPr lang="en-AU" dirty="0" smtClean="0"/>
              <a:t>Workshop 2 - Continue on recommendations for Metadata for Services</a:t>
            </a:r>
          </a:p>
          <a:p>
            <a:pPr marL="285750" indent="-285750">
              <a:spcBef>
                <a:spcPts val="600"/>
              </a:spcBef>
              <a:buFont typeface="Wingdings" panose="05000000000000000000" pitchFamily="2" charset="2"/>
              <a:buChar char="ü"/>
            </a:pPr>
            <a:r>
              <a:rPr lang="en-AU" dirty="0" smtClean="0"/>
              <a:t>Workshop 3 – Continue exchange knowledge about </a:t>
            </a:r>
            <a:r>
              <a:rPr lang="en-AU" dirty="0" err="1" smtClean="0"/>
              <a:t>GeoNetWork</a:t>
            </a:r>
            <a:endParaRPr lang="en-AU" dirty="0" smtClean="0"/>
          </a:p>
          <a:p>
            <a:pPr marL="285750" indent="-285750">
              <a:spcBef>
                <a:spcPts val="600"/>
              </a:spcBef>
              <a:buFont typeface="Wingdings" panose="05000000000000000000" pitchFamily="2" charset="2"/>
              <a:buChar char="ü"/>
            </a:pPr>
            <a:endParaRPr lang="en-AU" dirty="0" smtClean="0"/>
          </a:p>
        </p:txBody>
      </p:sp>
    </p:spTree>
    <p:extLst>
      <p:ext uri="{BB962C8B-B14F-4D97-AF65-F5344CB8AC3E}">
        <p14:creationId xmlns:p14="http://schemas.microsoft.com/office/powerpoint/2010/main" val="15245198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3868733328"/>
              </p:ext>
            </p:extLst>
          </p:nvPr>
        </p:nvGraphicFramePr>
        <p:xfrm>
          <a:off x="139957" y="121305"/>
          <a:ext cx="11943184" cy="6036901"/>
        </p:xfrm>
        <a:graphic>
          <a:graphicData uri="http://schemas.openxmlformats.org/drawingml/2006/table">
            <a:tbl>
              <a:tblPr/>
              <a:tblGrid>
                <a:gridCol w="187870">
                  <a:extLst>
                    <a:ext uri="{9D8B030D-6E8A-4147-A177-3AD203B41FA5}">
                      <a16:colId xmlns:a16="http://schemas.microsoft.com/office/drawing/2014/main" val="2761365069"/>
                    </a:ext>
                  </a:extLst>
                </a:gridCol>
                <a:gridCol w="6132623">
                  <a:extLst>
                    <a:ext uri="{9D8B030D-6E8A-4147-A177-3AD203B41FA5}">
                      <a16:colId xmlns:a16="http://schemas.microsoft.com/office/drawing/2014/main" val="657163601"/>
                    </a:ext>
                  </a:extLst>
                </a:gridCol>
                <a:gridCol w="1088015">
                  <a:extLst>
                    <a:ext uri="{9D8B030D-6E8A-4147-A177-3AD203B41FA5}">
                      <a16:colId xmlns:a16="http://schemas.microsoft.com/office/drawing/2014/main" val="2777552351"/>
                    </a:ext>
                  </a:extLst>
                </a:gridCol>
                <a:gridCol w="746449">
                  <a:extLst>
                    <a:ext uri="{9D8B030D-6E8A-4147-A177-3AD203B41FA5}">
                      <a16:colId xmlns:a16="http://schemas.microsoft.com/office/drawing/2014/main" val="3480131578"/>
                    </a:ext>
                  </a:extLst>
                </a:gridCol>
                <a:gridCol w="3788227">
                  <a:extLst>
                    <a:ext uri="{9D8B030D-6E8A-4147-A177-3AD203B41FA5}">
                      <a16:colId xmlns:a16="http://schemas.microsoft.com/office/drawing/2014/main" val="2393448054"/>
                    </a:ext>
                  </a:extLst>
                </a:gridCol>
              </a:tblGrid>
              <a:tr h="186434">
                <a:tc>
                  <a:txBody>
                    <a:bodyPr/>
                    <a:lstStyle/>
                    <a:p>
                      <a:pPr algn="l" fontAlgn="ctr"/>
                      <a:r>
                        <a:rPr lang="en-AU" sz="1000" b="1" i="0" u="none" strike="noStrike">
                          <a:solidFill>
                            <a:srgbClr val="000000"/>
                          </a:solidFill>
                          <a:effectLst/>
                          <a:latin typeface="Arial" panose="020B0604020202020204" pitchFamily="34" charset="0"/>
                        </a:rPr>
                        <a:t>#</a:t>
                      </a:r>
                    </a:p>
                  </a:txBody>
                  <a:tcPr marL="7089" marR="7089" marT="708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AU" sz="1000" b="1" i="0" u="none" strike="noStrike">
                          <a:solidFill>
                            <a:srgbClr val="000000"/>
                          </a:solidFill>
                          <a:effectLst/>
                          <a:latin typeface="Arial" panose="020B0604020202020204" pitchFamily="34" charset="0"/>
                        </a:rPr>
                        <a:t>Action Items</a:t>
                      </a:r>
                    </a:p>
                  </a:txBody>
                  <a:tcPr marL="7089" marR="7089" marT="70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ctr"/>
                      <a:r>
                        <a:rPr lang="en-AU" sz="1000" b="1" i="0" u="none" strike="noStrike">
                          <a:solidFill>
                            <a:srgbClr val="000000"/>
                          </a:solidFill>
                          <a:effectLst/>
                          <a:latin typeface="Arial" panose="020B0604020202020204" pitchFamily="34" charset="0"/>
                        </a:rPr>
                        <a:t>Who</a:t>
                      </a:r>
                    </a:p>
                  </a:txBody>
                  <a:tcPr marL="7089" marR="7089" marT="70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ctr"/>
                      <a:r>
                        <a:rPr lang="en-AU" sz="1000" b="1" i="0" u="none" strike="noStrike">
                          <a:solidFill>
                            <a:srgbClr val="000000"/>
                          </a:solidFill>
                          <a:effectLst/>
                          <a:latin typeface="Arial" panose="020B0604020202020204" pitchFamily="34" charset="0"/>
                        </a:rPr>
                        <a:t>Status</a:t>
                      </a:r>
                    </a:p>
                  </a:txBody>
                  <a:tcPr marL="7089" marR="7089" marT="70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ctr"/>
                      <a:r>
                        <a:rPr lang="en-AU" sz="1000" b="1" i="0" u="none" strike="noStrike">
                          <a:solidFill>
                            <a:srgbClr val="000000"/>
                          </a:solidFill>
                          <a:effectLst/>
                          <a:latin typeface="Arial" panose="020B0604020202020204" pitchFamily="34" charset="0"/>
                        </a:rPr>
                        <a:t>Comments</a:t>
                      </a:r>
                    </a:p>
                  </a:txBody>
                  <a:tcPr marL="7089" marR="7089" marT="70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429410214"/>
                  </a:ext>
                </a:extLst>
              </a:tr>
              <a:tr h="337356">
                <a:tc>
                  <a:txBody>
                    <a:bodyPr/>
                    <a:lstStyle/>
                    <a:p>
                      <a:pPr algn="r" fontAlgn="ctr"/>
                      <a:r>
                        <a:rPr lang="en-AU" sz="1000" b="0" i="0" u="none" strike="noStrike">
                          <a:solidFill>
                            <a:srgbClr val="000000"/>
                          </a:solidFill>
                          <a:effectLst/>
                          <a:latin typeface="Arial" panose="020B0604020202020204" pitchFamily="34" charset="0"/>
                        </a:rPr>
                        <a:t>30</a:t>
                      </a:r>
                    </a:p>
                  </a:txBody>
                  <a:tcPr marL="7089" marR="7089" marT="70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AU" sz="1000" b="0" i="0" u="none" strike="noStrike">
                          <a:solidFill>
                            <a:srgbClr val="000000"/>
                          </a:solidFill>
                          <a:effectLst/>
                          <a:latin typeface="Arial" panose="020B0604020202020204" pitchFamily="34" charset="0"/>
                        </a:rPr>
                        <a:t>Approach the Imagery Working Group, with a recommendation that the MDWG believe the 19115-2 standards need to be considered and worked upon.</a:t>
                      </a:r>
                    </a:p>
                  </a:txBody>
                  <a:tcPr marL="7089" marR="7089" marT="70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AU" sz="1000" b="0" i="0" u="none" strike="noStrike">
                          <a:solidFill>
                            <a:srgbClr val="000000"/>
                          </a:solidFill>
                          <a:effectLst/>
                          <a:latin typeface="Arial" panose="020B0604020202020204" pitchFamily="34" charset="0"/>
                        </a:rPr>
                        <a:t>Irina Bastrakova</a:t>
                      </a:r>
                    </a:p>
                  </a:txBody>
                  <a:tcPr marL="7089" marR="7089" marT="70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AU" sz="1000" b="0" i="0" u="none" strike="noStrike">
                          <a:solidFill>
                            <a:srgbClr val="000000"/>
                          </a:solidFill>
                          <a:effectLst/>
                          <a:latin typeface="Arial" panose="020B0604020202020204" pitchFamily="34" charset="0"/>
                        </a:rPr>
                        <a:t>In progress</a:t>
                      </a:r>
                    </a:p>
                  </a:txBody>
                  <a:tcPr marL="7089" marR="7089" marT="7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AU" sz="1000" b="0" i="0" u="none" strike="noStrike">
                          <a:solidFill>
                            <a:srgbClr val="000000"/>
                          </a:solidFill>
                          <a:effectLst/>
                          <a:latin typeface="Arial" panose="020B0604020202020204" pitchFamily="34" charset="0"/>
                        </a:rPr>
                        <a:t>Delay with the standards release: it was released in January 2019</a:t>
                      </a:r>
                    </a:p>
                  </a:txBody>
                  <a:tcPr marL="7089" marR="7089" marT="7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68290583"/>
                  </a:ext>
                </a:extLst>
              </a:tr>
              <a:tr h="337356">
                <a:tc>
                  <a:txBody>
                    <a:bodyPr/>
                    <a:lstStyle/>
                    <a:p>
                      <a:pPr algn="r" fontAlgn="ctr"/>
                      <a:r>
                        <a:rPr lang="en-AU" sz="1000" b="0" i="0" u="none" strike="noStrike">
                          <a:solidFill>
                            <a:srgbClr val="000000"/>
                          </a:solidFill>
                          <a:effectLst/>
                          <a:latin typeface="Arial" panose="020B0604020202020204" pitchFamily="34" charset="0"/>
                        </a:rPr>
                        <a:t>31</a:t>
                      </a:r>
                    </a:p>
                  </a:txBody>
                  <a:tcPr marL="7089" marR="7089" marT="70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AU" sz="1000" b="0" i="0" u="none" strike="noStrike">
                          <a:solidFill>
                            <a:srgbClr val="000000"/>
                          </a:solidFill>
                          <a:effectLst/>
                          <a:latin typeface="Arial" panose="020B0604020202020204" pitchFamily="34" charset="0"/>
                        </a:rPr>
                        <a:t>Defence, ACT, VIC, QLD and GA to define common requirements related to 19115-2, and 19165 standards. Consider how these requirements would be addressed within the associated standards</a:t>
                      </a:r>
                    </a:p>
                  </a:txBody>
                  <a:tcPr marL="7089" marR="7089" marT="70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AU" sz="1000" b="0" i="0" u="none" strike="noStrike">
                          <a:solidFill>
                            <a:srgbClr val="000000"/>
                          </a:solidFill>
                          <a:effectLst/>
                          <a:latin typeface="Arial" panose="020B0604020202020204" pitchFamily="34" charset="0"/>
                        </a:rPr>
                        <a:t>Irina Bastrakova</a:t>
                      </a:r>
                    </a:p>
                  </a:txBody>
                  <a:tcPr marL="7089" marR="7089" marT="70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AU" sz="1000" b="0" i="0" u="none" strike="noStrike">
                          <a:solidFill>
                            <a:srgbClr val="000000"/>
                          </a:solidFill>
                          <a:effectLst/>
                          <a:latin typeface="Arial" panose="020B0604020202020204" pitchFamily="34" charset="0"/>
                        </a:rPr>
                        <a:t>In progress</a:t>
                      </a:r>
                    </a:p>
                  </a:txBody>
                  <a:tcPr marL="7089" marR="7089" marT="7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AU" sz="1000" b="0" i="0" u="none" strike="noStrike">
                          <a:solidFill>
                            <a:srgbClr val="000000"/>
                          </a:solidFill>
                          <a:effectLst/>
                          <a:latin typeface="Arial" panose="020B0604020202020204" pitchFamily="34" charset="0"/>
                        </a:rPr>
                        <a:t>Clarify at the next meeting</a:t>
                      </a:r>
                    </a:p>
                  </a:txBody>
                  <a:tcPr marL="7089" marR="7089" marT="7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7506360"/>
                  </a:ext>
                </a:extLst>
              </a:tr>
              <a:tr h="213067">
                <a:tc>
                  <a:txBody>
                    <a:bodyPr/>
                    <a:lstStyle/>
                    <a:p>
                      <a:pPr algn="r" fontAlgn="ctr"/>
                      <a:r>
                        <a:rPr lang="en-AU" sz="1000" b="0" i="0" u="none" strike="noStrike">
                          <a:solidFill>
                            <a:srgbClr val="000000"/>
                          </a:solidFill>
                          <a:effectLst/>
                          <a:latin typeface="Arial" panose="020B0604020202020204" pitchFamily="34" charset="0"/>
                        </a:rPr>
                        <a:t>32</a:t>
                      </a:r>
                    </a:p>
                  </a:txBody>
                  <a:tcPr marL="7089" marR="7089" marT="70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AU" sz="1000" b="0" i="0" u="none" strike="noStrike">
                          <a:solidFill>
                            <a:srgbClr val="000000"/>
                          </a:solidFill>
                          <a:effectLst/>
                          <a:latin typeface="Arial" panose="020B0604020202020204" pitchFamily="34" charset="0"/>
                        </a:rPr>
                        <a:t>Defence, ACT, VIC, QLD and GA to discuss further and report back to MDWG and the profile sub-group.</a:t>
                      </a:r>
                    </a:p>
                  </a:txBody>
                  <a:tcPr marL="7089" marR="7089" marT="70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AU" sz="1000" b="0" i="0" u="none" strike="noStrike">
                          <a:solidFill>
                            <a:srgbClr val="000000"/>
                          </a:solidFill>
                          <a:effectLst/>
                          <a:latin typeface="Arial" panose="020B0604020202020204" pitchFamily="34" charset="0"/>
                        </a:rPr>
                        <a:t>Irina Bastrakova</a:t>
                      </a:r>
                    </a:p>
                  </a:txBody>
                  <a:tcPr marL="7089" marR="7089" marT="70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AU" sz="1000" b="0" i="0" u="none" strike="noStrike">
                          <a:solidFill>
                            <a:srgbClr val="000000"/>
                          </a:solidFill>
                          <a:effectLst/>
                          <a:latin typeface="Arial" panose="020B0604020202020204" pitchFamily="34" charset="0"/>
                        </a:rPr>
                        <a:t>In progress</a:t>
                      </a:r>
                    </a:p>
                  </a:txBody>
                  <a:tcPr marL="7089" marR="7089" marT="7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AU" sz="1000" b="0" i="0" u="none" strike="noStrike">
                          <a:solidFill>
                            <a:srgbClr val="000000"/>
                          </a:solidFill>
                          <a:effectLst/>
                          <a:latin typeface="Arial" panose="020B0604020202020204" pitchFamily="34" charset="0"/>
                        </a:rPr>
                        <a:t>Clarify at the next meeting</a:t>
                      </a:r>
                    </a:p>
                  </a:txBody>
                  <a:tcPr marL="7089" marR="7089" marT="7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88254034"/>
                  </a:ext>
                </a:extLst>
              </a:tr>
              <a:tr h="213067">
                <a:tc>
                  <a:txBody>
                    <a:bodyPr/>
                    <a:lstStyle/>
                    <a:p>
                      <a:pPr algn="r" fontAlgn="ctr"/>
                      <a:r>
                        <a:rPr lang="en-AU" sz="1000" b="0" i="0" u="none" strike="noStrike">
                          <a:solidFill>
                            <a:srgbClr val="000000"/>
                          </a:solidFill>
                          <a:effectLst/>
                          <a:latin typeface="Arial" panose="020B0604020202020204" pitchFamily="34" charset="0"/>
                        </a:rPr>
                        <a:t>33</a:t>
                      </a:r>
                    </a:p>
                  </a:txBody>
                  <a:tcPr marL="7089" marR="7089" marT="70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AU" sz="1000" b="0" i="0" u="none" strike="noStrike">
                          <a:solidFill>
                            <a:srgbClr val="000000"/>
                          </a:solidFill>
                          <a:effectLst/>
                          <a:latin typeface="Arial" panose="020B0604020202020204" pitchFamily="34" charset="0"/>
                        </a:rPr>
                        <a:t>Explore Trello and GovTeams for the hosting and management of the roadmap activities</a:t>
                      </a:r>
                    </a:p>
                  </a:txBody>
                  <a:tcPr marL="7089" marR="7089" marT="70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AU" sz="1000" b="0" i="0" u="none" strike="noStrike">
                          <a:solidFill>
                            <a:srgbClr val="000000"/>
                          </a:solidFill>
                          <a:effectLst/>
                          <a:latin typeface="Arial" panose="020B0604020202020204" pitchFamily="34" charset="0"/>
                        </a:rPr>
                        <a:t>MDWG Secretariat</a:t>
                      </a:r>
                    </a:p>
                  </a:txBody>
                  <a:tcPr marL="7089" marR="7089" marT="70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AU" sz="1000" b="0" i="0" u="none" strike="noStrike">
                          <a:solidFill>
                            <a:srgbClr val="000000"/>
                          </a:solidFill>
                          <a:effectLst/>
                          <a:latin typeface="Arial" panose="020B0604020202020204" pitchFamily="34" charset="0"/>
                        </a:rPr>
                        <a:t>Completed</a:t>
                      </a:r>
                    </a:p>
                  </a:txBody>
                  <a:tcPr marL="7089" marR="7089" marT="7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l" fontAlgn="b"/>
                      <a:r>
                        <a:rPr lang="en-AU" sz="1000" b="0" i="0" u="none" strike="noStrike">
                          <a:solidFill>
                            <a:srgbClr val="000000"/>
                          </a:solidFill>
                          <a:effectLst/>
                          <a:latin typeface="Arial" panose="020B0604020202020204" pitchFamily="34" charset="0"/>
                        </a:rPr>
                        <a:t>GovTeams do not cover states, Confluence to be used instead</a:t>
                      </a:r>
                    </a:p>
                  </a:txBody>
                  <a:tcPr marL="7089" marR="7089" marT="7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4919091"/>
                  </a:ext>
                </a:extLst>
              </a:tr>
              <a:tr h="213067">
                <a:tc>
                  <a:txBody>
                    <a:bodyPr/>
                    <a:lstStyle/>
                    <a:p>
                      <a:pPr algn="r" fontAlgn="ctr"/>
                      <a:r>
                        <a:rPr lang="en-AU" sz="1000" b="0" i="0" u="none" strike="noStrike">
                          <a:solidFill>
                            <a:srgbClr val="000000"/>
                          </a:solidFill>
                          <a:effectLst/>
                          <a:latin typeface="Arial" panose="020B0604020202020204" pitchFamily="34" charset="0"/>
                        </a:rPr>
                        <a:t> </a:t>
                      </a:r>
                    </a:p>
                  </a:txBody>
                  <a:tcPr marL="7089" marR="7089" marT="70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AU" sz="1000" b="1" i="0" u="none" strike="noStrike">
                          <a:solidFill>
                            <a:srgbClr val="000000"/>
                          </a:solidFill>
                          <a:effectLst/>
                          <a:latin typeface="Arial" panose="020B0604020202020204" pitchFamily="34" charset="0"/>
                        </a:rPr>
                        <a:t>Meeting 3, February 2019</a:t>
                      </a:r>
                    </a:p>
                  </a:txBody>
                  <a:tcPr marL="7089" marR="7089" marT="70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AU" sz="1000" b="0" i="0" u="none" strike="noStrike">
                          <a:solidFill>
                            <a:srgbClr val="000000"/>
                          </a:solidFill>
                          <a:effectLst/>
                          <a:latin typeface="Arial" panose="020B0604020202020204" pitchFamily="34" charset="0"/>
                        </a:rPr>
                        <a:t> </a:t>
                      </a:r>
                    </a:p>
                  </a:txBody>
                  <a:tcPr marL="7089" marR="7089" marT="70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AU" sz="1000" b="0" i="0" u="none" strike="noStrike">
                          <a:solidFill>
                            <a:srgbClr val="000000"/>
                          </a:solidFill>
                          <a:effectLst/>
                          <a:latin typeface="Arial" panose="020B0604020202020204" pitchFamily="34" charset="0"/>
                        </a:rPr>
                        <a:t> </a:t>
                      </a:r>
                    </a:p>
                  </a:txBody>
                  <a:tcPr marL="7089" marR="7089" marT="70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AU" sz="1000" b="0" i="0" u="none" strike="noStrike">
                          <a:solidFill>
                            <a:srgbClr val="000000"/>
                          </a:solidFill>
                          <a:effectLst/>
                          <a:latin typeface="Arial" panose="020B0604020202020204" pitchFamily="34" charset="0"/>
                        </a:rPr>
                        <a:t> </a:t>
                      </a:r>
                    </a:p>
                  </a:txBody>
                  <a:tcPr marL="7089" marR="7089" marT="7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39669824"/>
                  </a:ext>
                </a:extLst>
              </a:tr>
              <a:tr h="355113">
                <a:tc>
                  <a:txBody>
                    <a:bodyPr/>
                    <a:lstStyle/>
                    <a:p>
                      <a:pPr algn="r" fontAlgn="b"/>
                      <a:r>
                        <a:rPr lang="en-AU" sz="1000" b="0" i="0" u="none" strike="noStrike">
                          <a:solidFill>
                            <a:srgbClr val="000000"/>
                          </a:solidFill>
                          <a:effectLst/>
                          <a:latin typeface="Arial" panose="020B0604020202020204" pitchFamily="34" charset="0"/>
                        </a:rPr>
                        <a:t>39</a:t>
                      </a:r>
                    </a:p>
                  </a:txBody>
                  <a:tcPr marL="7089" marR="7089" marT="7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AU" sz="1000" b="0" i="0" u="none" strike="noStrike">
                          <a:solidFill>
                            <a:srgbClr val="000000"/>
                          </a:solidFill>
                          <a:effectLst/>
                          <a:latin typeface="Arial" panose="020B0604020202020204" pitchFamily="34" charset="0"/>
                        </a:rPr>
                        <a:t>Nick Car to turn ISO code lists into a Linked Data Vocabularies, where required</a:t>
                      </a:r>
                    </a:p>
                  </a:txBody>
                  <a:tcPr marL="7089" marR="7089" marT="70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AU" sz="1000" b="0" i="0" u="none" strike="noStrike">
                          <a:solidFill>
                            <a:srgbClr val="000000"/>
                          </a:solidFill>
                          <a:effectLst/>
                          <a:latin typeface="Arial" panose="020B0604020202020204" pitchFamily="34" charset="0"/>
                        </a:rPr>
                        <a:t>Simon Cox</a:t>
                      </a:r>
                    </a:p>
                  </a:txBody>
                  <a:tcPr marL="7089" marR="7089" marT="7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AU" sz="1000" b="0" i="0" u="none" strike="noStrike">
                          <a:solidFill>
                            <a:srgbClr val="000000"/>
                          </a:solidFill>
                          <a:effectLst/>
                          <a:latin typeface="Arial" panose="020B0604020202020204" pitchFamily="34" charset="0"/>
                        </a:rPr>
                        <a:t>Completed</a:t>
                      </a:r>
                    </a:p>
                  </a:txBody>
                  <a:tcPr marL="7089" marR="7089" marT="7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l" fontAlgn="b"/>
                      <a:r>
                        <a:rPr lang="en-AU" sz="1000" b="0" i="0" u="none" strike="noStrike">
                          <a:solidFill>
                            <a:srgbClr val="000000"/>
                          </a:solidFill>
                          <a:effectLst/>
                          <a:latin typeface="Arial" panose="020B0604020202020204" pitchFamily="34" charset="0"/>
                        </a:rPr>
                        <a:t>Task was assigned to Nick Car. Simon Cox completed the task:https://vocabs.ands.org.au/search/#!/?pp=15&amp;q=TC211&amp;p=2</a:t>
                      </a:r>
                    </a:p>
                  </a:txBody>
                  <a:tcPr marL="7089" marR="7089" marT="7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59497836"/>
                  </a:ext>
                </a:extLst>
              </a:tr>
              <a:tr h="213067">
                <a:tc>
                  <a:txBody>
                    <a:bodyPr/>
                    <a:lstStyle/>
                    <a:p>
                      <a:pPr algn="l" fontAlgn="b"/>
                      <a:r>
                        <a:rPr lang="en-AU" sz="1000" b="0" i="0" u="none" strike="noStrike">
                          <a:solidFill>
                            <a:srgbClr val="000000"/>
                          </a:solidFill>
                          <a:effectLst/>
                          <a:latin typeface="Arial" panose="020B0604020202020204" pitchFamily="34" charset="0"/>
                        </a:rPr>
                        <a:t> </a:t>
                      </a:r>
                    </a:p>
                  </a:txBody>
                  <a:tcPr marL="7089" marR="7089" marT="7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AU" sz="1000" b="1" i="0" u="none" strike="noStrike">
                          <a:solidFill>
                            <a:srgbClr val="000000"/>
                          </a:solidFill>
                          <a:effectLst/>
                          <a:latin typeface="Arial" panose="020B0604020202020204" pitchFamily="34" charset="0"/>
                        </a:rPr>
                        <a:t>Meeting 4, June 2019</a:t>
                      </a:r>
                    </a:p>
                  </a:txBody>
                  <a:tcPr marL="7089" marR="7089" marT="7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AU" sz="1000" b="0" i="0" u="none" strike="noStrike">
                          <a:solidFill>
                            <a:srgbClr val="000000"/>
                          </a:solidFill>
                          <a:effectLst/>
                          <a:latin typeface="Arial" panose="020B0604020202020204" pitchFamily="34" charset="0"/>
                        </a:rPr>
                        <a:t> </a:t>
                      </a:r>
                    </a:p>
                  </a:txBody>
                  <a:tcPr marL="7089" marR="7089" marT="7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AU" sz="1000" b="0" i="0" u="none" strike="noStrike">
                          <a:solidFill>
                            <a:srgbClr val="000000"/>
                          </a:solidFill>
                          <a:effectLst/>
                          <a:latin typeface="Arial" panose="020B0604020202020204" pitchFamily="34" charset="0"/>
                        </a:rPr>
                        <a:t> </a:t>
                      </a:r>
                    </a:p>
                  </a:txBody>
                  <a:tcPr marL="7089" marR="7089" marT="7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AU" sz="1000" b="0" i="0" u="none" strike="noStrike">
                          <a:solidFill>
                            <a:srgbClr val="000000"/>
                          </a:solidFill>
                          <a:effectLst/>
                          <a:latin typeface="Arial" panose="020B0604020202020204" pitchFamily="34" charset="0"/>
                        </a:rPr>
                        <a:t> </a:t>
                      </a:r>
                    </a:p>
                  </a:txBody>
                  <a:tcPr marL="7089" marR="7089" marT="7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00067576"/>
                  </a:ext>
                </a:extLst>
              </a:tr>
              <a:tr h="213067">
                <a:tc>
                  <a:txBody>
                    <a:bodyPr/>
                    <a:lstStyle/>
                    <a:p>
                      <a:pPr algn="r" fontAlgn="b"/>
                      <a:r>
                        <a:rPr lang="en-AU" sz="1000" b="0" i="0" u="none" strike="noStrike">
                          <a:solidFill>
                            <a:srgbClr val="000000"/>
                          </a:solidFill>
                          <a:effectLst/>
                          <a:latin typeface="Arial" panose="020B0604020202020204" pitchFamily="34" charset="0"/>
                        </a:rPr>
                        <a:t>45</a:t>
                      </a:r>
                    </a:p>
                  </a:txBody>
                  <a:tcPr marL="7089" marR="7089" marT="7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AU" sz="1000" b="0" i="0" u="none" strike="noStrike">
                          <a:solidFill>
                            <a:srgbClr val="000000"/>
                          </a:solidFill>
                          <a:effectLst/>
                          <a:latin typeface="Calibri" panose="020F0502020204030204" pitchFamily="34" charset="0"/>
                        </a:rPr>
                        <a:t>MDWG members to review the TORs and provide feedback to Andrew Whiting by 21 June</a:t>
                      </a:r>
                    </a:p>
                  </a:txBody>
                  <a:tcPr marL="7089" marR="7089" marT="70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AU" sz="1000" b="0" i="0" u="none" strike="noStrike">
                          <a:solidFill>
                            <a:srgbClr val="000000"/>
                          </a:solidFill>
                          <a:effectLst/>
                          <a:latin typeface="Arial" panose="020B0604020202020204" pitchFamily="34" charset="0"/>
                        </a:rPr>
                        <a:t>MDWG</a:t>
                      </a:r>
                    </a:p>
                  </a:txBody>
                  <a:tcPr marL="7089" marR="7089" marT="7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AU" sz="1000" b="0" i="0" u="none" strike="noStrike">
                          <a:solidFill>
                            <a:srgbClr val="000000"/>
                          </a:solidFill>
                          <a:effectLst/>
                          <a:latin typeface="Arial" panose="020B0604020202020204" pitchFamily="34" charset="0"/>
                        </a:rPr>
                        <a:t>Completed</a:t>
                      </a:r>
                    </a:p>
                  </a:txBody>
                  <a:tcPr marL="7089" marR="7089" marT="7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l" fontAlgn="b"/>
                      <a:r>
                        <a:rPr lang="en-AU" sz="1000" b="0" i="0" u="none" strike="noStrike">
                          <a:solidFill>
                            <a:srgbClr val="000000"/>
                          </a:solidFill>
                          <a:effectLst/>
                          <a:latin typeface="Arial" panose="020B0604020202020204" pitchFamily="34" charset="0"/>
                        </a:rPr>
                        <a:t> </a:t>
                      </a:r>
                    </a:p>
                  </a:txBody>
                  <a:tcPr marL="7089" marR="7089" marT="7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18411367"/>
                  </a:ext>
                </a:extLst>
              </a:tr>
              <a:tr h="213067">
                <a:tc>
                  <a:txBody>
                    <a:bodyPr/>
                    <a:lstStyle/>
                    <a:p>
                      <a:pPr algn="r" fontAlgn="b"/>
                      <a:r>
                        <a:rPr lang="en-AU" sz="1000" b="0" i="0" u="none" strike="noStrike">
                          <a:solidFill>
                            <a:srgbClr val="000000"/>
                          </a:solidFill>
                          <a:effectLst/>
                          <a:latin typeface="Arial" panose="020B0604020202020204" pitchFamily="34" charset="0"/>
                        </a:rPr>
                        <a:t>46</a:t>
                      </a:r>
                    </a:p>
                  </a:txBody>
                  <a:tcPr marL="7089" marR="7089" marT="7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AU" sz="1000" b="0" i="0" u="none" strike="noStrike">
                          <a:solidFill>
                            <a:srgbClr val="000000"/>
                          </a:solidFill>
                          <a:effectLst/>
                          <a:latin typeface="Calibri" panose="020F0502020204030204" pitchFamily="34" charset="0"/>
                        </a:rPr>
                        <a:t>Nick Brown to supply link for ITRF transformations, on ITRF website</a:t>
                      </a:r>
                    </a:p>
                  </a:txBody>
                  <a:tcPr marL="7089" marR="7089" marT="70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AU" sz="1000" b="0" i="0" u="none" strike="noStrike">
                          <a:solidFill>
                            <a:srgbClr val="000000"/>
                          </a:solidFill>
                          <a:effectLst/>
                          <a:latin typeface="Arial" panose="020B0604020202020204" pitchFamily="34" charset="0"/>
                        </a:rPr>
                        <a:t>Nick Brown</a:t>
                      </a:r>
                    </a:p>
                  </a:txBody>
                  <a:tcPr marL="7089" marR="7089" marT="7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AU" sz="1000" b="0" i="0" u="none" strike="noStrike" dirty="0">
                          <a:solidFill>
                            <a:srgbClr val="000000"/>
                          </a:solidFill>
                          <a:effectLst/>
                          <a:latin typeface="Arial" panose="020B0604020202020204" pitchFamily="34" charset="0"/>
                        </a:rPr>
                        <a:t>Completed</a:t>
                      </a:r>
                    </a:p>
                  </a:txBody>
                  <a:tcPr marL="7089" marR="7089" marT="7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l" fontAlgn="b"/>
                      <a:r>
                        <a:rPr lang="en-AU" sz="1000" b="0" i="0" u="none" strike="noStrike">
                          <a:solidFill>
                            <a:srgbClr val="000000"/>
                          </a:solidFill>
                          <a:effectLst/>
                          <a:latin typeface="Arial" panose="020B0604020202020204" pitchFamily="34" charset="0"/>
                        </a:rPr>
                        <a:t> </a:t>
                      </a:r>
                    </a:p>
                  </a:txBody>
                  <a:tcPr marL="7089" marR="7089" marT="7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33451080"/>
                  </a:ext>
                </a:extLst>
              </a:tr>
              <a:tr h="426135">
                <a:tc>
                  <a:txBody>
                    <a:bodyPr/>
                    <a:lstStyle/>
                    <a:p>
                      <a:pPr algn="r" fontAlgn="b"/>
                      <a:r>
                        <a:rPr lang="en-AU" sz="1000" b="0" i="0" u="none" strike="noStrike">
                          <a:solidFill>
                            <a:srgbClr val="000000"/>
                          </a:solidFill>
                          <a:effectLst/>
                          <a:latin typeface="Arial" panose="020B0604020202020204" pitchFamily="34" charset="0"/>
                        </a:rPr>
                        <a:t>47</a:t>
                      </a:r>
                    </a:p>
                  </a:txBody>
                  <a:tcPr marL="7089" marR="7089" marT="7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AU" sz="1000" b="0" i="0" u="none" strike="noStrike" dirty="0">
                          <a:solidFill>
                            <a:srgbClr val="000000"/>
                          </a:solidFill>
                          <a:effectLst/>
                          <a:latin typeface="Calibri" panose="020F0502020204030204" pitchFamily="34" charset="0"/>
                        </a:rPr>
                        <a:t>Requirement to prepare guidelines of how store datum in metadata level – need to dive into feature level, not just product level.</a:t>
                      </a:r>
                    </a:p>
                  </a:txBody>
                  <a:tcPr marL="7089" marR="7089" marT="70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AU" sz="1000" b="0" i="0" u="none" strike="noStrike">
                          <a:solidFill>
                            <a:srgbClr val="000000"/>
                          </a:solidFill>
                          <a:effectLst/>
                          <a:latin typeface="Arial" panose="020B0604020202020204" pitchFamily="34" charset="0"/>
                        </a:rPr>
                        <a:t>Technical MDWG</a:t>
                      </a:r>
                    </a:p>
                  </a:txBody>
                  <a:tcPr marL="7089" marR="7089" marT="7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AU" sz="1000" b="0" i="0" u="none" strike="noStrike">
                          <a:solidFill>
                            <a:srgbClr val="000000"/>
                          </a:solidFill>
                          <a:effectLst/>
                          <a:latin typeface="Arial" panose="020B0604020202020204" pitchFamily="34" charset="0"/>
                        </a:rPr>
                        <a:t>In progress</a:t>
                      </a:r>
                    </a:p>
                  </a:txBody>
                  <a:tcPr marL="7089" marR="7089" marT="7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AU" sz="1000" b="0" i="0" u="none" strike="noStrike">
                          <a:solidFill>
                            <a:srgbClr val="000000"/>
                          </a:solidFill>
                          <a:effectLst/>
                          <a:latin typeface="Arial" panose="020B0604020202020204" pitchFamily="34" charset="0"/>
                        </a:rPr>
                        <a:t>Draft distributed on 19/09/2019</a:t>
                      </a:r>
                    </a:p>
                  </a:txBody>
                  <a:tcPr marL="7089" marR="7089" marT="7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93891573"/>
                  </a:ext>
                </a:extLst>
              </a:tr>
              <a:tr h="328478">
                <a:tc>
                  <a:txBody>
                    <a:bodyPr/>
                    <a:lstStyle/>
                    <a:p>
                      <a:pPr algn="r" fontAlgn="b"/>
                      <a:r>
                        <a:rPr lang="en-AU" sz="1000" b="0" i="0" u="none" strike="noStrike">
                          <a:solidFill>
                            <a:srgbClr val="000000"/>
                          </a:solidFill>
                          <a:effectLst/>
                          <a:latin typeface="Arial" panose="020B0604020202020204" pitchFamily="34" charset="0"/>
                        </a:rPr>
                        <a:t>48</a:t>
                      </a:r>
                    </a:p>
                  </a:txBody>
                  <a:tcPr marL="7089" marR="7089" marT="7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AU" sz="1000" b="0" i="0" u="none" strike="noStrike">
                          <a:solidFill>
                            <a:srgbClr val="000000"/>
                          </a:solidFill>
                          <a:effectLst/>
                          <a:latin typeface="Calibri" panose="020F0502020204030204" pitchFamily="34" charset="0"/>
                        </a:rPr>
                        <a:t>MDWG members to contribute datum use case stories to PCG</a:t>
                      </a:r>
                    </a:p>
                  </a:txBody>
                  <a:tcPr marL="7089" marR="7089" marT="70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AU" sz="1000" b="0" i="0" u="none" strike="noStrike">
                          <a:solidFill>
                            <a:srgbClr val="000000"/>
                          </a:solidFill>
                          <a:effectLst/>
                          <a:latin typeface="Arial" panose="020B0604020202020204" pitchFamily="34" charset="0"/>
                        </a:rPr>
                        <a:t>MDWG</a:t>
                      </a:r>
                    </a:p>
                  </a:txBody>
                  <a:tcPr marL="7089" marR="7089" marT="7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AU" sz="1000" b="0" i="0" u="none" strike="noStrike">
                          <a:solidFill>
                            <a:srgbClr val="000000"/>
                          </a:solidFill>
                          <a:effectLst/>
                          <a:latin typeface="Arial" panose="020B0604020202020204" pitchFamily="34" charset="0"/>
                        </a:rPr>
                        <a:t>Not available</a:t>
                      </a:r>
                    </a:p>
                  </a:txBody>
                  <a:tcPr marL="7089" marR="7089" marT="7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AU" sz="1000" b="0" i="0" u="none" strike="noStrike">
                          <a:solidFill>
                            <a:srgbClr val="000000"/>
                          </a:solidFill>
                          <a:effectLst/>
                          <a:latin typeface="Arial" panose="020B0604020202020204" pitchFamily="34" charset="0"/>
                        </a:rPr>
                        <a:t> </a:t>
                      </a:r>
                    </a:p>
                  </a:txBody>
                  <a:tcPr marL="7089" marR="7089" marT="7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89969374"/>
                  </a:ext>
                </a:extLst>
              </a:tr>
              <a:tr h="213067">
                <a:tc>
                  <a:txBody>
                    <a:bodyPr/>
                    <a:lstStyle/>
                    <a:p>
                      <a:pPr algn="r" fontAlgn="b"/>
                      <a:r>
                        <a:rPr lang="en-AU" sz="1000" b="0" i="0" u="none" strike="noStrike">
                          <a:solidFill>
                            <a:srgbClr val="000000"/>
                          </a:solidFill>
                          <a:effectLst/>
                          <a:latin typeface="Arial" panose="020B0604020202020204" pitchFamily="34" charset="0"/>
                        </a:rPr>
                        <a:t>50</a:t>
                      </a:r>
                    </a:p>
                  </a:txBody>
                  <a:tcPr marL="7089" marR="7089" marT="7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AU" sz="1000" b="0" i="0" u="none" strike="noStrike">
                          <a:solidFill>
                            <a:srgbClr val="000000"/>
                          </a:solidFill>
                          <a:effectLst/>
                          <a:latin typeface="Calibri" panose="020F0502020204030204" pitchFamily="34" charset="0"/>
                        </a:rPr>
                        <a:t>Need to discuss further associated resource</a:t>
                      </a:r>
                    </a:p>
                  </a:txBody>
                  <a:tcPr marL="7089" marR="7089" marT="70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AU" sz="1000" b="0" i="0" u="none" strike="noStrike">
                          <a:solidFill>
                            <a:srgbClr val="000000"/>
                          </a:solidFill>
                          <a:effectLst/>
                          <a:latin typeface="Arial" panose="020B0604020202020204" pitchFamily="34" charset="0"/>
                        </a:rPr>
                        <a:t>Technical MDWG</a:t>
                      </a:r>
                    </a:p>
                  </a:txBody>
                  <a:tcPr marL="7089" marR="7089" marT="7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AU" sz="1000" b="0" i="0" u="none" strike="noStrike">
                          <a:solidFill>
                            <a:srgbClr val="000000"/>
                          </a:solidFill>
                          <a:effectLst/>
                          <a:latin typeface="Arial" panose="020B0604020202020204" pitchFamily="34" charset="0"/>
                        </a:rPr>
                        <a:t>In progress</a:t>
                      </a:r>
                    </a:p>
                  </a:txBody>
                  <a:tcPr marL="7089" marR="7089" marT="7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AU" sz="1000" b="0" i="0" u="none" strike="noStrike">
                          <a:solidFill>
                            <a:srgbClr val="000000"/>
                          </a:solidFill>
                          <a:effectLst/>
                          <a:latin typeface="Arial" panose="020B0604020202020204" pitchFamily="34" charset="0"/>
                        </a:rPr>
                        <a:t> </a:t>
                      </a:r>
                    </a:p>
                  </a:txBody>
                  <a:tcPr marL="7089" marR="7089" marT="7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09187106"/>
                  </a:ext>
                </a:extLst>
              </a:tr>
              <a:tr h="213067">
                <a:tc>
                  <a:txBody>
                    <a:bodyPr/>
                    <a:lstStyle/>
                    <a:p>
                      <a:pPr algn="r" fontAlgn="b"/>
                      <a:r>
                        <a:rPr lang="en-AU" sz="1000" b="0" i="0" u="none" strike="noStrike">
                          <a:solidFill>
                            <a:srgbClr val="000000"/>
                          </a:solidFill>
                          <a:effectLst/>
                          <a:latin typeface="Arial" panose="020B0604020202020204" pitchFamily="34" charset="0"/>
                        </a:rPr>
                        <a:t>51</a:t>
                      </a:r>
                    </a:p>
                  </a:txBody>
                  <a:tcPr marL="7089" marR="7089" marT="7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AU" sz="1000" b="0" i="0" u="none" strike="noStrike">
                          <a:solidFill>
                            <a:srgbClr val="000000"/>
                          </a:solidFill>
                          <a:effectLst/>
                          <a:latin typeface="Calibri" panose="020F0502020204030204" pitchFamily="34" charset="0"/>
                        </a:rPr>
                        <a:t>EMSINA to come and talk about machinery aspect</a:t>
                      </a:r>
                    </a:p>
                  </a:txBody>
                  <a:tcPr marL="7089" marR="7089" marT="70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AU" sz="1000" b="0" i="0" u="none" strike="noStrike">
                          <a:solidFill>
                            <a:srgbClr val="000000"/>
                          </a:solidFill>
                          <a:effectLst/>
                          <a:latin typeface="Arial" panose="020B0604020202020204" pitchFamily="34" charset="0"/>
                        </a:rPr>
                        <a:t>Andrew Whiting</a:t>
                      </a:r>
                    </a:p>
                  </a:txBody>
                  <a:tcPr marL="7089" marR="7089" marT="7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AU" sz="1000" b="0" i="0" u="none" strike="noStrike">
                          <a:solidFill>
                            <a:srgbClr val="000000"/>
                          </a:solidFill>
                          <a:effectLst/>
                          <a:latin typeface="Arial" panose="020B0604020202020204" pitchFamily="34" charset="0"/>
                        </a:rPr>
                        <a:t>In progress</a:t>
                      </a:r>
                    </a:p>
                  </a:txBody>
                  <a:tcPr marL="7089" marR="7089" marT="7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AU" sz="1000" b="0" i="0" u="none" strike="noStrike">
                          <a:solidFill>
                            <a:srgbClr val="000000"/>
                          </a:solidFill>
                          <a:effectLst/>
                          <a:latin typeface="Arial" panose="020B0604020202020204" pitchFamily="34" charset="0"/>
                        </a:rPr>
                        <a:t> </a:t>
                      </a:r>
                    </a:p>
                  </a:txBody>
                  <a:tcPr marL="7089" marR="7089" marT="7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30515784"/>
                  </a:ext>
                </a:extLst>
              </a:tr>
              <a:tr h="213067">
                <a:tc>
                  <a:txBody>
                    <a:bodyPr/>
                    <a:lstStyle/>
                    <a:p>
                      <a:pPr algn="r" fontAlgn="b"/>
                      <a:r>
                        <a:rPr lang="en-AU" sz="1000" b="0" i="0" u="none" strike="noStrike">
                          <a:solidFill>
                            <a:srgbClr val="000000"/>
                          </a:solidFill>
                          <a:effectLst/>
                          <a:latin typeface="Arial" panose="020B0604020202020204" pitchFamily="34" charset="0"/>
                        </a:rPr>
                        <a:t>52</a:t>
                      </a:r>
                    </a:p>
                  </a:txBody>
                  <a:tcPr marL="7089" marR="7089" marT="7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AU" sz="1000" b="0" i="0" u="none" strike="noStrike">
                          <a:solidFill>
                            <a:srgbClr val="000000"/>
                          </a:solidFill>
                          <a:effectLst/>
                          <a:latin typeface="Calibri" panose="020F0502020204030204" pitchFamily="34" charset="0"/>
                        </a:rPr>
                        <a:t>Investigate how to represent data created on fly and report back to  MDWG</a:t>
                      </a:r>
                    </a:p>
                  </a:txBody>
                  <a:tcPr marL="7089" marR="7089" marT="70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AU" sz="1000" b="0" i="0" u="none" strike="noStrike">
                          <a:solidFill>
                            <a:srgbClr val="000000"/>
                          </a:solidFill>
                          <a:effectLst/>
                          <a:latin typeface="Arial" panose="020B0604020202020204" pitchFamily="34" charset="0"/>
                        </a:rPr>
                        <a:t>Technical MDWG</a:t>
                      </a:r>
                    </a:p>
                  </a:txBody>
                  <a:tcPr marL="7089" marR="7089" marT="7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AU" sz="1000" b="0" i="0" u="none" strike="noStrike">
                          <a:solidFill>
                            <a:srgbClr val="000000"/>
                          </a:solidFill>
                          <a:effectLst/>
                          <a:latin typeface="Arial" panose="020B0604020202020204" pitchFamily="34" charset="0"/>
                        </a:rPr>
                        <a:t>Not started</a:t>
                      </a:r>
                    </a:p>
                  </a:txBody>
                  <a:tcPr marL="7089" marR="7089" marT="7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AU" sz="1000" b="0" i="0" u="none" strike="noStrike">
                          <a:solidFill>
                            <a:srgbClr val="000000"/>
                          </a:solidFill>
                          <a:effectLst/>
                          <a:latin typeface="Arial" panose="020B0604020202020204" pitchFamily="34" charset="0"/>
                        </a:rPr>
                        <a:t> </a:t>
                      </a:r>
                    </a:p>
                  </a:txBody>
                  <a:tcPr marL="7089" marR="7089" marT="7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75603012"/>
                  </a:ext>
                </a:extLst>
              </a:tr>
              <a:tr h="213067">
                <a:tc>
                  <a:txBody>
                    <a:bodyPr/>
                    <a:lstStyle/>
                    <a:p>
                      <a:pPr algn="r" fontAlgn="b"/>
                      <a:r>
                        <a:rPr lang="en-AU" sz="1000" b="0" i="0" u="none" strike="noStrike">
                          <a:solidFill>
                            <a:srgbClr val="000000"/>
                          </a:solidFill>
                          <a:effectLst/>
                          <a:latin typeface="Arial" panose="020B0604020202020204" pitchFamily="34" charset="0"/>
                        </a:rPr>
                        <a:t>53</a:t>
                      </a:r>
                    </a:p>
                  </a:txBody>
                  <a:tcPr marL="7089" marR="7089" marT="7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AU" sz="1000" b="0" i="0" u="none" strike="noStrike">
                          <a:solidFill>
                            <a:srgbClr val="000000"/>
                          </a:solidFill>
                          <a:effectLst/>
                          <a:latin typeface="Calibri" panose="020F0502020204030204" pitchFamily="34" charset="0"/>
                        </a:rPr>
                        <a:t>Examples of abstract and purpose statements to be provided to Byron</a:t>
                      </a:r>
                    </a:p>
                  </a:txBody>
                  <a:tcPr marL="7089" marR="7089" marT="70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AU" sz="1000" b="0" i="0" u="none" strike="noStrike">
                          <a:solidFill>
                            <a:srgbClr val="000000"/>
                          </a:solidFill>
                          <a:effectLst/>
                          <a:latin typeface="Arial" panose="020B0604020202020204" pitchFamily="34" charset="0"/>
                        </a:rPr>
                        <a:t>MDWG</a:t>
                      </a:r>
                    </a:p>
                  </a:txBody>
                  <a:tcPr marL="7089" marR="7089" marT="7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AU" sz="1000" b="0" i="0" u="none" strike="noStrike">
                          <a:solidFill>
                            <a:srgbClr val="000000"/>
                          </a:solidFill>
                          <a:effectLst/>
                          <a:latin typeface="Arial" panose="020B0604020202020204" pitchFamily="34" charset="0"/>
                        </a:rPr>
                        <a:t>In progress</a:t>
                      </a:r>
                    </a:p>
                  </a:txBody>
                  <a:tcPr marL="7089" marR="7089" marT="7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AU" sz="1000" b="0" i="0" u="none" strike="noStrike">
                          <a:solidFill>
                            <a:srgbClr val="000000"/>
                          </a:solidFill>
                          <a:effectLst/>
                          <a:latin typeface="Arial" panose="020B0604020202020204" pitchFamily="34" charset="0"/>
                        </a:rPr>
                        <a:t> </a:t>
                      </a:r>
                    </a:p>
                  </a:txBody>
                  <a:tcPr marL="7089" marR="7089" marT="7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71119215"/>
                  </a:ext>
                </a:extLst>
              </a:tr>
              <a:tr h="213067">
                <a:tc>
                  <a:txBody>
                    <a:bodyPr/>
                    <a:lstStyle/>
                    <a:p>
                      <a:pPr algn="r" fontAlgn="b"/>
                      <a:r>
                        <a:rPr lang="en-AU" sz="1000" b="0" i="0" u="none" strike="noStrike">
                          <a:solidFill>
                            <a:srgbClr val="000000"/>
                          </a:solidFill>
                          <a:effectLst/>
                          <a:latin typeface="Arial" panose="020B0604020202020204" pitchFamily="34" charset="0"/>
                        </a:rPr>
                        <a:t>54</a:t>
                      </a:r>
                    </a:p>
                  </a:txBody>
                  <a:tcPr marL="7089" marR="7089" marT="7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AU" sz="1000" b="0" i="0" u="none" strike="noStrike">
                          <a:solidFill>
                            <a:srgbClr val="000000"/>
                          </a:solidFill>
                          <a:effectLst/>
                          <a:latin typeface="Calibri" panose="020F0502020204030204" pitchFamily="34" charset="0"/>
                        </a:rPr>
                        <a:t>People who wants to provide input to Blueprint discussions request access to Loomio from Byron.</a:t>
                      </a:r>
                    </a:p>
                  </a:txBody>
                  <a:tcPr marL="7089" marR="7089" marT="70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AU" sz="1000" b="0" i="0" u="none" strike="noStrike">
                          <a:solidFill>
                            <a:srgbClr val="000000"/>
                          </a:solidFill>
                          <a:effectLst/>
                          <a:latin typeface="Arial" panose="020B0604020202020204" pitchFamily="34" charset="0"/>
                        </a:rPr>
                        <a:t>MDWG</a:t>
                      </a:r>
                    </a:p>
                  </a:txBody>
                  <a:tcPr marL="7089" marR="7089" marT="7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AU" sz="1000" b="0" i="0" u="none" strike="noStrike">
                          <a:solidFill>
                            <a:srgbClr val="000000"/>
                          </a:solidFill>
                          <a:effectLst/>
                          <a:latin typeface="Arial" panose="020B0604020202020204" pitchFamily="34" charset="0"/>
                        </a:rPr>
                        <a:t>Completed</a:t>
                      </a:r>
                    </a:p>
                  </a:txBody>
                  <a:tcPr marL="7089" marR="7089" marT="7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l" fontAlgn="b"/>
                      <a:r>
                        <a:rPr lang="en-AU" sz="1000" b="0" i="0" u="none" strike="noStrike">
                          <a:solidFill>
                            <a:srgbClr val="000000"/>
                          </a:solidFill>
                          <a:effectLst/>
                          <a:latin typeface="Arial" panose="020B0604020202020204" pitchFamily="34" charset="0"/>
                        </a:rPr>
                        <a:t> </a:t>
                      </a:r>
                    </a:p>
                  </a:txBody>
                  <a:tcPr marL="7089" marR="7089" marT="7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31566102"/>
                  </a:ext>
                </a:extLst>
              </a:tr>
              <a:tr h="328478">
                <a:tc>
                  <a:txBody>
                    <a:bodyPr/>
                    <a:lstStyle/>
                    <a:p>
                      <a:pPr algn="r" fontAlgn="b"/>
                      <a:r>
                        <a:rPr lang="en-AU" sz="1000" b="0" i="0" u="none" strike="noStrike">
                          <a:solidFill>
                            <a:srgbClr val="000000"/>
                          </a:solidFill>
                          <a:effectLst/>
                          <a:latin typeface="Arial" panose="020B0604020202020204" pitchFamily="34" charset="0"/>
                        </a:rPr>
                        <a:t>55</a:t>
                      </a:r>
                    </a:p>
                  </a:txBody>
                  <a:tcPr marL="7089" marR="7089" marT="7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AU" sz="1000" b="0" i="0" u="none" strike="noStrike">
                          <a:solidFill>
                            <a:srgbClr val="000000"/>
                          </a:solidFill>
                          <a:effectLst/>
                          <a:latin typeface="Calibri" panose="020F0502020204030204" pitchFamily="34" charset="0"/>
                        </a:rPr>
                        <a:t>All – Example of use cases for high-precision positioning requirements</a:t>
                      </a:r>
                    </a:p>
                  </a:txBody>
                  <a:tcPr marL="7089" marR="7089" marT="70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AU" sz="1000" b="0" i="0" u="none" strike="noStrike">
                          <a:solidFill>
                            <a:srgbClr val="000000"/>
                          </a:solidFill>
                          <a:effectLst/>
                          <a:latin typeface="Arial" panose="020B0604020202020204" pitchFamily="34" charset="0"/>
                        </a:rPr>
                        <a:t>MDWG</a:t>
                      </a:r>
                    </a:p>
                  </a:txBody>
                  <a:tcPr marL="7089" marR="7089" marT="7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AU" sz="1000" b="0" i="0" u="none" strike="noStrike">
                          <a:solidFill>
                            <a:srgbClr val="000000"/>
                          </a:solidFill>
                          <a:effectLst/>
                          <a:latin typeface="Arial" panose="020B0604020202020204" pitchFamily="34" charset="0"/>
                        </a:rPr>
                        <a:t>Not available</a:t>
                      </a:r>
                    </a:p>
                  </a:txBody>
                  <a:tcPr marL="7089" marR="7089" marT="7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AU" sz="1000" b="0" i="0" u="none" strike="noStrike">
                          <a:solidFill>
                            <a:srgbClr val="000000"/>
                          </a:solidFill>
                          <a:effectLst/>
                          <a:latin typeface="Arial" panose="020B0604020202020204" pitchFamily="34" charset="0"/>
                        </a:rPr>
                        <a:t> </a:t>
                      </a:r>
                    </a:p>
                  </a:txBody>
                  <a:tcPr marL="7089" marR="7089" marT="7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7873469"/>
                  </a:ext>
                </a:extLst>
              </a:tr>
              <a:tr h="213067">
                <a:tc>
                  <a:txBody>
                    <a:bodyPr/>
                    <a:lstStyle/>
                    <a:p>
                      <a:pPr algn="r" fontAlgn="b"/>
                      <a:r>
                        <a:rPr lang="en-AU" sz="1000" b="0" i="0" u="none" strike="noStrike">
                          <a:solidFill>
                            <a:srgbClr val="000000"/>
                          </a:solidFill>
                          <a:effectLst/>
                          <a:latin typeface="Arial" panose="020B0604020202020204" pitchFamily="34" charset="0"/>
                        </a:rPr>
                        <a:t>56</a:t>
                      </a:r>
                    </a:p>
                  </a:txBody>
                  <a:tcPr marL="7089" marR="7089" marT="7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AU" sz="1000" b="0" i="0" u="none" strike="noStrike">
                          <a:solidFill>
                            <a:srgbClr val="000000"/>
                          </a:solidFill>
                          <a:effectLst/>
                          <a:latin typeface="Calibri" panose="020F0502020204030204" pitchFamily="34" charset="0"/>
                        </a:rPr>
                        <a:t>ICSM MDWG Promotion: Submit an abstract to eReserach 2019</a:t>
                      </a:r>
                    </a:p>
                  </a:txBody>
                  <a:tcPr marL="7089" marR="7089" marT="70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AU" sz="1000" b="0" i="0" u="none" strike="noStrike">
                          <a:solidFill>
                            <a:srgbClr val="000000"/>
                          </a:solidFill>
                          <a:effectLst/>
                          <a:latin typeface="Arial" panose="020B0604020202020204" pitchFamily="34" charset="0"/>
                        </a:rPr>
                        <a:t>Irina Bastrakova</a:t>
                      </a:r>
                    </a:p>
                  </a:txBody>
                  <a:tcPr marL="7089" marR="7089" marT="7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AU" sz="1000" b="0" i="0" u="none" strike="noStrike">
                          <a:solidFill>
                            <a:srgbClr val="000000"/>
                          </a:solidFill>
                          <a:effectLst/>
                          <a:latin typeface="Arial" panose="020B0604020202020204" pitchFamily="34" charset="0"/>
                        </a:rPr>
                        <a:t>Completed</a:t>
                      </a:r>
                    </a:p>
                  </a:txBody>
                  <a:tcPr marL="7089" marR="7089" marT="7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l" fontAlgn="b"/>
                      <a:r>
                        <a:rPr lang="en-AU" sz="1000" b="0" i="0" u="none" strike="noStrike">
                          <a:solidFill>
                            <a:srgbClr val="000000"/>
                          </a:solidFill>
                          <a:effectLst/>
                          <a:latin typeface="Arial" panose="020B0604020202020204" pitchFamily="34" charset="0"/>
                        </a:rPr>
                        <a:t> </a:t>
                      </a:r>
                    </a:p>
                  </a:txBody>
                  <a:tcPr marL="7089" marR="7089" marT="7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57362712"/>
                  </a:ext>
                </a:extLst>
              </a:tr>
              <a:tr h="213067">
                <a:tc>
                  <a:txBody>
                    <a:bodyPr/>
                    <a:lstStyle/>
                    <a:p>
                      <a:pPr algn="r" fontAlgn="b"/>
                      <a:r>
                        <a:rPr lang="en-AU" sz="1000" b="0" i="0" u="none" strike="noStrike">
                          <a:solidFill>
                            <a:srgbClr val="000000"/>
                          </a:solidFill>
                          <a:effectLst/>
                          <a:latin typeface="Arial" panose="020B0604020202020204" pitchFamily="34" charset="0"/>
                        </a:rPr>
                        <a:t>57</a:t>
                      </a:r>
                    </a:p>
                  </a:txBody>
                  <a:tcPr marL="7089" marR="7089" marT="7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AU" sz="1000" b="0" i="0" u="none" strike="noStrike">
                          <a:solidFill>
                            <a:srgbClr val="000000"/>
                          </a:solidFill>
                          <a:effectLst/>
                          <a:latin typeface="Calibri" panose="020F0502020204030204" pitchFamily="34" charset="0"/>
                        </a:rPr>
                        <a:t>Additional ICSM MDWG members –send email to Irina</a:t>
                      </a:r>
                    </a:p>
                  </a:txBody>
                  <a:tcPr marL="7089" marR="7089" marT="70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AU" sz="1000" b="0" i="0" u="none" strike="noStrike">
                          <a:solidFill>
                            <a:srgbClr val="000000"/>
                          </a:solidFill>
                          <a:effectLst/>
                          <a:latin typeface="Arial" panose="020B0604020202020204" pitchFamily="34" charset="0"/>
                        </a:rPr>
                        <a:t>MDWG</a:t>
                      </a:r>
                    </a:p>
                  </a:txBody>
                  <a:tcPr marL="7089" marR="7089" marT="7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AU" sz="1000" b="0" i="0" u="none" strike="noStrike">
                          <a:solidFill>
                            <a:srgbClr val="000000"/>
                          </a:solidFill>
                          <a:effectLst/>
                          <a:latin typeface="Arial" panose="020B0604020202020204" pitchFamily="34" charset="0"/>
                        </a:rPr>
                        <a:t>Completed</a:t>
                      </a:r>
                    </a:p>
                  </a:txBody>
                  <a:tcPr marL="7089" marR="7089" marT="7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l" fontAlgn="b"/>
                      <a:r>
                        <a:rPr lang="en-AU" sz="1000" b="0" i="0" u="none" strike="noStrike">
                          <a:solidFill>
                            <a:srgbClr val="000000"/>
                          </a:solidFill>
                          <a:effectLst/>
                          <a:latin typeface="Arial" panose="020B0604020202020204" pitchFamily="34" charset="0"/>
                        </a:rPr>
                        <a:t> </a:t>
                      </a:r>
                    </a:p>
                  </a:txBody>
                  <a:tcPr marL="7089" marR="7089" marT="7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92671054"/>
                  </a:ext>
                </a:extLst>
              </a:tr>
              <a:tr h="426135">
                <a:tc>
                  <a:txBody>
                    <a:bodyPr/>
                    <a:lstStyle/>
                    <a:p>
                      <a:pPr algn="r" fontAlgn="b"/>
                      <a:r>
                        <a:rPr lang="en-AU" sz="1000" b="0" i="0" u="none" strike="noStrike">
                          <a:solidFill>
                            <a:srgbClr val="000000"/>
                          </a:solidFill>
                          <a:effectLst/>
                          <a:latin typeface="Arial" panose="020B0604020202020204" pitchFamily="34" charset="0"/>
                        </a:rPr>
                        <a:t>58</a:t>
                      </a:r>
                    </a:p>
                  </a:txBody>
                  <a:tcPr marL="7089" marR="7089" marT="7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AU" sz="1000" b="0" i="0" u="none" strike="noStrike">
                          <a:solidFill>
                            <a:srgbClr val="000000"/>
                          </a:solidFill>
                          <a:effectLst/>
                          <a:latin typeface="Calibri" panose="020F0502020204030204" pitchFamily="34" charset="0"/>
                        </a:rPr>
                        <a:t>Finalise the element description and to prepare a draft of the Blueprint document by the next meeting</a:t>
                      </a:r>
                    </a:p>
                  </a:txBody>
                  <a:tcPr marL="7089" marR="7089" marT="70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AU" sz="1000" b="0" i="0" u="none" strike="noStrike">
                          <a:solidFill>
                            <a:srgbClr val="000000"/>
                          </a:solidFill>
                          <a:effectLst/>
                          <a:latin typeface="Arial" panose="020B0604020202020204" pitchFamily="34" charset="0"/>
                        </a:rPr>
                        <a:t>Technical MDWG</a:t>
                      </a:r>
                    </a:p>
                  </a:txBody>
                  <a:tcPr marL="7089" marR="7089" marT="7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AU" sz="1000" b="0" i="0" u="none" strike="noStrike">
                          <a:solidFill>
                            <a:srgbClr val="000000"/>
                          </a:solidFill>
                          <a:effectLst/>
                          <a:latin typeface="Arial" panose="020B0604020202020204" pitchFamily="34" charset="0"/>
                        </a:rPr>
                        <a:t>Completed</a:t>
                      </a:r>
                    </a:p>
                  </a:txBody>
                  <a:tcPr marL="7089" marR="7089" marT="7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l" fontAlgn="b"/>
                      <a:r>
                        <a:rPr lang="en-AU" sz="1000" b="0" i="0" u="none" strike="noStrike">
                          <a:solidFill>
                            <a:srgbClr val="000000"/>
                          </a:solidFill>
                          <a:effectLst/>
                          <a:latin typeface="Arial" panose="020B0604020202020204" pitchFamily="34" charset="0"/>
                        </a:rPr>
                        <a:t> </a:t>
                      </a:r>
                    </a:p>
                  </a:txBody>
                  <a:tcPr marL="7089" marR="7089" marT="7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53850025"/>
                  </a:ext>
                </a:extLst>
              </a:tr>
              <a:tr h="213067">
                <a:tc>
                  <a:txBody>
                    <a:bodyPr/>
                    <a:lstStyle/>
                    <a:p>
                      <a:pPr algn="r" fontAlgn="b"/>
                      <a:r>
                        <a:rPr lang="en-AU" sz="1000" b="0" i="0" u="none" strike="noStrike">
                          <a:solidFill>
                            <a:srgbClr val="000000"/>
                          </a:solidFill>
                          <a:effectLst/>
                          <a:latin typeface="Arial" panose="020B0604020202020204" pitchFamily="34" charset="0"/>
                        </a:rPr>
                        <a:t>59</a:t>
                      </a:r>
                    </a:p>
                  </a:txBody>
                  <a:tcPr marL="7089" marR="7089" marT="7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AU" sz="1000" b="0" i="0" u="none" strike="noStrike">
                          <a:solidFill>
                            <a:srgbClr val="000000"/>
                          </a:solidFill>
                          <a:effectLst/>
                          <a:latin typeface="Arial" panose="020B0604020202020204" pitchFamily="34" charset="0"/>
                        </a:rPr>
                        <a:t>Promotion:Wellington, Nov, Plenary at the OGC meeting; </a:t>
                      </a:r>
                    </a:p>
                  </a:txBody>
                  <a:tcPr marL="7089" marR="7089" marT="7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AU" sz="1000" b="0" i="0" u="none" strike="noStrike">
                          <a:solidFill>
                            <a:srgbClr val="000000"/>
                          </a:solidFill>
                          <a:effectLst/>
                          <a:latin typeface="Arial" panose="020B0604020202020204" pitchFamily="34" charset="0"/>
                        </a:rPr>
                        <a:t>All</a:t>
                      </a:r>
                    </a:p>
                  </a:txBody>
                  <a:tcPr marL="7089" marR="7089" marT="7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AU" sz="1000" b="0" i="0" u="none" strike="noStrike">
                          <a:solidFill>
                            <a:srgbClr val="000000"/>
                          </a:solidFill>
                          <a:effectLst/>
                          <a:latin typeface="Arial" panose="020B0604020202020204" pitchFamily="34" charset="0"/>
                        </a:rPr>
                        <a:t>Completed</a:t>
                      </a:r>
                    </a:p>
                  </a:txBody>
                  <a:tcPr marL="7089" marR="7089" marT="7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l" fontAlgn="b"/>
                      <a:r>
                        <a:rPr lang="en-AU" sz="1000" b="0" i="0" u="none" strike="noStrike">
                          <a:solidFill>
                            <a:srgbClr val="000000"/>
                          </a:solidFill>
                          <a:effectLst/>
                          <a:latin typeface="Arial" panose="020B0604020202020204" pitchFamily="34" charset="0"/>
                        </a:rPr>
                        <a:t> </a:t>
                      </a:r>
                    </a:p>
                  </a:txBody>
                  <a:tcPr marL="7089" marR="7089" marT="7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2053167"/>
                  </a:ext>
                </a:extLst>
              </a:tr>
              <a:tr h="328478">
                <a:tc>
                  <a:txBody>
                    <a:bodyPr/>
                    <a:lstStyle/>
                    <a:p>
                      <a:pPr algn="r" fontAlgn="b"/>
                      <a:r>
                        <a:rPr lang="en-AU" sz="1000" b="0" i="0" u="none" strike="noStrike">
                          <a:solidFill>
                            <a:srgbClr val="000000"/>
                          </a:solidFill>
                          <a:effectLst/>
                          <a:latin typeface="Arial" panose="020B0604020202020204" pitchFamily="34" charset="0"/>
                        </a:rPr>
                        <a:t>60</a:t>
                      </a:r>
                    </a:p>
                  </a:txBody>
                  <a:tcPr marL="7089" marR="7089" marT="7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AU" sz="1000" b="0" i="0" u="none" strike="noStrike">
                          <a:solidFill>
                            <a:srgbClr val="000000"/>
                          </a:solidFill>
                          <a:effectLst/>
                          <a:latin typeface="Arial" panose="020B0604020202020204" pitchFamily="34" charset="0"/>
                        </a:rPr>
                        <a:t>Recommendation for metadata for services</a:t>
                      </a:r>
                    </a:p>
                  </a:txBody>
                  <a:tcPr marL="7089" marR="7089" marT="7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AU" sz="1000" b="0" i="0" u="none" strike="noStrike">
                          <a:solidFill>
                            <a:srgbClr val="000000"/>
                          </a:solidFill>
                          <a:effectLst/>
                          <a:latin typeface="Arial" panose="020B0604020202020204" pitchFamily="34" charset="0"/>
                        </a:rPr>
                        <a:t>Melanie Barlow/ Technical MDWG</a:t>
                      </a:r>
                    </a:p>
                  </a:txBody>
                  <a:tcPr marL="7089" marR="7089" marT="7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AU" sz="1000" b="0" i="0" u="none" strike="noStrike">
                          <a:solidFill>
                            <a:srgbClr val="000000"/>
                          </a:solidFill>
                          <a:effectLst/>
                          <a:latin typeface="Arial" panose="020B0604020202020204" pitchFamily="34" charset="0"/>
                        </a:rPr>
                        <a:t>Completed</a:t>
                      </a:r>
                    </a:p>
                  </a:txBody>
                  <a:tcPr marL="7089" marR="7089" marT="7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l" fontAlgn="b"/>
                      <a:r>
                        <a:rPr lang="en-AU" sz="1000" b="0" i="0" u="none" strike="noStrike" dirty="0">
                          <a:solidFill>
                            <a:srgbClr val="000000"/>
                          </a:solidFill>
                          <a:effectLst/>
                          <a:latin typeface="Arial" panose="020B0604020202020204" pitchFamily="34" charset="0"/>
                        </a:rPr>
                        <a:t> </a:t>
                      </a:r>
                    </a:p>
                  </a:txBody>
                  <a:tcPr marL="7089" marR="7089" marT="7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72615896"/>
                  </a:ext>
                </a:extLst>
              </a:tr>
            </a:tbl>
          </a:graphicData>
        </a:graphic>
      </p:graphicFrame>
    </p:spTree>
    <p:extLst>
      <p:ext uri="{BB962C8B-B14F-4D97-AF65-F5344CB8AC3E}">
        <p14:creationId xmlns:p14="http://schemas.microsoft.com/office/powerpoint/2010/main" val="23302601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14604"/>
            <a:ext cx="10515600" cy="841602"/>
          </a:xfrm>
        </p:spPr>
        <p:txBody>
          <a:bodyPr/>
          <a:lstStyle/>
          <a:p>
            <a:r>
              <a:rPr lang="en-AU" b="1" dirty="0"/>
              <a:t>Technical Group focus activities </a:t>
            </a:r>
            <a:r>
              <a:rPr lang="en-AU" b="1" dirty="0" smtClean="0"/>
              <a:t>&amp; </a:t>
            </a:r>
            <a:r>
              <a:rPr lang="en-AU" b="1" dirty="0"/>
              <a:t>their status</a:t>
            </a:r>
          </a:p>
        </p:txBody>
      </p:sp>
      <p:sp>
        <p:nvSpPr>
          <p:cNvPr id="3" name="Content Placeholder 2"/>
          <p:cNvSpPr>
            <a:spLocks noGrp="1"/>
          </p:cNvSpPr>
          <p:nvPr>
            <p:ph idx="1"/>
          </p:nvPr>
        </p:nvSpPr>
        <p:spPr>
          <a:xfrm>
            <a:off x="838199" y="1056206"/>
            <a:ext cx="10666445" cy="5120757"/>
          </a:xfrm>
        </p:spPr>
        <p:txBody>
          <a:bodyPr/>
          <a:lstStyle/>
          <a:p>
            <a:pPr marL="342900" indent="-342900">
              <a:spcBef>
                <a:spcPts val="1200"/>
              </a:spcBef>
              <a:buFont typeface="Wingdings" panose="05000000000000000000" pitchFamily="2" charset="2"/>
              <a:buChar char="ü"/>
            </a:pPr>
            <a:r>
              <a:rPr lang="en-AU" sz="2400" dirty="0"/>
              <a:t>Promotion:</a:t>
            </a:r>
          </a:p>
          <a:p>
            <a:pPr lvl="1">
              <a:spcBef>
                <a:spcPts val="1200"/>
              </a:spcBef>
            </a:pPr>
            <a:r>
              <a:rPr lang="en-AU" sz="2000" dirty="0" smtClean="0"/>
              <a:t>Presentations: OGC,  eResearch Australasia</a:t>
            </a:r>
          </a:p>
          <a:p>
            <a:pPr lvl="1">
              <a:spcBef>
                <a:spcPts val="1200"/>
              </a:spcBef>
            </a:pPr>
            <a:r>
              <a:rPr lang="en-AU" sz="2000" dirty="0" smtClean="0"/>
              <a:t>Video (storyboard draft)</a:t>
            </a:r>
          </a:p>
          <a:p>
            <a:pPr>
              <a:spcBef>
                <a:spcPts val="1200"/>
              </a:spcBef>
              <a:buFont typeface="Wingdings" panose="05000000000000000000" pitchFamily="2" charset="2"/>
              <a:buChar char="ü"/>
            </a:pPr>
            <a:r>
              <a:rPr lang="en-AU" sz="2400" dirty="0"/>
              <a:t>Blueprint for metadata best practice </a:t>
            </a:r>
            <a:r>
              <a:rPr lang="en-AU" sz="2400" dirty="0" smtClean="0"/>
              <a:t>user guide</a:t>
            </a:r>
          </a:p>
          <a:p>
            <a:pPr>
              <a:spcBef>
                <a:spcPts val="1200"/>
              </a:spcBef>
              <a:buFont typeface="Wingdings" panose="05000000000000000000" pitchFamily="2" charset="2"/>
              <a:buChar char="ü"/>
            </a:pPr>
            <a:r>
              <a:rPr lang="en-AU" sz="2400" dirty="0" smtClean="0"/>
              <a:t>Recommendation for metadata for services</a:t>
            </a:r>
          </a:p>
          <a:p>
            <a:pPr>
              <a:spcBef>
                <a:spcPts val="1200"/>
              </a:spcBef>
              <a:buFont typeface="Wingdings" panose="05000000000000000000" pitchFamily="2" charset="2"/>
              <a:buChar char="ü"/>
            </a:pPr>
            <a:r>
              <a:rPr lang="en-AU" sz="2400" dirty="0" smtClean="0"/>
              <a:t>Cross-works for </a:t>
            </a:r>
            <a:r>
              <a:rPr lang="en-AU" sz="2400" dirty="0"/>
              <a:t>metadata for </a:t>
            </a:r>
            <a:r>
              <a:rPr lang="en-AU" sz="2400" dirty="0" smtClean="0"/>
              <a:t>services – verified between ISO 19115-1, RIF-CS</a:t>
            </a:r>
            <a:r>
              <a:rPr lang="en-AU" sz="2400" dirty="0"/>
              <a:t> </a:t>
            </a:r>
            <a:r>
              <a:rPr lang="en-AU" sz="2400" dirty="0" smtClean="0"/>
              <a:t>&amp; DCAT2</a:t>
            </a:r>
          </a:p>
          <a:p>
            <a:pPr>
              <a:spcBef>
                <a:spcPts val="1200"/>
              </a:spcBef>
              <a:buFont typeface="Wingdings" panose="05000000000000000000" pitchFamily="2" charset="2"/>
              <a:buChar char="ü"/>
            </a:pPr>
            <a:r>
              <a:rPr lang="en-AU" sz="2400" dirty="0" smtClean="0"/>
              <a:t>Vocabularies - published in RDF format at the Research Vocabularies Australia Portal</a:t>
            </a:r>
          </a:p>
          <a:p>
            <a:pPr>
              <a:spcBef>
                <a:spcPts val="1200"/>
              </a:spcBef>
              <a:buFont typeface="Wingdings" panose="05000000000000000000" pitchFamily="2" charset="2"/>
              <a:buChar char="ü"/>
            </a:pPr>
            <a:r>
              <a:rPr lang="en-AU" sz="2400" dirty="0"/>
              <a:t>How to prepare your metadata for upgrades to Australian Geospatial Reference </a:t>
            </a:r>
            <a:r>
              <a:rPr lang="en-AU" sz="2400" dirty="0" smtClean="0"/>
              <a:t>System - draft</a:t>
            </a:r>
            <a:endParaRPr lang="en-AU" sz="2400" dirty="0"/>
          </a:p>
          <a:p>
            <a:endParaRPr lang="en-AU" dirty="0"/>
          </a:p>
        </p:txBody>
      </p:sp>
    </p:spTree>
    <p:extLst>
      <p:ext uri="{BB962C8B-B14F-4D97-AF65-F5344CB8AC3E}">
        <p14:creationId xmlns:p14="http://schemas.microsoft.com/office/powerpoint/2010/main" val="16644535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3690598" y="277058"/>
            <a:ext cx="8403016" cy="5900717"/>
          </a:xfrm>
          <a:prstGeom prst="rect">
            <a:avLst/>
          </a:prstGeom>
        </p:spPr>
      </p:pic>
      <p:sp>
        <p:nvSpPr>
          <p:cNvPr id="2" name="Title 1"/>
          <p:cNvSpPr>
            <a:spLocks noGrp="1"/>
          </p:cNvSpPr>
          <p:nvPr>
            <p:ph type="title"/>
          </p:nvPr>
        </p:nvSpPr>
        <p:spPr>
          <a:xfrm>
            <a:off x="102220" y="97495"/>
            <a:ext cx="10515600" cy="638485"/>
          </a:xfrm>
        </p:spPr>
        <p:txBody>
          <a:bodyPr>
            <a:normAutofit fontScale="90000"/>
          </a:bodyPr>
          <a:lstStyle/>
          <a:p>
            <a:r>
              <a:rPr lang="en-AU" dirty="0" smtClean="0"/>
              <a:t>Metadata Storyboard</a:t>
            </a:r>
            <a:endParaRPr lang="en-AU" dirty="0"/>
          </a:p>
        </p:txBody>
      </p:sp>
      <p:sp>
        <p:nvSpPr>
          <p:cNvPr id="5" name="Rectangle 4"/>
          <p:cNvSpPr/>
          <p:nvPr/>
        </p:nvSpPr>
        <p:spPr>
          <a:xfrm>
            <a:off x="102220" y="747131"/>
            <a:ext cx="3689195" cy="5016758"/>
          </a:xfrm>
          <a:prstGeom prst="rect">
            <a:avLst/>
          </a:prstGeom>
        </p:spPr>
        <p:txBody>
          <a:bodyPr wrap="square">
            <a:spAutoFit/>
          </a:bodyPr>
          <a:lstStyle/>
          <a:p>
            <a:pPr algn="ctr" hangingPunct="0">
              <a:lnSpc>
                <a:spcPct val="200000"/>
              </a:lnSpc>
              <a:spcAft>
                <a:spcPts val="600"/>
              </a:spcAft>
            </a:pPr>
            <a:r>
              <a:rPr lang="en-AU" sz="1000" b="1" dirty="0">
                <a:solidFill>
                  <a:srgbClr val="FF0000"/>
                </a:solidFill>
                <a:latin typeface="Times New Roman" panose="02020603050405020304" pitchFamily="18" charset="0"/>
                <a:ea typeface="Times New Roman" panose="02020603050405020304" pitchFamily="18" charset="0"/>
              </a:rPr>
              <a:t>Heading: Metadata ... what is it and why is it important</a:t>
            </a:r>
            <a:endParaRPr lang="en-AU" sz="1000" dirty="0">
              <a:latin typeface="Times New Roman" panose="02020603050405020304" pitchFamily="18" charset="0"/>
              <a:ea typeface="Times New Roman" panose="02020603050405020304" pitchFamily="18" charset="0"/>
            </a:endParaRPr>
          </a:p>
          <a:p>
            <a:pPr hangingPunct="0">
              <a:lnSpc>
                <a:spcPct val="200000"/>
              </a:lnSpc>
              <a:spcAft>
                <a:spcPts val="600"/>
              </a:spcAft>
            </a:pPr>
            <a:r>
              <a:rPr lang="en-AU" sz="1000" b="1" dirty="0" smtClean="0">
                <a:solidFill>
                  <a:srgbClr val="FF0000"/>
                </a:solidFill>
                <a:latin typeface="Calibri" panose="020F0502020204030204" pitchFamily="34" charset="0"/>
                <a:ea typeface="Times New Roman" panose="02020603050405020304" pitchFamily="18" charset="0"/>
              </a:rPr>
              <a:t>1</a:t>
            </a:r>
            <a:r>
              <a:rPr lang="en-AU" sz="1000" b="1" dirty="0">
                <a:solidFill>
                  <a:srgbClr val="FF0000"/>
                </a:solidFill>
                <a:latin typeface="Calibri" panose="020F0502020204030204" pitchFamily="34" charset="0"/>
                <a:ea typeface="Times New Roman" panose="02020603050405020304" pitchFamily="18" charset="0"/>
              </a:rPr>
              <a:t>.</a:t>
            </a:r>
            <a:r>
              <a:rPr lang="en-AU" sz="1000" dirty="0">
                <a:latin typeface="Times New Roman" panose="02020603050405020304" pitchFamily="18" charset="0"/>
                <a:ea typeface="Times New Roman" panose="02020603050405020304" pitchFamily="18" charset="0"/>
              </a:rPr>
              <a:t> Metadata is information about a thing outside of the thing itself.</a:t>
            </a:r>
          </a:p>
          <a:p>
            <a:pPr hangingPunct="0">
              <a:lnSpc>
                <a:spcPct val="200000"/>
              </a:lnSpc>
              <a:spcAft>
                <a:spcPts val="600"/>
              </a:spcAft>
            </a:pPr>
            <a:r>
              <a:rPr lang="en-AU" sz="1000" dirty="0">
                <a:latin typeface="Times New Roman" panose="02020603050405020304" pitchFamily="18" charset="0"/>
                <a:ea typeface="Times New Roman" panose="02020603050405020304" pitchFamily="18" charset="0"/>
              </a:rPr>
              <a:t>It can be a dataset, service, product, software, or any other thing we want to describe in more detail and it allows you to know more about the what, when, who and how to help you decide if it’s what you need.</a:t>
            </a:r>
          </a:p>
          <a:p>
            <a:pPr hangingPunct="0">
              <a:lnSpc>
                <a:spcPct val="200000"/>
              </a:lnSpc>
              <a:spcAft>
                <a:spcPts val="600"/>
              </a:spcAft>
            </a:pPr>
            <a:r>
              <a:rPr lang="en-AU" sz="1000" b="1" dirty="0">
                <a:solidFill>
                  <a:srgbClr val="FF0000"/>
                </a:solidFill>
                <a:latin typeface="Calibri" panose="020F0502020204030204" pitchFamily="34" charset="0"/>
                <a:ea typeface="Times New Roman" panose="02020603050405020304" pitchFamily="18" charset="0"/>
              </a:rPr>
              <a:t>2.</a:t>
            </a:r>
            <a:r>
              <a:rPr lang="en-AU" sz="1000" dirty="0">
                <a:latin typeface="Times New Roman" panose="02020603050405020304" pitchFamily="18" charset="0"/>
                <a:ea typeface="Times New Roman" panose="02020603050405020304" pitchFamily="18" charset="0"/>
              </a:rPr>
              <a:t>For example, the metadata of a book would tell you things like title, genre, description; the author’s name and bio, publication date, copyright ... all the information you need to determine its suitability.</a:t>
            </a:r>
          </a:p>
          <a:p>
            <a:pPr hangingPunct="0">
              <a:lnSpc>
                <a:spcPct val="200000"/>
              </a:lnSpc>
              <a:spcAft>
                <a:spcPts val="600"/>
              </a:spcAft>
            </a:pPr>
            <a:r>
              <a:rPr lang="en-AU" sz="1000" b="1" dirty="0">
                <a:solidFill>
                  <a:srgbClr val="FF0000"/>
                </a:solidFill>
                <a:latin typeface="Calibri" panose="020F0502020204030204" pitchFamily="34" charset="0"/>
                <a:ea typeface="Times New Roman" panose="02020603050405020304" pitchFamily="18" charset="0"/>
              </a:rPr>
              <a:t>3</a:t>
            </a:r>
            <a:r>
              <a:rPr lang="en-AU" sz="1000" dirty="0">
                <a:latin typeface="Times New Roman" panose="02020603050405020304" pitchFamily="18" charset="0"/>
                <a:ea typeface="Times New Roman" panose="02020603050405020304" pitchFamily="18" charset="0"/>
              </a:rPr>
              <a:t> In the same way, Metadata about a dataset, say geographical data, would obviously have location ... but just as importantly would tell you when was it first done and how, has it been recently updated and by whom and for what reason and are there any limitations on its use ... all the things that establish not only how relevant it is but how well it can be trusted. </a:t>
            </a:r>
            <a:r>
              <a:rPr lang="en-AU" sz="1000" b="1" dirty="0">
                <a:solidFill>
                  <a:srgbClr val="FF0000"/>
                </a:solidFill>
                <a:latin typeface="Calibri" panose="020F0502020204030204" pitchFamily="34" charset="0"/>
                <a:ea typeface="Times New Roman" panose="02020603050405020304" pitchFamily="18" charset="0"/>
              </a:rPr>
              <a:t>4.</a:t>
            </a:r>
            <a:r>
              <a:rPr lang="en-AU" sz="1000" dirty="0">
                <a:latin typeface="Times New Roman" panose="02020603050405020304" pitchFamily="18" charset="0"/>
                <a:ea typeface="Times New Roman" panose="02020603050405020304" pitchFamily="18" charset="0"/>
              </a:rPr>
              <a:t> </a:t>
            </a:r>
          </a:p>
        </p:txBody>
      </p:sp>
      <p:sp>
        <p:nvSpPr>
          <p:cNvPr id="6" name="Rectangle 5"/>
          <p:cNvSpPr/>
          <p:nvPr/>
        </p:nvSpPr>
        <p:spPr>
          <a:xfrm>
            <a:off x="102220" y="6015386"/>
            <a:ext cx="3938899" cy="246221"/>
          </a:xfrm>
          <a:prstGeom prst="rect">
            <a:avLst/>
          </a:prstGeom>
        </p:spPr>
        <p:txBody>
          <a:bodyPr wrap="none">
            <a:spAutoFit/>
          </a:bodyPr>
          <a:lstStyle/>
          <a:p>
            <a:r>
              <a:rPr lang="en-AU" sz="1000" dirty="0" smtClean="0"/>
              <a:t>Example of a video concept : </a:t>
            </a:r>
            <a:r>
              <a:rPr lang="en-AU" sz="1000" b="1" dirty="0" smtClean="0"/>
              <a:t>http</a:t>
            </a:r>
            <a:r>
              <a:rPr lang="en-AU" sz="1000" b="1" dirty="0"/>
              <a:t>://locationindex.org/image/loc-i.mp4</a:t>
            </a:r>
          </a:p>
        </p:txBody>
      </p:sp>
    </p:spTree>
    <p:extLst>
      <p:ext uri="{BB962C8B-B14F-4D97-AF65-F5344CB8AC3E}">
        <p14:creationId xmlns:p14="http://schemas.microsoft.com/office/powerpoint/2010/main" val="4164461406"/>
      </p:ext>
    </p:extLst>
  </p:cSld>
  <p:clrMapOvr>
    <a:masterClrMapping/>
  </p:clrMapOvr>
  <p:timing>
    <p:tnLst>
      <p:par>
        <p:cTn id="1" dur="indefinite" restart="never" nodeType="tmRoot"/>
      </p:par>
    </p:tnLst>
  </p:timing>
</p:sld>
</file>

<file path=ppt/theme/theme1.xml><?xml version="1.0" encoding="utf-8"?>
<a:theme xmlns:a="http://schemas.openxmlformats.org/drawingml/2006/main" name="ICSM_16_9">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SM_16_9" id="{325884B6-AB00-4B73-8B68-8B8B4E432820}" vid="{230E7DAC-45EF-423B-B86D-980C9F0545CC}"/>
    </a:ext>
  </a:extLst>
</a:theme>
</file>

<file path=docProps/app.xml><?xml version="1.0" encoding="utf-8"?>
<Properties xmlns="http://schemas.openxmlformats.org/officeDocument/2006/extended-properties" xmlns:vt="http://schemas.openxmlformats.org/officeDocument/2006/docPropsVTypes">
  <Template>ICSM_16_9</Template>
  <TotalTime>99</TotalTime>
  <Words>1228</Words>
  <Application>Microsoft Office PowerPoint</Application>
  <PresentationFormat>Widescreen</PresentationFormat>
  <Paragraphs>222</Paragraphs>
  <Slides>19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Calibri Light</vt:lpstr>
      <vt:lpstr>Times New Roman</vt:lpstr>
      <vt:lpstr>Wingdings</vt:lpstr>
      <vt:lpstr>ICSM_16_9</vt:lpstr>
      <vt:lpstr>ANZLIC/ICSM Metadata Working Group Meeting No 5</vt:lpstr>
      <vt:lpstr>Welcome</vt:lpstr>
      <vt:lpstr>Agenda</vt:lpstr>
      <vt:lpstr>Logistics</vt:lpstr>
      <vt:lpstr>Expected meeting outcomes</vt:lpstr>
      <vt:lpstr>MDWG Meeting #3, Canberra, June 2019, Summary</vt:lpstr>
      <vt:lpstr>PowerPoint Presentation</vt:lpstr>
      <vt:lpstr>Technical Group focus activities &amp; their status</vt:lpstr>
      <vt:lpstr>Metadata Storyboard</vt:lpstr>
      <vt:lpstr>Summary</vt:lpstr>
      <vt:lpstr>International Updates</vt:lpstr>
      <vt:lpstr>Update from the Technical Metadata Working Group</vt:lpstr>
      <vt:lpstr>Metadata Implementation examples</vt:lpstr>
      <vt:lpstr>Day 1 Re-Cap and Closing</vt:lpstr>
      <vt:lpstr>Re-Cap Day #1</vt:lpstr>
      <vt:lpstr>Workshop 1 - Requirements for imagery metadata</vt:lpstr>
      <vt:lpstr>Workshop 2 - Requirements for digital data preservation metadata</vt:lpstr>
      <vt:lpstr>MDWG Administration</vt:lpstr>
      <vt:lpstr>PowerPoint Presentation</vt:lpstr>
    </vt:vector>
  </TitlesOfParts>
  <Company>Geoscience Australia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Waterhouse Lesley</dc:creator>
  <cp:lastModifiedBy>Bastrakova Irina</cp:lastModifiedBy>
  <cp:revision>23</cp:revision>
  <dcterms:created xsi:type="dcterms:W3CDTF">2019-03-28T00:17:53Z</dcterms:created>
  <dcterms:modified xsi:type="dcterms:W3CDTF">2019-10-25T23:38:46Z</dcterms:modified>
</cp:coreProperties>
</file>