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9" r:id="rId3"/>
    <p:sldMasterId id="2147483682" r:id="rId4"/>
    <p:sldMasterId id="2147483698" r:id="rId5"/>
    <p:sldMasterId id="2147483701" r:id="rId6"/>
    <p:sldMasterId id="2147483704" r:id="rId7"/>
  </p:sldMasterIdLst>
  <p:notesMasterIdLst>
    <p:notesMasterId r:id="rId52"/>
  </p:notesMasterIdLst>
  <p:sldIdLst>
    <p:sldId id="256" r:id="rId8"/>
    <p:sldId id="280" r:id="rId9"/>
    <p:sldId id="314" r:id="rId10"/>
    <p:sldId id="347" r:id="rId11"/>
    <p:sldId id="352" r:id="rId12"/>
    <p:sldId id="287" r:id="rId13"/>
    <p:sldId id="285" r:id="rId14"/>
    <p:sldId id="624" r:id="rId15"/>
    <p:sldId id="529" r:id="rId16"/>
    <p:sldId id="626" r:id="rId17"/>
    <p:sldId id="531" r:id="rId18"/>
    <p:sldId id="530" r:id="rId19"/>
    <p:sldId id="612" r:id="rId20"/>
    <p:sldId id="621" r:id="rId21"/>
    <p:sldId id="545" r:id="rId22"/>
    <p:sldId id="611" r:id="rId23"/>
    <p:sldId id="556" r:id="rId24"/>
    <p:sldId id="629" r:id="rId25"/>
    <p:sldId id="546" r:id="rId26"/>
    <p:sldId id="547" r:id="rId27"/>
    <p:sldId id="552" r:id="rId28"/>
    <p:sldId id="553" r:id="rId29"/>
    <p:sldId id="594" r:id="rId30"/>
    <p:sldId id="551" r:id="rId31"/>
    <p:sldId id="554" r:id="rId32"/>
    <p:sldId id="564" r:id="rId33"/>
    <p:sldId id="604" r:id="rId34"/>
    <p:sldId id="563" r:id="rId35"/>
    <p:sldId id="631" r:id="rId36"/>
    <p:sldId id="570" r:id="rId37"/>
    <p:sldId id="575" r:id="rId38"/>
    <p:sldId id="607" r:id="rId39"/>
    <p:sldId id="574" r:id="rId40"/>
    <p:sldId id="608" r:id="rId41"/>
    <p:sldId id="609" r:id="rId42"/>
    <p:sldId id="573" r:id="rId43"/>
    <p:sldId id="632" r:id="rId44"/>
    <p:sldId id="620" r:id="rId45"/>
    <p:sldId id="577" r:id="rId46"/>
    <p:sldId id="578" r:id="rId47"/>
    <p:sldId id="579" r:id="rId48"/>
    <p:sldId id="295" r:id="rId49"/>
    <p:sldId id="324" r:id="rId50"/>
    <p:sldId id="62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14A30D"/>
    <a:srgbClr val="0070C0"/>
    <a:srgbClr val="DE4040"/>
    <a:srgbClr val="01599C"/>
    <a:srgbClr val="4F3E30"/>
    <a:srgbClr val="FF0000"/>
    <a:srgbClr val="04AC60"/>
    <a:srgbClr val="47834D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3538" autoAdjust="0"/>
  </p:normalViewPr>
  <p:slideViewPr>
    <p:cSldViewPr snapToGrid="0">
      <p:cViewPr varScale="1">
        <p:scale>
          <a:sx n="91" d="100"/>
          <a:sy n="91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DE9A8-56BC-466F-B934-3FC7D1CAB67F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3A69C-004B-413C-9A60-F4EE567972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337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021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r>
              <a:rPr lang="en-AU" sz="14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PCG proposed the development of a new national datum – GDA2020</a:t>
            </a:r>
            <a:endParaRPr lang="en-AU" sz="1400" b="0" i="0" u="none" strike="noStrike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rtl="0"/>
            <a:endParaRPr lang="en-US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1852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27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89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560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PCG ensures</a:t>
            </a:r>
            <a:r>
              <a:rPr lang="en-AU" baseline="0" dirty="0" smtClean="0"/>
              <a:t> Australia and New Zealand have the geospatial reference systems *including datums, reference frames, working surfaces, and standards to meet user needs.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It’s complex – yes – but as we try to measure things more accurately, we need to ensure we have the grs to enable those applications.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224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Geodesy – read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 screen, 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GRS - explain there are geometric and physical components of a GRS </a:t>
            </a:r>
            <a:endParaRPr lang="en-A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003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4B075-523C-4C60-906D-7BADE5602F7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47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3A69C-004B-413C-9A60-F4EE567972E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522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68286-81C0-454F-AE49-9C3EC7C192B6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1130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These vectors show the offset between GDA94 as established in 1997 compared</a:t>
            </a:r>
            <a:r>
              <a:rPr lang="en-AU" baseline="0" dirty="0" smtClean="0"/>
              <a:t> to ITRF coordinates observed in 2010 transformed back to 1994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Majority of errors in the order of</a:t>
            </a:r>
            <a:r>
              <a:rPr lang="en-AU" baseline="0" dirty="0" smtClean="0"/>
              <a:t> 10 – 20 cm but extend to 30 cm.</a:t>
            </a:r>
          </a:p>
          <a:p>
            <a:endParaRPr lang="en-AU" baseline="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local distortions (e.g.</a:t>
            </a:r>
            <a:r>
              <a:rPr lang="en-US" sz="1400" baseline="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 subsidence, surface heave)</a:t>
            </a:r>
            <a:endParaRPr lang="en-US" sz="1400" dirty="0" smtClean="0">
              <a:solidFill>
                <a:schemeClr val="tx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poor uncertainty propagation down to the marks in the original adjustment (particularly around relative uncertainty)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changes in the reference frame between the ITRF 1992 and today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 implications for errors introduced for big data surveys like </a:t>
            </a:r>
            <a:r>
              <a:rPr lang="en-AU" baseline="0" dirty="0" err="1" smtClean="0"/>
              <a:t>LiDAR</a:t>
            </a:r>
            <a:r>
              <a:rPr lang="en-AU" baseline="0" dirty="0" smtClean="0"/>
              <a:t> start to become relevant. When assessing data, how do you know whether the uncertainty is in the survey data or in the datum?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68286-81C0-454F-AE49-9C3EC7C192B6}" type="slidenum">
              <a:rPr lang="en-AU" smtClean="0"/>
              <a:pPr>
                <a:defRPr/>
              </a:pPr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414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These vectors show the offset between GDA94 as established in 1997 compared</a:t>
            </a:r>
            <a:r>
              <a:rPr lang="en-AU" baseline="0" dirty="0" smtClean="0"/>
              <a:t> to ITRF coordinates observed in 2010 transformed back to 1994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Majority of errors in the order of</a:t>
            </a:r>
            <a:r>
              <a:rPr lang="en-AU" baseline="0" dirty="0" smtClean="0"/>
              <a:t> 10 – 20 cm but extend to 30 cm.</a:t>
            </a:r>
          </a:p>
          <a:p>
            <a:endParaRPr lang="en-AU" baseline="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local distortions (e.g.</a:t>
            </a:r>
            <a:r>
              <a:rPr lang="en-US" sz="1400" baseline="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 subsidence, surface heave)</a:t>
            </a:r>
            <a:endParaRPr lang="en-US" sz="1400" dirty="0" smtClean="0">
              <a:solidFill>
                <a:schemeClr val="tx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poor uncertainty propagation down to the marks in the original adjustment (particularly around relative uncertainty)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changes in the reference frame between the ITRF 1992 and today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 implications for errors introduced for big data surveys like </a:t>
            </a:r>
            <a:r>
              <a:rPr lang="en-AU" baseline="0" dirty="0" err="1" smtClean="0"/>
              <a:t>LiDAR</a:t>
            </a:r>
            <a:r>
              <a:rPr lang="en-AU" baseline="0" dirty="0" smtClean="0"/>
              <a:t> start to become relevant. When assessing data, how do you know whether the uncertainty is in the survey data or in the datum?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68286-81C0-454F-AE49-9C3EC7C192B6}" type="slidenum">
              <a:rPr lang="en-AU" smtClean="0"/>
              <a:pPr>
                <a:defRPr/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36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5441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0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06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44FA84-A3EF-4CF9-9256-89DD0CB04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81" y="0"/>
            <a:ext cx="12192000" cy="6858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A0839A6-F014-4F44-A6EE-744FF43981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50" y="0"/>
            <a:ext cx="2087563" cy="660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01A65-979A-4F97-8B00-411E7E9DD5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47999"/>
            <a:ext cx="7920000" cy="1728000"/>
          </a:xfrm>
        </p:spPr>
        <p:txBody>
          <a:bodyPr anchor="t" anchorCtr="0">
            <a:normAutofit/>
          </a:bodyPr>
          <a:lstStyle>
            <a:lvl1pPr algn="l">
              <a:lnSpc>
                <a:spcPts val="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70910-59C8-4CC9-B2A6-AEFA09F37A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64000"/>
            <a:ext cx="7920000" cy="323999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48E71-0F6C-4FAB-BB7B-318DE528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787999"/>
            <a:ext cx="7920000" cy="324000"/>
          </a:xfrm>
        </p:spPr>
        <p:txBody>
          <a:bodyPr anchor="t" anchorCtr="0">
            <a:normAutofit/>
          </a:bodyPr>
          <a:lstStyle>
            <a:lvl1pPr algn="l">
              <a:lnSpc>
                <a:spcPts val="2200"/>
              </a:lnSpc>
              <a:defRPr sz="1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952A648-1A9D-447C-AC2A-A17FBE6ED1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20413" y="0"/>
            <a:ext cx="861218" cy="660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45460D3D-62D3-4CFE-8F60-FBF835CB9E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84012" y="0"/>
            <a:ext cx="405607" cy="660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FD7DBD-0220-454E-9B52-0CD912BFA5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3"/>
          <a:stretch/>
        </p:blipFill>
        <p:spPr>
          <a:xfrm>
            <a:off x="-2381" y="6581775"/>
            <a:ext cx="12192000" cy="276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A879C-E967-1246-8374-24F8023C7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355" y="6349377"/>
            <a:ext cx="326605" cy="114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284107-DB23-A34D-8A63-565D2BB16D8A}"/>
              </a:ext>
            </a:extLst>
          </p:cNvPr>
          <p:cNvSpPr txBox="1"/>
          <p:nvPr userDrawn="1"/>
        </p:nvSpPr>
        <p:spPr>
          <a:xfrm>
            <a:off x="6490310" y="6360367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21238" y="1052513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226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4">
          <p15:clr>
            <a:srgbClr val="FBAE40"/>
          </p15:clr>
        </p15:guide>
        <p15:guide id="2" pos="6879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15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483C3-F342-42A4-A0F3-62D6090627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A239C-E00A-4DAD-BA5E-C6CDB3626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457449"/>
            <a:ext cx="7596000" cy="782551"/>
          </a:xfrm>
        </p:spPr>
        <p:txBody>
          <a:bodyPr anchor="t" anchorCtr="0">
            <a:normAutofit/>
          </a:bodyPr>
          <a:lstStyle>
            <a:lvl1pPr>
              <a:lnSpc>
                <a:spcPts val="44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Slide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377D-A316-4613-94A8-356BFF9CD7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240000"/>
            <a:ext cx="7596000" cy="1500187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63147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483C3-F342-42A4-A0F3-62D6090627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A239C-E00A-4DAD-BA5E-C6CDB3626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404000"/>
            <a:ext cx="7596000" cy="1836000"/>
          </a:xfrm>
        </p:spPr>
        <p:txBody>
          <a:bodyPr anchor="t" anchorCtr="0">
            <a:normAutofit/>
          </a:bodyPr>
          <a:lstStyle>
            <a:lvl1pPr>
              <a:lnSpc>
                <a:spcPts val="3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quote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377D-A316-4613-94A8-356BFF9CD7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240000"/>
            <a:ext cx="7596000" cy="1500187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757451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1F53-DC8E-41E6-A8E3-00D9798B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D2CBD-9021-4708-BC29-C92496BEB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C1B3D-B123-4C77-872E-5E565C49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Positioning Australia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ECD8-8E9A-4F79-A7E9-663B6E91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307A-1C8A-457B-A68C-299436A4392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F17DA9-4344-4D54-8E9A-C6DD56F172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2850" y="0"/>
            <a:ext cx="335915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4106C-3C60-6349-8D0A-63B041130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3055" y="6490488"/>
            <a:ext cx="326605" cy="11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18FE48-A39F-E745-AF6F-DF3176C172AC}"/>
              </a:ext>
            </a:extLst>
          </p:cNvPr>
          <p:cNvSpPr txBox="1"/>
          <p:nvPr userDrawn="1"/>
        </p:nvSpPr>
        <p:spPr>
          <a:xfrm>
            <a:off x="6203010" y="6501478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25389624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01">
          <p15:clr>
            <a:srgbClr val="FBAE40"/>
          </p15:clr>
        </p15:guide>
        <p15:guide id="2" pos="5564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20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830E-8BA2-4010-9043-D84D1D3E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4"/>
            <a:ext cx="10944225" cy="10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68CC5-23AF-413C-BDE7-EEE57A966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16113"/>
            <a:ext cx="4824412" cy="4444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26DE2-68D8-41CE-988E-C3E4F7E70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939"/>
            <a:ext cx="4824412" cy="380523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D6E90-6F5E-4C8E-8B95-65315DD64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3700" y="1927226"/>
            <a:ext cx="4824412" cy="4444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49C00-427F-44FC-9134-CB73541D5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3700" y="2420938"/>
            <a:ext cx="4824412" cy="381634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5B5C4-732E-4905-9507-31F2476B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Positioning Australia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BD46B-704D-41E9-9B68-C9C971A1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307A-1C8A-457B-A68C-299436A4392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6017CB-F304-5849-84CD-D009AB81F7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579" y="6490488"/>
            <a:ext cx="326605" cy="1143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B0877F-0862-774C-8B1C-98F87D840DF3}"/>
              </a:ext>
            </a:extLst>
          </p:cNvPr>
          <p:cNvSpPr txBox="1"/>
          <p:nvPr userDrawn="1"/>
        </p:nvSpPr>
        <p:spPr>
          <a:xfrm>
            <a:off x="9514534" y="6501478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36700806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4248">
          <p15:clr>
            <a:srgbClr val="FBAE40"/>
          </p15:clr>
        </p15:guide>
        <p15:guide id="4" pos="3432">
          <p15:clr>
            <a:srgbClr val="FBAE40"/>
          </p15:clr>
        </p15:guide>
        <p15:guide id="5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0B2B4E-375D-4607-9665-698B68805B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3286F-1DDA-42E6-8BA2-CE4D1A63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E4332-EF07-4FEB-95FC-7201FABA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Positioning Australia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47D19-59BE-4D03-AC2A-162A2D26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307A-1C8A-457B-A68C-299436A4392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FCB8C-24E1-3249-A707-A480E239D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579" y="6490488"/>
            <a:ext cx="326605" cy="11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DDE7A3-E1BE-8E45-919F-B4039DE7B86A}"/>
              </a:ext>
            </a:extLst>
          </p:cNvPr>
          <p:cNvSpPr txBox="1"/>
          <p:nvPr userDrawn="1"/>
        </p:nvSpPr>
        <p:spPr>
          <a:xfrm>
            <a:off x="9514534" y="6501478"/>
            <a:ext cx="2053578" cy="9233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b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4126167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3862673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5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74626"/>
            <a:ext cx="10515600" cy="92075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600" b="1">
                <a:solidFill>
                  <a:srgbClr val="008266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330324"/>
            <a:ext cx="10515600" cy="4727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50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1076"/>
            <a:ext cx="53848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1076"/>
            <a:ext cx="53848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6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2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20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0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46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97625" y="415926"/>
            <a:ext cx="584775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15926"/>
            <a:ext cx="80264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98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16000" y="254000"/>
            <a:ext cx="10363200" cy="598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94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300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113257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GNSS CORS Workshop DELWP Victoria March 18 2016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414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337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56179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1"/>
            <a:ext cx="10555816" cy="402291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254352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5925"/>
            <a:ext cx="10972800" cy="52322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2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smtClean="0"/>
              <a:t>APAS2018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49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1" y="1860551"/>
            <a:ext cx="10555816" cy="586957"/>
          </a:xfrm>
        </p:spPr>
        <p:txBody>
          <a:bodyPr lIns="90000" tIns="46800" rIns="90000" bIns="46800"/>
          <a:lstStyle>
            <a:lvl1pPr>
              <a:defRPr sz="32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4917" y="2482852"/>
            <a:ext cx="10555816" cy="422745"/>
          </a:xfrm>
        </p:spPr>
        <p:txBody>
          <a:bodyPr lIns="90000" tIns="46800" rIns="90000" bIns="46800">
            <a:spAutoFit/>
          </a:bodyPr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114147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Australian Geodesy Meeting, 28 June 2017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243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932" y="1"/>
            <a:ext cx="12208933" cy="10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601135" y="-10633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0" name="Content Placeholder 1"/>
          <p:cNvSpPr>
            <a:spLocks noGrp="1"/>
          </p:cNvSpPr>
          <p:nvPr>
            <p:ph idx="1" hasCustomPrompt="1"/>
          </p:nvPr>
        </p:nvSpPr>
        <p:spPr>
          <a:xfrm>
            <a:off x="601135" y="1340768"/>
            <a:ext cx="10972800" cy="496855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AU" dirty="0" smtClean="0"/>
              <a:t>Click to add text</a:t>
            </a:r>
            <a:endParaRPr lang="en-A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4" y="6356351"/>
            <a:ext cx="1056117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200"/>
            </a:lvl1pPr>
          </a:lstStyle>
          <a:p>
            <a:fld id="{13B4F27A-39B1-44E5-9C7D-2E36F3CD6A9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055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20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97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85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76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873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EE681-C428-41BD-921F-D58EC3708441}" type="datetimeFigureOut">
              <a:rPr lang="en-AU" smtClean="0"/>
              <a:t>9/09/2019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26C3-1434-4562-AE7D-DE66483C9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333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373E9-B1F0-4CE8-B945-4F1D935C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7632701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8B991-6922-4EE5-8537-59A37639C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916112"/>
            <a:ext cx="7632701" cy="43211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309F0-F3D3-443C-B167-30D1C780D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3700" y="6237288"/>
            <a:ext cx="1512888" cy="6207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F0A58-1C31-4A94-A7F4-89585B82B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7273" y="6237288"/>
            <a:ext cx="4848723" cy="6207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AU" smtClean="0"/>
              <a:t>Positioning Australia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8FFBB-0B85-4678-9716-4E779DE1A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237288"/>
            <a:ext cx="326607" cy="6207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>
              <a:defRPr sz="1200">
                <a:solidFill>
                  <a:srgbClr val="969696"/>
                </a:solidFill>
              </a:defRPr>
            </a:lvl1pPr>
          </a:lstStyle>
          <a:p>
            <a:fld id="{5214307A-1C8A-457B-A68C-299436A4392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921434-6143-45C7-87E6-82ADB069D4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35217" y="6436895"/>
            <a:ext cx="0" cy="240631"/>
          </a:xfrm>
          <a:prstGeom prst="line">
            <a:avLst/>
          </a:prstGeom>
          <a:ln w="9525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1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0" fontAlgn="base" hangingPunct="0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eaLnBrk="0" fontAlgn="base" hangingPunct="0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GNSS CORS Workshop DELWP Victoria March 18 2016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21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5"/>
            <a:ext cx="1097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107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5" y="6459539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563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5926"/>
            <a:ext cx="1097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57096"/>
            <a:ext cx="10972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2886" y="6459540"/>
            <a:ext cx="633518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Australian Geodesy Meeting, 28 June 2017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490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26748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3467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596885" indent="-357708" algn="l" rtl="0" fontAlgn="base">
        <a:spcBef>
          <a:spcPct val="50000"/>
        </a:spcBef>
        <a:spcAft>
          <a:spcPct val="0"/>
        </a:spcAft>
        <a:buChar char="•"/>
        <a:defRPr sz="2400">
          <a:solidFill>
            <a:srgbClr val="4D4D4D"/>
          </a:solidFill>
          <a:latin typeface="+mn-lt"/>
        </a:defRPr>
      </a:lvl2pPr>
      <a:lvl3pPr marL="1193770" indent="-35770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133">
          <a:solidFill>
            <a:srgbClr val="4D4D4D"/>
          </a:solidFill>
          <a:latin typeface="+mn-lt"/>
        </a:defRPr>
      </a:lvl3pPr>
      <a:lvl4pPr marL="1801239" indent="-361942" algn="l" rtl="0" fontAlgn="base">
        <a:spcBef>
          <a:spcPct val="25000"/>
        </a:spcBef>
        <a:spcAft>
          <a:spcPct val="0"/>
        </a:spcAft>
        <a:buChar char="•"/>
        <a:defRPr sz="2133">
          <a:solidFill>
            <a:srgbClr val="4D4D4D"/>
          </a:solidFill>
          <a:latin typeface="+mn-lt"/>
        </a:defRPr>
      </a:lvl4pPr>
      <a:lvl5pPr marL="2389658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133">
          <a:solidFill>
            <a:srgbClr val="4D4D4D"/>
          </a:solidFill>
          <a:latin typeface="+mn-lt"/>
        </a:defRPr>
      </a:lvl5pPr>
      <a:lvl6pPr marL="2999242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6pPr>
      <a:lvl7pPr marL="3608827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7pPr>
      <a:lvl8pPr marL="4218412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8pPr>
      <a:lvl9pPr marL="4827997" indent="-349242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3" y="-1"/>
            <a:ext cx="12207833" cy="24333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73832"/>
            <a:ext cx="10822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A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84" y="1988841"/>
            <a:ext cx="10822488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 descr="(DELWP) Insignia PMS541 Right Aligned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977" y="6309320"/>
            <a:ext cx="2565400" cy="429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427EB-6C32-4E8E-B15A-C3A7433EBFBF}" type="datetimeFigureOut">
              <a:rPr lang="en-AU" smtClean="0"/>
              <a:t>9/09/2019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955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icsm-au/DynAdjust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2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sm.gov.au/datum/gda-transformation-products-and-tool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ositioning.fsdf.org.au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csm-au/DatumSpreadsheets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ion.gov.au/Details/F2017L0135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ositioning.fsdf.org.au/" TargetMode="External"/><Relationship Id="rId4" Type="http://schemas.openxmlformats.org/officeDocument/2006/relationships/hyperlink" Target="https://www.icsm.gov.au/publications/gda2020-technical-manual-v-1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icsm.gov.au/datum/gda2020-fact-sheets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gsa.europa.eu/market/market-repor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geodesy\Users\Brown\Presentations\DGAL\iStock-175544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29" b="1"/>
          <a:stretch/>
        </p:blipFill>
        <p:spPr bwMode="auto">
          <a:xfrm>
            <a:off x="-189565" y="0"/>
            <a:ext cx="13430016" cy="68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28AAE1"/>
              </a:clrFrom>
              <a:clrTo>
                <a:srgbClr val="28AAE1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5102647" y="4357200"/>
            <a:ext cx="410846" cy="410846"/>
          </a:xfrm>
          <a:prstGeom prst="rect">
            <a:avLst/>
          </a:prstGeom>
          <a:ln>
            <a:noFill/>
          </a:ln>
          <a:effectLst>
            <a:glow rad="12700">
              <a:schemeClr val="bg1">
                <a:lumMod val="5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1156739" y="428593"/>
            <a:ext cx="10217926" cy="2554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AU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Australian Geospatial Reference System</a:t>
            </a:r>
          </a:p>
          <a:p>
            <a:pPr algn="ctr"/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Webinar Series</a:t>
            </a:r>
            <a:endParaRPr lang="en-AU" sz="40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40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Webinar 2: Geocentric Datum of Australia 2020</a:t>
            </a:r>
            <a:endParaRPr lang="en-AU" sz="40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1124" y="3069652"/>
            <a:ext cx="1036915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Nicholas Brown</a:t>
            </a: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Director of National </a:t>
            </a:r>
            <a:r>
              <a:rPr lang="en-US" b="1" dirty="0" smtClean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Geodesy</a:t>
            </a: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Geoscience Australia</a:t>
            </a:r>
          </a:p>
          <a:p>
            <a:pPr algn="ctr"/>
            <a:endParaRPr lang="en-US" sz="1400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Chair of ICSM Permanent Committee on Geodesy</a:t>
            </a:r>
          </a:p>
          <a:p>
            <a:pPr algn="ctr"/>
            <a:r>
              <a:rPr lang="en-US" b="1" dirty="0" smtClean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@</a:t>
            </a:r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nich0lasbr0wn</a:t>
            </a:r>
          </a:p>
          <a:p>
            <a:pPr algn="ctr"/>
            <a:endParaRPr lang="en-US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2000" b="1" dirty="0" smtClean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20878" y="5107929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40375" y="5682235"/>
            <a:ext cx="2232000" cy="1080000"/>
            <a:chOff x="9402419" y="5403939"/>
            <a:chExt cx="2232000" cy="1080000"/>
          </a:xfrm>
        </p:grpSpPr>
        <p:sp>
          <p:nvSpPr>
            <p:cNvPr id="5" name="Rectangle 4"/>
            <p:cNvSpPr/>
            <p:nvPr/>
          </p:nvSpPr>
          <p:spPr>
            <a:xfrm>
              <a:off x="9402419" y="5403939"/>
              <a:ext cx="2232000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0" t="15918" r="12993" b="17482"/>
            <a:stretch/>
          </p:blipFill>
          <p:spPr>
            <a:xfrm>
              <a:off x="9478369" y="5527343"/>
              <a:ext cx="2026693" cy="887105"/>
            </a:xfrm>
            <a:prstGeom prst="rect">
              <a:avLst/>
            </a:prstGeom>
            <a:effectLst>
              <a:glow>
                <a:schemeClr val="bg1">
                  <a:lumMod val="75000"/>
                </a:scheme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b="17758"/>
          <a:stretch/>
        </p:blipFill>
        <p:spPr>
          <a:xfrm>
            <a:off x="101986" y="5527343"/>
            <a:ext cx="1893760" cy="12348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88416" y="4731257"/>
            <a:ext cx="2094999" cy="2122881"/>
            <a:chOff x="4958549" y="4449591"/>
            <a:chExt cx="2447921" cy="2452024"/>
          </a:xfrm>
        </p:grpSpPr>
        <p:sp>
          <p:nvSpPr>
            <p:cNvPr id="16" name="Oval 15"/>
            <p:cNvSpPr/>
            <p:nvPr/>
          </p:nvSpPr>
          <p:spPr>
            <a:xfrm>
              <a:off x="5022559" y="4508172"/>
              <a:ext cx="2304000" cy="23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8549" y="4449591"/>
              <a:ext cx="2447921" cy="2452024"/>
            </a:xfrm>
            <a:prstGeom prst="rect">
              <a:avLst/>
            </a:prstGeom>
          </p:spPr>
        </p:pic>
      </p:grpSp>
      <p:pic>
        <p:nvPicPr>
          <p:cNvPr id="14" name="Picture 13" descr="http://www.icsm.gov.au/img/inline202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1" b="11881"/>
          <a:stretch/>
        </p:blipFill>
        <p:spPr bwMode="auto">
          <a:xfrm>
            <a:off x="5796637" y="5771371"/>
            <a:ext cx="3230516" cy="900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4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72876" y="3961807"/>
            <a:ext cx="1440000" cy="1440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3900" dirty="0"/>
          </a:p>
        </p:txBody>
      </p:sp>
      <p:sp>
        <p:nvSpPr>
          <p:cNvPr id="11" name="Rectangle 10"/>
          <p:cNvSpPr/>
          <p:nvPr/>
        </p:nvSpPr>
        <p:spPr>
          <a:xfrm>
            <a:off x="2802153" y="4464946"/>
            <a:ext cx="77668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GDA94 = ITRF1992@1994.0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3567" y="3799853"/>
            <a:ext cx="18473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9600" dirty="0" smtClean="0"/>
          </a:p>
          <a:p>
            <a:endParaRPr lang="en-AU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585994" y="674295"/>
            <a:ext cx="1401638" cy="406812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11580" y="2431155"/>
            <a:ext cx="2003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~7 cm /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yr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98696" y="3881178"/>
            <a:ext cx="77668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ITRF1992@199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.0 (~7 cm NNE of 1994)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69009" y="2379069"/>
            <a:ext cx="776688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Updates to ITRF; 1994, 1996, 1997, 2000, 2005, 2008, 2014. </a:t>
            </a: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Each is an improved </a:t>
            </a:r>
            <a:r>
              <a:rPr lang="en-US" u="sng" dirty="0" smtClean="0"/>
              <a:t>realisation</a:t>
            </a:r>
            <a:r>
              <a:rPr lang="en-US" dirty="0" smtClean="0"/>
              <a:t> of the shape of the Earth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9436" y="3892296"/>
            <a:ext cx="79861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+</a:t>
            </a:r>
            <a:endParaRPr lang="en-AU" sz="9600" dirty="0" smtClean="0"/>
          </a:p>
          <a:p>
            <a:endParaRPr lang="en-AU" dirty="0"/>
          </a:p>
        </p:txBody>
      </p:sp>
      <p:grpSp>
        <p:nvGrpSpPr>
          <p:cNvPr id="32" name="Group 31"/>
          <p:cNvGrpSpPr/>
          <p:nvPr/>
        </p:nvGrpSpPr>
        <p:grpSpPr>
          <a:xfrm>
            <a:off x="1341846" y="3219774"/>
            <a:ext cx="1440000" cy="1846659"/>
            <a:chOff x="2933567" y="28558"/>
            <a:chExt cx="1440000" cy="1846659"/>
          </a:xfrm>
        </p:grpSpPr>
        <p:grpSp>
          <p:nvGrpSpPr>
            <p:cNvPr id="27" name="Group 26"/>
            <p:cNvGrpSpPr/>
            <p:nvPr/>
          </p:nvGrpSpPr>
          <p:grpSpPr>
            <a:xfrm>
              <a:off x="2933567" y="28558"/>
              <a:ext cx="1440000" cy="1846659"/>
              <a:chOff x="6295654" y="3086362"/>
              <a:chExt cx="1440000" cy="184665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6295654" y="3216121"/>
                <a:ext cx="1440000" cy="144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39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16345" y="3086362"/>
                <a:ext cx="798617" cy="1846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/>
                  <a:t>+</a:t>
                </a:r>
                <a:endParaRPr lang="en-AU" sz="9600" dirty="0"/>
              </a:p>
              <a:p>
                <a:endParaRPr lang="en-AU" dirty="0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3118099" y="1156405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 smtClean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4108455" y="531665"/>
            <a:ext cx="776688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GDA2020 = ITRF2014@2020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ITRF2014 coordinates are different to ITRF1992 coordinates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e.g. heights are 9 cm different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13828" y="168010"/>
            <a:ext cx="1440000" cy="1846659"/>
            <a:chOff x="2413828" y="168010"/>
            <a:chExt cx="1440000" cy="1846659"/>
          </a:xfrm>
        </p:grpSpPr>
        <p:sp>
          <p:nvSpPr>
            <p:cNvPr id="46" name="Oval 45"/>
            <p:cNvSpPr/>
            <p:nvPr/>
          </p:nvSpPr>
          <p:spPr>
            <a:xfrm>
              <a:off x="2413828" y="273330"/>
              <a:ext cx="1440000" cy="1440000"/>
            </a:xfrm>
            <a:prstGeom prst="ellipse">
              <a:avLst/>
            </a:prstGeom>
            <a:solidFill>
              <a:srgbClr val="54823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39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33456" y="168010"/>
              <a:ext cx="798617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/>
                <a:t>+</a:t>
              </a:r>
              <a:endParaRPr lang="en-AU" sz="9600" dirty="0" smtClean="0"/>
            </a:p>
            <a:p>
              <a:endParaRPr lang="en-AU" dirty="0"/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3158440" y="4738612"/>
            <a:ext cx="1668161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536618" y="919069"/>
            <a:ext cx="278334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982305" y="2443261"/>
            <a:ext cx="49920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7 parameter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transformation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813738" y="905622"/>
            <a:ext cx="14651" cy="3845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16289" y="1178740"/>
            <a:ext cx="43956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 don’t they match?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Changes </a:t>
            </a:r>
            <a:r>
              <a:rPr lang="en-US" sz="2400" dirty="0"/>
              <a:t>in the reference frame between the ITRF1992 and today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L</a:t>
            </a:r>
            <a:r>
              <a:rPr lang="en-US" sz="2400" dirty="0" smtClean="0"/>
              <a:t>ocal </a:t>
            </a:r>
            <a:r>
              <a:rPr lang="en-US" sz="2400" dirty="0"/>
              <a:t>distortions (e.g. subsidence, </a:t>
            </a:r>
            <a:r>
              <a:rPr lang="en-US" sz="2400" dirty="0" smtClean="0"/>
              <a:t>earthquakes)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</a:t>
            </a:r>
            <a:r>
              <a:rPr lang="en-US" sz="2400" dirty="0" smtClean="0"/>
              <a:t>ack </a:t>
            </a:r>
            <a:r>
              <a:rPr lang="en-US" sz="2400" dirty="0"/>
              <a:t>of rigour in </a:t>
            </a:r>
            <a:r>
              <a:rPr lang="en-US" sz="2400" dirty="0" smtClean="0"/>
              <a:t>the way GDA94 coordinates were computed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37591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07318 0.492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246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1" grpId="0"/>
      <p:bldP spid="42" grpId="0" animBg="1"/>
      <p:bldP spid="42" grpId="1" animBg="1"/>
      <p:bldP spid="44" grpId="0" animBg="1"/>
      <p:bldP spid="44" grpId="1" animBg="1"/>
      <p:bldP spid="48" grpId="0" animBg="1"/>
      <p:bldP spid="48" grpId="1" animBg="1"/>
      <p:bldP spid="5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GNSS CORS Workshop DELWP Victoria March 18 2016</a:t>
            </a:r>
            <a:endParaRPr lang="en-AU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1525" y="174626"/>
            <a:ext cx="10515600" cy="9207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82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couldn’t GDA94 meet user requirements?</a:t>
            </a:r>
            <a:endParaRPr lang="en-AU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6486466" y="2469074"/>
            <a:ext cx="1152128" cy="73799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>
                <a:latin typeface="Calibri" pitchFamily="34" charset="0"/>
              </a:rPr>
              <a:t>GDA94</a:t>
            </a: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4917388" y="3497293"/>
            <a:ext cx="2425976" cy="73799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latin typeface="Calibri" pitchFamily="34" charset="0"/>
              </a:rPr>
              <a:t>Adjustments</a:t>
            </a:r>
            <a:endParaRPr lang="en-AU" dirty="0">
              <a:latin typeface="Calibri" pitchFamily="34" charset="0"/>
            </a:endParaRP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52335"/>
              </p:ext>
            </p:extLst>
          </p:nvPr>
        </p:nvGraphicFramePr>
        <p:xfrm>
          <a:off x="6486466" y="1334862"/>
          <a:ext cx="4032448" cy="4203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Photo Editor Photo" r:id="rId4" imgW="7419048" imgH="7733333" progId="MSPhotoEd.3">
                  <p:embed/>
                </p:oleObj>
              </mc:Choice>
              <mc:Fallback>
                <p:oleObj name="Photo Editor Photo" r:id="rId4" imgW="7419048" imgH="7733333" progId="MSPhotoEd.3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466" y="1334862"/>
                        <a:ext cx="4032448" cy="4203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14036" y="1136105"/>
            <a:ext cx="4299477" cy="47275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2. Distortion in GDA94</a:t>
            </a:r>
          </a:p>
          <a:p>
            <a:pPr marL="0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Changes in the reference frame between the ITRF1992 and today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Local distortions (e.g. subsidence, earthquakes</a:t>
            </a:r>
            <a:r>
              <a:rPr lang="en-US" sz="2000" dirty="0" smtClean="0"/>
              <a:t>)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Lack of rigour in the way GDA94 coordinates were computed</a:t>
            </a:r>
            <a:endParaRPr lang="en-A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683762" y="1822409"/>
            <a:ext cx="23799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AU" altLang="en-US" sz="2000" dirty="0">
                <a:solidFill>
                  <a:prstClr val="black"/>
                </a:solidFill>
              </a:rPr>
              <a:t>ITRF1992 @ </a:t>
            </a:r>
            <a:r>
              <a:rPr lang="en-AU" altLang="en-US" sz="2000" dirty="0" smtClean="0">
                <a:solidFill>
                  <a:prstClr val="black"/>
                </a:solidFill>
              </a:rPr>
              <a:t>1994.0</a:t>
            </a:r>
          </a:p>
          <a:p>
            <a:pPr eaLnBrk="1" hangingPunct="1"/>
            <a:r>
              <a:rPr lang="en-US" altLang="en-US" sz="2000" dirty="0" smtClean="0">
                <a:solidFill>
                  <a:prstClr val="black"/>
                </a:solidFill>
              </a:rPr>
              <a:t>Updated to 21 points in April 2012</a:t>
            </a:r>
            <a:endParaRPr lang="en-AU" alt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33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961480"/>
            <a:ext cx="884713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864539" y="5863680"/>
            <a:ext cx="613242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AU" sz="1600" dirty="0">
                <a:latin typeface="Calibri" pitchFamily="34" charset="0"/>
              </a:rPr>
              <a:t>Source: Joel </a:t>
            </a:r>
            <a:r>
              <a:rPr lang="en-AU" sz="1600" dirty="0" err="1">
                <a:latin typeface="Calibri" pitchFamily="34" charset="0"/>
              </a:rPr>
              <a:t>Haasdyk</a:t>
            </a:r>
            <a:r>
              <a:rPr lang="en-AU" sz="1600" dirty="0">
                <a:latin typeface="Calibri" pitchFamily="34" charset="0"/>
              </a:rPr>
              <a:t> and Tony Watson, LPI NSW, APAS Conference 2013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1525" y="174626"/>
            <a:ext cx="10515600" cy="9207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82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Why couldn’t GDA94 meet user requirements?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4036" y="1136105"/>
            <a:ext cx="4299477" cy="47275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2. Distortion in GDA94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Changes in the reference frame between the ITRF1992 and today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Local distortions (e.g. subsidence, earthquakes</a:t>
            </a:r>
            <a:r>
              <a:rPr lang="en-US" sz="2000" dirty="0" smtClean="0"/>
              <a:t>)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Lack of rigour in the way GDA94 coordinates were computed</a:t>
            </a:r>
            <a:endParaRPr lang="en-AU" sz="2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0604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3606562" y="3094374"/>
            <a:ext cx="2035522" cy="1896012"/>
          </a:xfrm>
          <a:prstGeom prst="roundRect">
            <a:avLst>
              <a:gd name="adj" fmla="val 8888"/>
            </a:avLst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0" name="Straight Arrow Connector 69"/>
          <p:cNvCxnSpPr>
            <a:stCxn id="67" idx="2"/>
          </p:cNvCxnSpPr>
          <p:nvPr/>
        </p:nvCxnSpPr>
        <p:spPr>
          <a:xfrm>
            <a:off x="4618662" y="4898147"/>
            <a:ext cx="0" cy="47228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71" name="Rounded Rectangle 70"/>
          <p:cNvSpPr/>
          <p:nvPr/>
        </p:nvSpPr>
        <p:spPr>
          <a:xfrm>
            <a:off x="1040525" y="1010102"/>
            <a:ext cx="4601559" cy="1944000"/>
          </a:xfrm>
          <a:prstGeom prst="roundRect">
            <a:avLst>
              <a:gd name="adj" fmla="val 8888"/>
            </a:avLst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26" y="-1609"/>
            <a:ext cx="10515600" cy="92075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Building GDA2020</a:t>
            </a:r>
            <a:endParaRPr lang="en-AU" dirty="0"/>
          </a:p>
        </p:txBody>
      </p:sp>
      <p:sp>
        <p:nvSpPr>
          <p:cNvPr id="38" name="Rounded Rectangle 37"/>
          <p:cNvSpPr/>
          <p:nvPr/>
        </p:nvSpPr>
        <p:spPr>
          <a:xfrm>
            <a:off x="3719393" y="2160847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239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APREF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19393" y="1116708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53E5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ITRF2014</a:t>
            </a:r>
            <a:endParaRPr kumimoji="0" lang="en-AU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58980" y="2160847"/>
            <a:ext cx="1819558" cy="684152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 RVS Determination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962894" y="2538207"/>
            <a:ext cx="756499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65" name="Rounded Rectangle 64"/>
          <p:cNvSpPr/>
          <p:nvPr/>
        </p:nvSpPr>
        <p:spPr>
          <a:xfrm>
            <a:off x="3708883" y="5388366"/>
            <a:ext cx="1819558" cy="684152"/>
          </a:xfrm>
          <a:prstGeom prst="roundRect">
            <a:avLst/>
          </a:prstGeom>
          <a:solidFill>
            <a:srgbClr val="209033"/>
          </a:solidFill>
          <a:ln w="25400" cap="flat" cmpd="sng" algn="ctr">
            <a:solidFill>
              <a:srgbClr val="2959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GDA2020</a:t>
            </a:r>
            <a:endParaRPr kumimoji="0" lang="en-AU" sz="1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6052972" y="3280964"/>
            <a:ext cx="5706132" cy="1580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4. Provide access </a:t>
            </a:r>
          </a:p>
          <a:p>
            <a:r>
              <a:rPr lang="en-US" sz="1800" dirty="0" smtClean="0"/>
              <a:t>Rigorous national adjustment (all </a:t>
            </a:r>
            <a:r>
              <a:rPr lang="en-US" sz="1800" dirty="0"/>
              <a:t>GNSS and terrestrial observations were used in the same </a:t>
            </a:r>
            <a:r>
              <a:rPr lang="en-US" sz="1800" dirty="0" smtClean="0"/>
              <a:t>adjustment)</a:t>
            </a:r>
            <a:endParaRPr lang="en-US" sz="1800" dirty="0"/>
          </a:p>
          <a:p>
            <a:pPr lvl="1"/>
            <a:r>
              <a:rPr lang="en-US" sz="1800" dirty="0" smtClean="0"/>
              <a:t>~2 </a:t>
            </a:r>
            <a:r>
              <a:rPr lang="en-US" sz="1800" dirty="0"/>
              <a:t>million </a:t>
            </a:r>
            <a:r>
              <a:rPr lang="en-US" sz="1800" dirty="0" smtClean="0"/>
              <a:t>observations</a:t>
            </a:r>
          </a:p>
          <a:p>
            <a:pPr lvl="1"/>
            <a:r>
              <a:rPr lang="en-US" sz="1800" dirty="0" smtClean="0"/>
              <a:t>~250,000 stations</a:t>
            </a:r>
            <a:endParaRPr lang="en-US" sz="1800" dirty="0"/>
          </a:p>
        </p:txBody>
      </p:sp>
      <p:sp>
        <p:nvSpPr>
          <p:cNvPr id="66" name="Rounded Rectangle 65"/>
          <p:cNvSpPr/>
          <p:nvPr/>
        </p:nvSpPr>
        <p:spPr>
          <a:xfrm>
            <a:off x="3714261" y="3184278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239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GNSS Campaign Data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708883" y="4213995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239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Jurisdictional archive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67459" y="278463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+</a:t>
            </a:r>
            <a:endParaRPr lang="en-AU" sz="2400" dirty="0"/>
          </a:p>
        </p:txBody>
      </p:sp>
      <p:sp>
        <p:nvSpPr>
          <p:cNvPr id="72" name="Rectangle 71"/>
          <p:cNvSpPr/>
          <p:nvPr/>
        </p:nvSpPr>
        <p:spPr>
          <a:xfrm>
            <a:off x="4467459" y="379047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+</a:t>
            </a:r>
            <a:endParaRPr lang="en-AU" sz="2400" dirty="0"/>
          </a:p>
        </p:txBody>
      </p:sp>
      <p:sp>
        <p:nvSpPr>
          <p:cNvPr id="16" name="Rectangle 15"/>
          <p:cNvSpPr/>
          <p:nvPr/>
        </p:nvSpPr>
        <p:spPr>
          <a:xfrm>
            <a:off x="6052972" y="986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1. Start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Link </a:t>
            </a:r>
            <a:r>
              <a:rPr lang="en-US" dirty="0"/>
              <a:t>to the global reference </a:t>
            </a:r>
            <a:r>
              <a:rPr lang="en-US" dirty="0" smtClean="0"/>
              <a:t>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GNSS stations in </a:t>
            </a:r>
            <a:r>
              <a:rPr lang="en-US" dirty="0" smtClean="0"/>
              <a:t>Australia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52972" y="20765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2. Increase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Asia-Pacific Reference Frame (Regional reference frame)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454 </a:t>
            </a:r>
            <a:r>
              <a:rPr lang="en-US" dirty="0"/>
              <a:t>GNSS </a:t>
            </a:r>
            <a:r>
              <a:rPr lang="en-US" dirty="0" smtClean="0"/>
              <a:t>stations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0284" y="2980081"/>
            <a:ext cx="33958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3. Legal Determination of ‘Datum’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109 sites </a:t>
            </a:r>
            <a:r>
              <a:rPr lang="en-US" dirty="0"/>
              <a:t>in </a:t>
            </a:r>
            <a:r>
              <a:rPr lang="en-US" dirty="0" smtClean="0"/>
              <a:t>Australia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Velocities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Uncertainties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Equation to propagate coordinates over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49385" y="174863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+</a:t>
            </a:r>
            <a:endParaRPr lang="en-A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627583" y="3833135"/>
            <a:ext cx="81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access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6810" y="1274118"/>
            <a:ext cx="114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constraint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1" grpId="0" animBg="1"/>
      <p:bldP spid="38" grpId="0" animBg="1"/>
      <p:bldP spid="51" grpId="0" animBg="1"/>
      <p:bldP spid="65" grpId="0" animBg="1"/>
      <p:bldP spid="34" grpId="0" uiExpand="1" build="p"/>
      <p:bldP spid="66" grpId="0" animBg="1"/>
      <p:bldP spid="67" grpId="0" animBg="1"/>
      <p:bldP spid="13" grpId="0"/>
      <p:bldP spid="72" grpId="0"/>
      <p:bldP spid="17" grpId="0"/>
      <p:bldP spid="20" grpId="0"/>
      <p:bldP spid="24" grpId="0"/>
      <p:bldP spid="2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4" b="11277"/>
          <a:stretch/>
        </p:blipFill>
        <p:spPr bwMode="auto">
          <a:xfrm>
            <a:off x="1385408" y="965374"/>
            <a:ext cx="9134461" cy="50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7745" y="44624"/>
            <a:ext cx="10515600" cy="920750"/>
          </a:xfrm>
        </p:spPr>
        <p:txBody>
          <a:bodyPr/>
          <a:lstStyle/>
          <a:p>
            <a:r>
              <a:rPr lang="en-AU" dirty="0" smtClean="0"/>
              <a:t>International Terrestrial Reference Frame 2014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Asia Pacific Reference Frame (APREF)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IGNSS 2018, UNSW – 8 February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1434" y="1292170"/>
            <a:ext cx="3795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smtClean="0"/>
              <a:t>Denser regional reference frame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smtClean="0"/>
              <a:t>GNSS CORS from the Asia-Pacific region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400" dirty="0" smtClean="0"/>
              <a:t>454 stations</a:t>
            </a:r>
            <a:endParaRPr lang="en-A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335"/>
            <a:ext cx="7957663" cy="46140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166" y="79956"/>
            <a:ext cx="10515600" cy="920750"/>
          </a:xfrm>
        </p:spPr>
        <p:txBody>
          <a:bodyPr/>
          <a:lstStyle/>
          <a:p>
            <a:r>
              <a:rPr lang="en-US" dirty="0"/>
              <a:t>2017 </a:t>
            </a:r>
            <a:r>
              <a:rPr lang="en-US" dirty="0" smtClean="0"/>
              <a:t>RVS Determination (109 subset of APREF)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040" y="967090"/>
            <a:ext cx="3958283" cy="509081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u="sng" dirty="0" smtClean="0"/>
              <a:t>Criteria for RVS</a:t>
            </a:r>
            <a:endParaRPr lang="en-AU" sz="2400" b="1" u="sng" dirty="0" smtClean="0"/>
          </a:p>
          <a:p>
            <a:pPr lvl="0"/>
            <a:r>
              <a:rPr lang="en-AU" sz="2400" dirty="0" smtClean="0"/>
              <a:t>Operated </a:t>
            </a:r>
            <a:r>
              <a:rPr lang="en-AU" sz="2400" dirty="0"/>
              <a:t>by Geoscience </a:t>
            </a:r>
            <a:r>
              <a:rPr lang="en-AU" sz="2400" dirty="0" smtClean="0"/>
              <a:t>Australia, state, or territory; </a:t>
            </a:r>
            <a:endParaRPr lang="en-AU" sz="2400" dirty="0"/>
          </a:p>
          <a:p>
            <a:pPr lvl="0"/>
            <a:r>
              <a:rPr lang="en-AU" sz="2400" dirty="0" smtClean="0"/>
              <a:t>Located </a:t>
            </a:r>
            <a:r>
              <a:rPr lang="en-AU" sz="2400" dirty="0"/>
              <a:t>on the Australian Tectonic Plate, within Australia’s jurisdiction and on a high quality survey monument; and</a:t>
            </a:r>
          </a:p>
          <a:p>
            <a:r>
              <a:rPr lang="en-AU" sz="2400" dirty="0"/>
              <a:t>H</a:t>
            </a:r>
            <a:r>
              <a:rPr lang="en-AU" sz="2400" dirty="0" smtClean="0"/>
              <a:t>ave </a:t>
            </a:r>
            <a:r>
              <a:rPr lang="en-AU" sz="2400" dirty="0"/>
              <a:t>residuals less than 1 mm/</a:t>
            </a:r>
            <a:r>
              <a:rPr lang="en-AU" sz="2400" dirty="0" err="1"/>
              <a:t>yr</a:t>
            </a:r>
            <a:r>
              <a:rPr lang="en-AU" sz="2400" dirty="0"/>
              <a:t> </a:t>
            </a:r>
            <a:r>
              <a:rPr lang="en-AU" sz="2400" dirty="0" smtClean="0"/>
              <a:t>relative to plate motion</a:t>
            </a:r>
            <a:endParaRPr lang="en-A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34CC4-20A6-4DFA-9AFF-049C696DF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6" y="967089"/>
            <a:ext cx="7395865" cy="517603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77EDDC-EEEF-4589-A2E5-7F0C19E9BD09}"/>
              </a:ext>
            </a:extLst>
          </p:cNvPr>
          <p:cNvCxnSpPr>
            <a:cxnSpLocks/>
          </p:cNvCxnSpPr>
          <p:nvPr/>
        </p:nvCxnSpPr>
        <p:spPr>
          <a:xfrm>
            <a:off x="1715293" y="5411454"/>
            <a:ext cx="288032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19E08F-4B20-45B5-A203-46E928FF7C8B}"/>
              </a:ext>
            </a:extLst>
          </p:cNvPr>
          <p:cNvSpPr txBox="1"/>
          <p:nvPr/>
        </p:nvSpPr>
        <p:spPr>
          <a:xfrm>
            <a:off x="1619283" y="5247307"/>
            <a:ext cx="1728192" cy="29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AU" sz="1333" dirty="0">
                <a:solidFill>
                  <a:srgbClr val="393838"/>
                </a:solidFill>
                <a:latin typeface="Arial"/>
              </a:rPr>
              <a:t>          70 mm/year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63AA5-B623-4E63-8593-4C527DDFF073}"/>
              </a:ext>
            </a:extLst>
          </p:cNvPr>
          <p:cNvSpPr txBox="1"/>
          <p:nvPr/>
        </p:nvSpPr>
        <p:spPr>
          <a:xfrm>
            <a:off x="5555720" y="5241193"/>
            <a:ext cx="13441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AU" sz="1333" dirty="0">
                <a:solidFill>
                  <a:srgbClr val="393838"/>
                </a:solidFill>
                <a:latin typeface="Arial"/>
              </a:rPr>
              <a:t>57 mm/year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4BEAE-A5B5-470A-8F02-9F360478B546}"/>
              </a:ext>
            </a:extLst>
          </p:cNvPr>
          <p:cNvSpPr txBox="1"/>
          <p:nvPr/>
        </p:nvSpPr>
        <p:spPr>
          <a:xfrm>
            <a:off x="2675400" y="1543154"/>
            <a:ext cx="13441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AU" sz="1333" dirty="0">
                <a:solidFill>
                  <a:srgbClr val="393838"/>
                </a:solidFill>
                <a:latin typeface="Arial"/>
              </a:rPr>
              <a:t>69 mm/year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80D0-29B6-4FBD-B7C5-0CFCD158357C}"/>
              </a:ext>
            </a:extLst>
          </p:cNvPr>
          <p:cNvSpPr txBox="1"/>
          <p:nvPr/>
        </p:nvSpPr>
        <p:spPr>
          <a:xfrm>
            <a:off x="851198" y="2614757"/>
            <a:ext cx="13441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AU" sz="1333" dirty="0">
                <a:solidFill>
                  <a:srgbClr val="393838"/>
                </a:solidFill>
                <a:latin typeface="Arial"/>
              </a:rPr>
              <a:t>70 mm/year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FD702-46F9-4C7B-A6A7-4A8D6F56C64C}"/>
              </a:ext>
            </a:extLst>
          </p:cNvPr>
          <p:cNvSpPr txBox="1"/>
          <p:nvPr/>
        </p:nvSpPr>
        <p:spPr>
          <a:xfrm>
            <a:off x="5939763" y="2614757"/>
            <a:ext cx="13441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AU" sz="1333" dirty="0">
                <a:solidFill>
                  <a:srgbClr val="393838"/>
                </a:solidFill>
                <a:latin typeface="Arial"/>
              </a:rPr>
              <a:t>60 mm/year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808664" y="7431646"/>
            <a:ext cx="4751387" cy="414337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22" name="TextBox 21"/>
          <p:cNvSpPr txBox="1"/>
          <p:nvPr/>
        </p:nvSpPr>
        <p:spPr>
          <a:xfrm>
            <a:off x="384971" y="4635149"/>
            <a:ext cx="11389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Calibri" panose="020F0502020204030204" pitchFamily="34" charset="0"/>
              </a:rPr>
              <a:t>GDA2020 Determination </a:t>
            </a:r>
            <a:r>
              <a:rPr lang="en-AU" sz="2400" dirty="0">
                <a:latin typeface="Calibri" panose="020F0502020204030204" pitchFamily="34" charset="0"/>
              </a:rPr>
              <a:t>made in October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Legal Determination of coordinates, velocities and uncertainties of 109 reference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Equation permits propagation of coordinates over time</a:t>
            </a:r>
            <a:endParaRPr lang="en-AU" sz="2400" dirty="0">
              <a:latin typeface="Calibri" panose="020F050202020403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0"/>
          <a:stretch/>
        </p:blipFill>
        <p:spPr bwMode="auto">
          <a:xfrm>
            <a:off x="227316" y="420473"/>
            <a:ext cx="3729829" cy="18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0246"/>
          <a:stretch/>
        </p:blipFill>
        <p:spPr>
          <a:xfrm>
            <a:off x="4041228" y="420473"/>
            <a:ext cx="8077200" cy="37487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3606562" y="3094374"/>
            <a:ext cx="2035522" cy="1896012"/>
          </a:xfrm>
          <a:prstGeom prst="roundRect">
            <a:avLst>
              <a:gd name="adj" fmla="val 8888"/>
            </a:avLst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0" name="Straight Arrow Connector 69"/>
          <p:cNvCxnSpPr>
            <a:stCxn id="67" idx="2"/>
          </p:cNvCxnSpPr>
          <p:nvPr/>
        </p:nvCxnSpPr>
        <p:spPr>
          <a:xfrm>
            <a:off x="4618662" y="4898147"/>
            <a:ext cx="0" cy="47228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71" name="Rounded Rectangle 70"/>
          <p:cNvSpPr/>
          <p:nvPr/>
        </p:nvSpPr>
        <p:spPr>
          <a:xfrm>
            <a:off x="1040525" y="1010102"/>
            <a:ext cx="4601559" cy="1944000"/>
          </a:xfrm>
          <a:prstGeom prst="roundRect">
            <a:avLst>
              <a:gd name="adj" fmla="val 8888"/>
            </a:avLst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26" y="-1609"/>
            <a:ext cx="10515600" cy="92075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Building GDA2020</a:t>
            </a:r>
            <a:endParaRPr lang="en-AU" dirty="0"/>
          </a:p>
        </p:txBody>
      </p:sp>
      <p:sp>
        <p:nvSpPr>
          <p:cNvPr id="38" name="Rounded Rectangle 37"/>
          <p:cNvSpPr/>
          <p:nvPr/>
        </p:nvSpPr>
        <p:spPr>
          <a:xfrm>
            <a:off x="3719393" y="2160847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239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APREF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19393" y="1116708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53E5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ITRF2014</a:t>
            </a:r>
            <a:endParaRPr kumimoji="0" lang="en-AU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58980" y="2160847"/>
            <a:ext cx="1819558" cy="684152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 RVS Determination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962894" y="2538207"/>
            <a:ext cx="756499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65" name="Rounded Rectangle 64"/>
          <p:cNvSpPr/>
          <p:nvPr/>
        </p:nvSpPr>
        <p:spPr>
          <a:xfrm>
            <a:off x="3708883" y="5388366"/>
            <a:ext cx="1819558" cy="684152"/>
          </a:xfrm>
          <a:prstGeom prst="roundRect">
            <a:avLst/>
          </a:prstGeom>
          <a:solidFill>
            <a:srgbClr val="209033"/>
          </a:solidFill>
          <a:ln w="25400" cap="flat" cmpd="sng" algn="ctr">
            <a:solidFill>
              <a:srgbClr val="2959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GDA2020</a:t>
            </a:r>
            <a:endParaRPr kumimoji="0" lang="en-AU" sz="1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6052972" y="3280964"/>
            <a:ext cx="5706132" cy="1580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4. Provide access </a:t>
            </a:r>
          </a:p>
          <a:p>
            <a:r>
              <a:rPr lang="en-US" sz="1800" dirty="0" smtClean="0"/>
              <a:t>Rigorous national adjustment (all </a:t>
            </a:r>
            <a:r>
              <a:rPr lang="en-US" sz="1800" dirty="0"/>
              <a:t>GNSS and terrestrial observations were used in the same </a:t>
            </a:r>
            <a:r>
              <a:rPr lang="en-US" sz="1800" dirty="0" smtClean="0"/>
              <a:t>adjustment)</a:t>
            </a:r>
            <a:endParaRPr lang="en-US" sz="1800" dirty="0"/>
          </a:p>
          <a:p>
            <a:pPr lvl="1"/>
            <a:r>
              <a:rPr lang="en-US" sz="1800" dirty="0" smtClean="0"/>
              <a:t>~2 </a:t>
            </a:r>
            <a:r>
              <a:rPr lang="en-US" sz="1800" dirty="0"/>
              <a:t>million </a:t>
            </a:r>
            <a:r>
              <a:rPr lang="en-US" sz="1800" dirty="0" smtClean="0"/>
              <a:t>observations</a:t>
            </a:r>
          </a:p>
          <a:p>
            <a:pPr lvl="1"/>
            <a:r>
              <a:rPr lang="en-US" sz="1800" dirty="0" smtClean="0"/>
              <a:t>~250,000 stations</a:t>
            </a:r>
            <a:endParaRPr lang="en-US" sz="1800" dirty="0"/>
          </a:p>
        </p:txBody>
      </p:sp>
      <p:sp>
        <p:nvSpPr>
          <p:cNvPr id="66" name="Rounded Rectangle 65"/>
          <p:cNvSpPr/>
          <p:nvPr/>
        </p:nvSpPr>
        <p:spPr>
          <a:xfrm>
            <a:off x="3714261" y="3184278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239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GNSS Campaign Data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708883" y="4213995"/>
            <a:ext cx="1819558" cy="684152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22395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Jurisdictional archive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67459" y="278463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+</a:t>
            </a:r>
            <a:endParaRPr lang="en-AU" sz="2400" dirty="0"/>
          </a:p>
        </p:txBody>
      </p:sp>
      <p:sp>
        <p:nvSpPr>
          <p:cNvPr id="72" name="Rectangle 71"/>
          <p:cNvSpPr/>
          <p:nvPr/>
        </p:nvSpPr>
        <p:spPr>
          <a:xfrm>
            <a:off x="4467459" y="379047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+</a:t>
            </a:r>
            <a:endParaRPr lang="en-AU" sz="2400" dirty="0"/>
          </a:p>
        </p:txBody>
      </p:sp>
      <p:sp>
        <p:nvSpPr>
          <p:cNvPr id="16" name="Rectangle 15"/>
          <p:cNvSpPr/>
          <p:nvPr/>
        </p:nvSpPr>
        <p:spPr>
          <a:xfrm>
            <a:off x="6052972" y="9869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1. Start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Link </a:t>
            </a:r>
            <a:r>
              <a:rPr lang="en-US" dirty="0"/>
              <a:t>to the global reference </a:t>
            </a:r>
            <a:r>
              <a:rPr lang="en-US" dirty="0" smtClean="0"/>
              <a:t>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GNSS stations in </a:t>
            </a:r>
            <a:r>
              <a:rPr lang="en-US" dirty="0" smtClean="0"/>
              <a:t>Australia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52972" y="20765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2. Increase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Asia-Pacific Reference Frame (Regional reference frame)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454 </a:t>
            </a:r>
            <a:r>
              <a:rPr lang="en-US" dirty="0"/>
              <a:t>GNSS </a:t>
            </a:r>
            <a:r>
              <a:rPr lang="en-US" dirty="0" smtClean="0"/>
              <a:t>stations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0284" y="2980081"/>
            <a:ext cx="33958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3. Legal Determination of ‘Datum’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109 sites </a:t>
            </a:r>
            <a:r>
              <a:rPr lang="en-US" dirty="0"/>
              <a:t>in </a:t>
            </a:r>
            <a:r>
              <a:rPr lang="en-US" dirty="0" smtClean="0"/>
              <a:t>Australia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Coordinates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Velocities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Uncertainties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Equation to propagate coordinates over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49385" y="174863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+</a:t>
            </a:r>
            <a:endParaRPr lang="en-A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627583" y="3833135"/>
            <a:ext cx="81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access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6810" y="1274118"/>
            <a:ext cx="114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constraint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GNSS Campaign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3238" y="1170473"/>
            <a:ext cx="3429495" cy="5256213"/>
          </a:xfrm>
        </p:spPr>
        <p:txBody>
          <a:bodyPr>
            <a:normAutofit/>
          </a:bodyPr>
          <a:lstStyle/>
          <a:p>
            <a:pPr marL="380990" indent="-380990"/>
            <a:r>
              <a:rPr lang="en-US" sz="2000" dirty="0" smtClean="0"/>
              <a:t>Ground marks, not Continuously Operating Reference Stations</a:t>
            </a:r>
            <a:endParaRPr lang="en-AU" sz="2000" dirty="0" smtClean="0"/>
          </a:p>
          <a:p>
            <a:pPr marL="380990" indent="-380990"/>
            <a:r>
              <a:rPr lang="en-AU" sz="2000" dirty="0" smtClean="0"/>
              <a:t>6</a:t>
            </a:r>
            <a:r>
              <a:rPr lang="en-AU" sz="2000" dirty="0"/>
              <a:t>+ hour GNSS observations</a:t>
            </a:r>
          </a:p>
          <a:p>
            <a:pPr marL="380990" indent="-380990"/>
            <a:r>
              <a:rPr lang="en-US" sz="2000" dirty="0" smtClean="0"/>
              <a:t>Input in the national adjustment as ‘baselines’</a:t>
            </a:r>
          </a:p>
          <a:p>
            <a:pPr marL="380990" indent="-380990"/>
            <a:r>
              <a:rPr lang="en-US" sz="2000" dirty="0" smtClean="0"/>
              <a:t>Not constraint in the adjustment, just measurements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IGNSS 2018, UNSW – 8 February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3" y="1170473"/>
            <a:ext cx="8100237" cy="47798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id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1" y="546914"/>
            <a:ext cx="6794704" cy="24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1573" y="3273105"/>
            <a:ext cx="3734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www.sli.do</a:t>
            </a:r>
            <a:endParaRPr lang="en-AU" sz="3000" b="1" dirty="0" smtClean="0"/>
          </a:p>
          <a:p>
            <a:pPr algn="ctr"/>
            <a:r>
              <a:rPr lang="en-US" sz="5400" b="1" dirty="0" smtClean="0">
                <a:solidFill>
                  <a:srgbClr val="14A30D"/>
                </a:solidFill>
              </a:rPr>
              <a:t>#AGRS</a:t>
            </a:r>
            <a:endParaRPr lang="en-AU" sz="5400" b="1" dirty="0">
              <a:solidFill>
                <a:srgbClr val="14A3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1525" y="174626"/>
            <a:ext cx="10515600" cy="920750"/>
          </a:xfrm>
        </p:spPr>
        <p:txBody>
          <a:bodyPr/>
          <a:lstStyle/>
          <a:p>
            <a:r>
              <a:rPr lang="en-AU" dirty="0" smtClean="0"/>
              <a:t>Jurisdictional Archive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1" y="967788"/>
            <a:ext cx="8332211" cy="509419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708340" y="1100137"/>
            <a:ext cx="3429495" cy="5256213"/>
          </a:xfrm>
        </p:spPr>
        <p:txBody>
          <a:bodyPr>
            <a:noAutofit/>
          </a:bodyPr>
          <a:lstStyle/>
          <a:p>
            <a:pPr marL="380990" indent="-380990"/>
            <a:r>
              <a:rPr lang="en-US" sz="2000" dirty="0"/>
              <a:t>Ground marks, not Continuously Operating Reference Stations</a:t>
            </a:r>
            <a:endParaRPr lang="en-AU" sz="2000" dirty="0"/>
          </a:p>
          <a:p>
            <a:pPr marL="380990" indent="-380990"/>
            <a:r>
              <a:rPr lang="en-AU" sz="2000" dirty="0" smtClean="0"/>
              <a:t>&lt;6 </a:t>
            </a:r>
            <a:r>
              <a:rPr lang="en-AU" sz="2000" dirty="0"/>
              <a:t>hour GNSS </a:t>
            </a:r>
            <a:r>
              <a:rPr lang="en-AU" sz="2000" dirty="0" smtClean="0"/>
              <a:t>observations</a:t>
            </a:r>
          </a:p>
          <a:p>
            <a:pPr marL="380990" indent="-380990"/>
            <a:r>
              <a:rPr lang="en-US" sz="2000" dirty="0" smtClean="0"/>
              <a:t>Terrestrial observations</a:t>
            </a:r>
            <a:endParaRPr lang="en-AU" sz="2000" dirty="0"/>
          </a:p>
          <a:p>
            <a:pPr marL="380990" indent="-380990"/>
            <a:r>
              <a:rPr lang="en-US" sz="2000" dirty="0"/>
              <a:t>Input in the national adjustment as ‘baselines’</a:t>
            </a:r>
          </a:p>
          <a:p>
            <a:pPr marL="380990" indent="-380990"/>
            <a:r>
              <a:rPr lang="en-US" sz="2000" dirty="0"/>
              <a:t>Not constraint in the adjustment, just measurements</a:t>
            </a:r>
          </a:p>
          <a:p>
            <a:pPr marL="380990" indent="-380990"/>
            <a:endParaRPr lang="en-AU" sz="2000" dirty="0"/>
          </a:p>
          <a:p>
            <a:pPr marL="380990" indent="-380990"/>
            <a:endParaRPr lang="en-AU" sz="2000" dirty="0"/>
          </a:p>
          <a:p>
            <a:pPr marL="380990" indent="-380990"/>
            <a:endParaRPr lang="en-AU" sz="2000" dirty="0"/>
          </a:p>
          <a:p>
            <a:pPr marL="380990" indent="-380990"/>
            <a:endParaRPr lang="en-AU" sz="2000" dirty="0"/>
          </a:p>
          <a:p>
            <a:pPr marL="380990" indent="-380990"/>
            <a:endParaRPr lang="en-AU" sz="2000" dirty="0"/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DynAdjust – Open Source – it’s FREE!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095376"/>
            <a:ext cx="7973176" cy="4926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53064" y="5803114"/>
            <a:ext cx="383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4"/>
              </a:rPr>
              <a:t>https://github.com/icsm-au/DynAdjust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5591946" y="2889043"/>
            <a:ext cx="539999" cy="539999"/>
          </a:xfrm>
          <a:prstGeom prst="ellipse">
            <a:avLst/>
          </a:prstGeom>
          <a:solidFill>
            <a:srgbClr val="3366FF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234680" y="1880931"/>
            <a:ext cx="539999" cy="539999"/>
          </a:xfrm>
          <a:prstGeom prst="ellipse">
            <a:avLst/>
          </a:prstGeom>
          <a:solidFill>
            <a:srgbClr val="3366FF">
              <a:alpha val="6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331024" y="1582013"/>
            <a:ext cx="539999" cy="539999"/>
          </a:xfrm>
          <a:prstGeom prst="ellipse">
            <a:avLst/>
          </a:prstGeom>
          <a:solidFill>
            <a:srgbClr val="3366FF">
              <a:alpha val="6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403032" y="4390325"/>
            <a:ext cx="539999" cy="539999"/>
          </a:xfrm>
          <a:prstGeom prst="ellipse">
            <a:avLst/>
          </a:prstGeom>
          <a:solidFill>
            <a:srgbClr val="3366FF">
              <a:alpha val="6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511826" y="4329203"/>
            <a:ext cx="539999" cy="539999"/>
          </a:xfrm>
          <a:prstGeom prst="ellipse">
            <a:avLst/>
          </a:prstGeom>
          <a:solidFill>
            <a:srgbClr val="3366FF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16200000">
            <a:off x="5734213" y="977756"/>
            <a:ext cx="720000" cy="720000"/>
          </a:xfrm>
          <a:prstGeom prst="ellipse">
            <a:avLst/>
          </a:prstGeom>
          <a:solidFill>
            <a:srgbClr val="1C9420">
              <a:alpha val="6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16200000">
            <a:off x="6094253" y="4290124"/>
            <a:ext cx="720000" cy="720000"/>
          </a:xfrm>
          <a:prstGeom prst="ellipse">
            <a:avLst/>
          </a:prstGeom>
          <a:solidFill>
            <a:srgbClr val="1C942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rot="16200000">
            <a:off x="3069919" y="3065988"/>
            <a:ext cx="720000" cy="720000"/>
          </a:xfrm>
          <a:prstGeom prst="ellipse">
            <a:avLst/>
          </a:prstGeom>
          <a:solidFill>
            <a:srgbClr val="1C9420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rot="16200000">
            <a:off x="6742326" y="2742021"/>
            <a:ext cx="720000" cy="720000"/>
          </a:xfrm>
          <a:prstGeom prst="ellipse">
            <a:avLst/>
          </a:prstGeom>
          <a:solidFill>
            <a:srgbClr val="1C9420">
              <a:alpha val="6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16200000">
            <a:off x="8350729" y="2132898"/>
            <a:ext cx="828000" cy="828000"/>
          </a:xfrm>
          <a:prstGeom prst="ellipse">
            <a:avLst/>
          </a:prstGeom>
          <a:solidFill>
            <a:srgbClr val="FF0000">
              <a:alpha val="6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002221" y="1272191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18045" y="2064279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37925" y="3360423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706077" y="4512551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362261" y="4584559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586397" y="4584559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010333" y="3036383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786197" y="3072391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666517" y="2460319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514389" y="1776247"/>
            <a:ext cx="170879" cy="172497"/>
          </a:xfrm>
          <a:prstGeom prst="ellipse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cxnSp>
        <p:nvCxnSpPr>
          <p:cNvPr id="27" name="Straight Connector 26"/>
          <p:cNvCxnSpPr>
            <a:stCxn id="17" idx="1"/>
            <a:endCxn id="23" idx="1"/>
          </p:cNvCxnSpPr>
          <p:nvPr/>
        </p:nvCxnSpPr>
        <p:spPr bwMode="auto">
          <a:xfrm>
            <a:off x="4455634" y="2112754"/>
            <a:ext cx="1368152" cy="1008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>
            <a:stCxn id="17" idx="3"/>
            <a:endCxn id="16" idx="2"/>
          </p:cNvCxnSpPr>
          <p:nvPr/>
        </p:nvCxnSpPr>
        <p:spPr bwMode="auto">
          <a:xfrm flipV="1">
            <a:off x="4455634" y="1358854"/>
            <a:ext cx="1568358" cy="830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>
            <a:stCxn id="17" idx="7"/>
          </p:cNvCxnSpPr>
          <p:nvPr/>
        </p:nvCxnSpPr>
        <p:spPr bwMode="auto">
          <a:xfrm flipH="1">
            <a:off x="3427337" y="2112755"/>
            <a:ext cx="1104677" cy="13163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>
            <a:stCxn id="23" idx="4"/>
            <a:endCxn id="19" idx="3"/>
          </p:cNvCxnSpPr>
          <p:nvPr/>
        </p:nvCxnSpPr>
        <p:spPr bwMode="auto">
          <a:xfrm flipH="1">
            <a:off x="4743666" y="3213058"/>
            <a:ext cx="1118310" cy="14243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>
            <a:stCxn id="25" idx="7"/>
            <a:endCxn id="23" idx="7"/>
          </p:cNvCxnSpPr>
          <p:nvPr/>
        </p:nvCxnSpPr>
        <p:spPr bwMode="auto">
          <a:xfrm flipH="1">
            <a:off x="5900165" y="1824722"/>
            <a:ext cx="1728192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>
            <a:stCxn id="21" idx="1"/>
          </p:cNvCxnSpPr>
          <p:nvPr/>
        </p:nvCxnSpPr>
        <p:spPr bwMode="auto">
          <a:xfrm flipH="1" flipV="1">
            <a:off x="5859800" y="3166236"/>
            <a:ext cx="1764186" cy="14667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>
            <a:stCxn id="22" idx="6"/>
            <a:endCxn id="23" idx="2"/>
          </p:cNvCxnSpPr>
          <p:nvPr/>
        </p:nvCxnSpPr>
        <p:spPr bwMode="auto">
          <a:xfrm flipH="1">
            <a:off x="5807969" y="3123045"/>
            <a:ext cx="1332151" cy="36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>
            <a:stCxn id="22" idx="6"/>
            <a:endCxn id="24" idx="7"/>
          </p:cNvCxnSpPr>
          <p:nvPr/>
        </p:nvCxnSpPr>
        <p:spPr bwMode="auto">
          <a:xfrm flipV="1">
            <a:off x="7140119" y="2508795"/>
            <a:ext cx="1640366" cy="6142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>
            <a:endCxn id="25" idx="6"/>
          </p:cNvCxnSpPr>
          <p:nvPr/>
        </p:nvCxnSpPr>
        <p:spPr bwMode="auto">
          <a:xfrm flipV="1">
            <a:off x="4521151" y="1862910"/>
            <a:ext cx="3123024" cy="2700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>
            <a:stCxn id="20" idx="2"/>
            <a:endCxn id="21" idx="2"/>
          </p:cNvCxnSpPr>
          <p:nvPr/>
        </p:nvCxnSpPr>
        <p:spPr bwMode="auto">
          <a:xfrm>
            <a:off x="6384032" y="4671221"/>
            <a:ext cx="12241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>
            <a:stCxn id="18" idx="6"/>
            <a:endCxn id="23" idx="6"/>
          </p:cNvCxnSpPr>
          <p:nvPr/>
        </p:nvCxnSpPr>
        <p:spPr bwMode="auto">
          <a:xfrm flipV="1">
            <a:off x="3467711" y="3159053"/>
            <a:ext cx="244827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>
            <a:stCxn id="22" idx="5"/>
          </p:cNvCxnSpPr>
          <p:nvPr/>
        </p:nvCxnSpPr>
        <p:spPr bwMode="auto">
          <a:xfrm flipH="1" flipV="1">
            <a:off x="6077959" y="1345220"/>
            <a:ext cx="1046342" cy="18160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2622106" y="2463645"/>
            <a:ext cx="142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measurements</a:t>
            </a:r>
            <a:endParaRPr lang="en-AU" dirty="0"/>
          </a:p>
        </p:txBody>
      </p:sp>
      <p:sp>
        <p:nvSpPr>
          <p:cNvPr id="59" name="TextBox 58"/>
          <p:cNvSpPr txBox="1"/>
          <p:nvPr/>
        </p:nvSpPr>
        <p:spPr>
          <a:xfrm>
            <a:off x="7705234" y="1401771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1. </a:t>
            </a:r>
            <a:r>
              <a:rPr lang="en-AU" sz="1600" dirty="0" smtClean="0"/>
              <a:t>APREF</a:t>
            </a:r>
            <a:endParaRPr lang="en-AU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6231885" y="836713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2. </a:t>
            </a:r>
            <a:r>
              <a:rPr lang="en-AU" sz="1600" dirty="0" smtClean="0"/>
              <a:t>Campaign</a:t>
            </a:r>
            <a:endParaRPr lang="en-AU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8965364" y="1974255"/>
            <a:ext cx="133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3. </a:t>
            </a:r>
            <a:r>
              <a:rPr lang="en-AU" sz="1600" dirty="0" smtClean="0"/>
              <a:t>Jurisdiction</a:t>
            </a:r>
            <a:endParaRPr lang="en-AU" sz="1600" dirty="0"/>
          </a:p>
        </p:txBody>
      </p:sp>
      <p:sp>
        <p:nvSpPr>
          <p:cNvPr id="38" name="Rectangle 3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8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11 0.01364 -0.00104 -0.00186 0.01181 0.00786 C 0.01354 0.00902 0.01076 0.01295 0.01042 0.01573 C -0.00017 0.01179 0.00608 0.01318 0.00886 0.00185 C -0.00277 -0.00116 0.00191 -0.00232 0.00452 0.00578 C 0.00521 0.00809 0.00538 0.01087 0.0059 0.01364 C 0.00434 0.0148 0.00261 0.01573 0.00157 0.01758 C 0.00052 0.0192 0 0.02567 0 0.02359 C 0 -0.00278 0.00365 0.01341 0 0 Z " pathEditMode="relative" ptsTypes="fffffffff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8 -0.01041 " pathEditMode="relative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81 -0.01065 " pathEditMode="relative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61 0 " pathEditMode="relative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81 0 " pathEditMode="relative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79 -0.06294 " pathEditMode="relative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1E8C5-8009-406D-81FD-CFCECE041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182" y="4733201"/>
            <a:ext cx="893543" cy="625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BF1A949F-45E7-40A8-BB5B-398169C395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582606"/>
              </p:ext>
            </p:extLst>
          </p:nvPr>
        </p:nvGraphicFramePr>
        <p:xfrm>
          <a:off x="1263340" y="310437"/>
          <a:ext cx="9313269" cy="1523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4423">
                  <a:extLst>
                    <a:ext uri="{9D8B030D-6E8A-4147-A177-3AD203B41FA5}">
                      <a16:colId xmlns:a16="http://schemas.microsoft.com/office/drawing/2014/main" val="4220631139"/>
                    </a:ext>
                  </a:extLst>
                </a:gridCol>
                <a:gridCol w="3104423">
                  <a:extLst>
                    <a:ext uri="{9D8B030D-6E8A-4147-A177-3AD203B41FA5}">
                      <a16:colId xmlns:a16="http://schemas.microsoft.com/office/drawing/2014/main" val="1400055040"/>
                    </a:ext>
                  </a:extLst>
                </a:gridCol>
                <a:gridCol w="3104423">
                  <a:extLst>
                    <a:ext uri="{9D8B030D-6E8A-4147-A177-3AD203B41FA5}">
                      <a16:colId xmlns:a16="http://schemas.microsoft.com/office/drawing/2014/main" val="4285167587"/>
                    </a:ext>
                  </a:extLst>
                </a:gridCol>
              </a:tblGrid>
              <a:tr h="416179">
                <a:tc>
                  <a:txBody>
                    <a:bodyPr/>
                    <a:lstStyle/>
                    <a:p>
                      <a:r>
                        <a:rPr lang="en-AU" sz="1900" dirty="0"/>
                        <a:t>Differences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GDA94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GDA2020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69879436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AU" sz="1900" dirty="0"/>
                        <a:t>Adjustment approach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State-based, non-contiguous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National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89798854"/>
                  </a:ext>
                </a:extLst>
              </a:tr>
              <a:tr h="416179">
                <a:tc>
                  <a:txBody>
                    <a:bodyPr/>
                    <a:lstStyle/>
                    <a:p>
                      <a:r>
                        <a:rPr lang="en-AU" sz="1900" dirty="0"/>
                        <a:t>Constraint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AFN, ANN, Marks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CORS solution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237794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9313FAB-588D-4761-9BA3-C6A6D5C3D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836" y="3000536"/>
            <a:ext cx="4119168" cy="243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B7322-6015-40E9-8184-84310A91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300" y="3015723"/>
            <a:ext cx="866781" cy="1130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116AC-967F-4DFA-AC52-D9125878A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65" r="33362" b="25077"/>
          <a:stretch/>
        </p:blipFill>
        <p:spPr>
          <a:xfrm>
            <a:off x="3033165" y="3079233"/>
            <a:ext cx="628017" cy="1099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D01A9-2B52-4EF7-92C6-0BA62A3DE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638" y="4175857"/>
            <a:ext cx="789444" cy="693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2D4113-F32F-4A52-BAF9-66C024C57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300" y="5335010"/>
            <a:ext cx="502683" cy="578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D548D-3983-4A30-B7B6-AE498FCFE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795" y="3317382"/>
            <a:ext cx="1160012" cy="1552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34BDC1-D899-467B-80AC-94085CFFA4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629" y="4219336"/>
            <a:ext cx="693499" cy="872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975841" y="5833923"/>
            <a:ext cx="357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Courtesy of Alex Woods, DELWP</a:t>
            </a:r>
            <a:endParaRPr lang="en-AU" b="1" dirty="0"/>
          </a:p>
        </p:txBody>
      </p:sp>
      <p:sp>
        <p:nvSpPr>
          <p:cNvPr id="14" name="Rectangle 13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15232" y="2141872"/>
            <a:ext cx="106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GDA94</a:t>
            </a:r>
            <a:endParaRPr lang="en-A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93988" y="2141871"/>
            <a:ext cx="1374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GDA2020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4615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GDA2020 Products </a:t>
            </a:r>
            <a:r>
              <a:rPr lang="en-AU" dirty="0"/>
              <a:t>and </a:t>
            </a:r>
            <a:r>
              <a:rPr lang="en-AU" dirty="0" smtClean="0"/>
              <a:t>Tools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8383"/>
            <a:ext cx="10972800" cy="5234150"/>
          </a:xfrm>
        </p:spPr>
        <p:txBody>
          <a:bodyPr>
            <a:normAutofit/>
          </a:bodyPr>
          <a:lstStyle/>
          <a:p>
            <a:pPr marL="380990" indent="-380990"/>
            <a:r>
              <a:rPr lang="en-AU" dirty="0" smtClean="0"/>
              <a:t>Transformations from GDA94 to GDA2020</a:t>
            </a:r>
          </a:p>
          <a:p>
            <a:pPr marL="838190" lvl="1" indent="-380990"/>
            <a:r>
              <a:rPr lang="en-US" dirty="0" smtClean="0"/>
              <a:t>7 parameter transformation (3D)</a:t>
            </a:r>
            <a:endParaRPr lang="en-AU" dirty="0" smtClean="0"/>
          </a:p>
          <a:p>
            <a:pPr marL="838190" lvl="1" indent="-380990"/>
            <a:r>
              <a:rPr lang="en-US" dirty="0" smtClean="0"/>
              <a:t>NTv2 </a:t>
            </a:r>
            <a:r>
              <a:rPr lang="en-US" dirty="0"/>
              <a:t>grids </a:t>
            </a:r>
            <a:r>
              <a:rPr lang="en-US" dirty="0" smtClean="0"/>
              <a:t>(2D)</a:t>
            </a:r>
          </a:p>
          <a:p>
            <a:pPr marL="1295390" lvl="2" indent="-380990"/>
            <a:r>
              <a:rPr lang="en-US" dirty="0" smtClean="0"/>
              <a:t>Conformal</a:t>
            </a:r>
          </a:p>
          <a:p>
            <a:pPr marL="1295390" lvl="2" indent="-380990"/>
            <a:r>
              <a:rPr lang="en-US" dirty="0"/>
              <a:t>Conformal </a:t>
            </a:r>
            <a:r>
              <a:rPr lang="en-US" dirty="0" smtClean="0"/>
              <a:t>+ Distortion</a:t>
            </a:r>
          </a:p>
          <a:p>
            <a:pPr marL="838190" lvl="1" indent="-380990"/>
            <a:r>
              <a:rPr lang="en-US" dirty="0"/>
              <a:t>Spreadsheet (3D)</a:t>
            </a:r>
            <a:endParaRPr lang="en-AU" dirty="0"/>
          </a:p>
          <a:p>
            <a:pPr marL="838190" lvl="1" indent="-380990"/>
            <a:r>
              <a:rPr lang="en-AU" dirty="0" smtClean="0"/>
              <a:t>Coordinate </a:t>
            </a:r>
            <a:r>
              <a:rPr lang="en-AU" dirty="0"/>
              <a:t>transformation web service (based on FME</a:t>
            </a:r>
            <a:r>
              <a:rPr lang="en-AU" dirty="0" smtClean="0"/>
              <a:t>) </a:t>
            </a:r>
            <a:r>
              <a:rPr lang="en-US" dirty="0" smtClean="0"/>
              <a:t>(2D / 3D)</a:t>
            </a:r>
            <a:endParaRPr lang="en-AU" dirty="0"/>
          </a:p>
          <a:p>
            <a:pPr marL="380990" indent="-380990"/>
            <a:r>
              <a:rPr lang="en-AU" dirty="0"/>
              <a:t>AUSGeoid2020 </a:t>
            </a:r>
          </a:p>
          <a:p>
            <a:pPr marL="380990" indent="-380990"/>
            <a:r>
              <a:rPr lang="en-AU" dirty="0" smtClean="0"/>
              <a:t>GDA2020 </a:t>
            </a:r>
            <a:r>
              <a:rPr lang="en-AU" dirty="0"/>
              <a:t>Technical </a:t>
            </a:r>
            <a:r>
              <a:rPr lang="en-AU" dirty="0" smtClean="0"/>
              <a:t>Manual</a:t>
            </a:r>
          </a:p>
          <a:p>
            <a:pPr marL="380990" indent="-380990"/>
            <a:r>
              <a:rPr lang="en-US" dirty="0" smtClean="0"/>
              <a:t>Fact sheets and help guides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3131" y="5862368"/>
            <a:ext cx="6978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https://www.icsm.gov.au/datum/gda-transformation-products-and-tools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56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GDA94 – GDA2020 Transformation Parameters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85" y="1458906"/>
            <a:ext cx="6635430" cy="52562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Use common points from GDA94 Determination and GDA2020 Determination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21 reference points from GDA94 </a:t>
            </a:r>
            <a:r>
              <a:rPr lang="en-AU" sz="2400" dirty="0" smtClean="0"/>
              <a:t>AFN </a:t>
            </a:r>
            <a:r>
              <a:rPr lang="en-AU" sz="2400" dirty="0"/>
              <a:t>minus MAC1, COCO and XMIS due to seismic </a:t>
            </a:r>
            <a:r>
              <a:rPr lang="en-AU" sz="2400" dirty="0" smtClean="0"/>
              <a:t>displacement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Input the coordinates for 18 sites common to GDA94 and GDA2020</a:t>
            </a: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Solve for the 7-parameters (3 x rotation, 1 x scale and 3 x translation) using CATREF </a:t>
            </a:r>
            <a:r>
              <a:rPr lang="en-AU" sz="2400" dirty="0" smtClean="0"/>
              <a:t>software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4176E-6A73-41E7-85CF-83B191442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5" y="2057838"/>
            <a:ext cx="4071663" cy="3511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GDA94 – GDA2020 7 Parameter Transformation 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696" y="1104080"/>
            <a:ext cx="8943318" cy="330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2008" y="4415776"/>
            <a:ext cx="357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GDA2020 Technical Manual </a:t>
            </a:r>
            <a:endParaRPr lang="en-A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8461" y="4600442"/>
            <a:ext cx="11033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Convert coordinates from </a:t>
            </a:r>
            <a:r>
              <a:rPr lang="en-US" sz="2400" dirty="0" err="1" smtClean="0"/>
              <a:t>Lat</a:t>
            </a:r>
            <a:r>
              <a:rPr lang="en-US" sz="2400" dirty="0" smtClean="0"/>
              <a:t>, Long, </a:t>
            </a:r>
            <a:r>
              <a:rPr lang="en-US" sz="2400" dirty="0" err="1"/>
              <a:t>H</a:t>
            </a:r>
            <a:r>
              <a:rPr lang="en-US" sz="2400" dirty="0" err="1" smtClean="0"/>
              <a:t>t</a:t>
            </a:r>
            <a:r>
              <a:rPr lang="en-US" sz="2400" dirty="0" smtClean="0"/>
              <a:t> to X Y 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Apply this transformation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Convert coordinates from </a:t>
            </a:r>
            <a:r>
              <a:rPr lang="en-US" sz="2400" dirty="0"/>
              <a:t>X Y </a:t>
            </a:r>
            <a:r>
              <a:rPr lang="en-US" sz="2400" dirty="0" smtClean="0"/>
              <a:t>Z to </a:t>
            </a:r>
            <a:r>
              <a:rPr lang="en-US" sz="2400" dirty="0" err="1" smtClean="0"/>
              <a:t>Lat</a:t>
            </a:r>
            <a:r>
              <a:rPr lang="en-US" sz="2400" dirty="0" smtClean="0"/>
              <a:t>, Long, </a:t>
            </a:r>
            <a:r>
              <a:rPr lang="en-US" sz="2400" dirty="0" err="1" smtClean="0"/>
              <a:t>Ht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3D transformation – deals with 9 cm difference between ITRF1992 and ITRF2014</a:t>
            </a:r>
            <a:endParaRPr lang="en-US" sz="2400" dirty="0"/>
          </a:p>
          <a:p>
            <a:endParaRPr lang="en-AU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GDA94 – GDA2020 7 Parameter Transformation 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4" y="870830"/>
            <a:ext cx="7969805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99" y="870830"/>
            <a:ext cx="7521854" cy="3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186" y="3992488"/>
            <a:ext cx="7481804" cy="252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63" y="174626"/>
            <a:ext cx="10786562" cy="920750"/>
          </a:xfrm>
        </p:spPr>
        <p:txBody>
          <a:bodyPr>
            <a:normAutofit/>
          </a:bodyPr>
          <a:lstStyle/>
          <a:p>
            <a:r>
              <a:rPr lang="en-US" dirty="0"/>
              <a:t>GDA94 – GDA2020 </a:t>
            </a:r>
            <a:r>
              <a:rPr lang="en-US" dirty="0" smtClean="0"/>
              <a:t>NTv2 Conformal Transformation Grid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7EBF2-A6D5-4673-8AD5-1A3B0D9E76E7}"/>
              </a:ext>
            </a:extLst>
          </p:cNvPr>
          <p:cNvSpPr/>
          <p:nvPr/>
        </p:nvSpPr>
        <p:spPr>
          <a:xfrm>
            <a:off x="7791607" y="1085692"/>
            <a:ext cx="4361015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AU" sz="2400" dirty="0">
                <a:solidFill>
                  <a:srgbClr val="393838"/>
                </a:solidFill>
              </a:rPr>
              <a:t>Grid representation of 7 parameter conformal transformation</a:t>
            </a:r>
          </a:p>
          <a:p>
            <a:pPr defTabSz="1219170">
              <a:spcAft>
                <a:spcPts val="800"/>
              </a:spcAft>
            </a:pPr>
            <a:endParaRPr lang="en-AU" sz="2400" dirty="0">
              <a:solidFill>
                <a:srgbClr val="393838"/>
              </a:solidFill>
            </a:endParaRPr>
          </a:p>
          <a:p>
            <a:pPr defTabSz="1219170">
              <a:spcAft>
                <a:spcPts val="800"/>
              </a:spcAft>
            </a:pPr>
            <a:r>
              <a:rPr lang="en-AU" sz="2400" dirty="0">
                <a:solidFill>
                  <a:srgbClr val="393838"/>
                </a:solidFill>
              </a:rPr>
              <a:t>Application:</a:t>
            </a:r>
          </a:p>
          <a:p>
            <a:pPr marL="380990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2D data</a:t>
            </a:r>
          </a:p>
          <a:p>
            <a:pPr marL="380990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Data not influenced by the survey control mark network - GNSS only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5841" y="5833923"/>
            <a:ext cx="357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Courtesy of Alex Woods, DELWP</a:t>
            </a:r>
            <a:endParaRPr lang="en-AU" b="1" dirty="0"/>
          </a:p>
        </p:txBody>
      </p:sp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8" y="1177159"/>
            <a:ext cx="6855642" cy="4556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1219" y="281437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1.739 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8185" y="244503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1.816 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827" y="371988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1.802 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0989" y="374611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1.702 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8295" y="5364061"/>
            <a:ext cx="95410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1.496 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6671" y="22603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1.638 m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1811" y="4637642"/>
            <a:ext cx="95410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1.553 m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Euler Pole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3081" r="3081"/>
          <a:stretch>
            <a:fillRect/>
          </a:stretch>
        </p:blipFill>
        <p:spPr>
          <a:xfrm>
            <a:off x="2373906" y="1095376"/>
            <a:ext cx="7310837" cy="47275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GNSS CORS Workshop DELWP Victoria March 18 2016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08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6917" y="1174504"/>
            <a:ext cx="5184844" cy="485897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Director of National Geodesy at Geoscience Australia </a:t>
            </a:r>
          </a:p>
          <a:p>
            <a:r>
              <a:rPr lang="en-US" sz="2400" dirty="0" smtClean="0"/>
              <a:t>Commonwealth representative on Intergovernmental Committee on Surveying and Mapping (ICSM)</a:t>
            </a:r>
          </a:p>
          <a:p>
            <a:r>
              <a:rPr lang="en-US" sz="2400" dirty="0" smtClean="0"/>
              <a:t>Chair of the ICSM Permanent Committee on Geodesy (PCG)</a:t>
            </a:r>
          </a:p>
          <a:p>
            <a:r>
              <a:rPr lang="en-US" sz="2400" dirty="0" smtClean="0"/>
              <a:t>Australian representative on FIG Commission 5 – Positioning and Measurement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Favourite geodesist - Copernicus</a:t>
            </a:r>
          </a:p>
          <a:p>
            <a:endParaRPr lang="en-US" sz="2400" dirty="0" smtClean="0"/>
          </a:p>
          <a:p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9" y="1465976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91" y="196398"/>
            <a:ext cx="11800294" cy="920750"/>
          </a:xfrm>
        </p:spPr>
        <p:txBody>
          <a:bodyPr>
            <a:normAutofit fontScale="90000"/>
          </a:bodyPr>
          <a:lstStyle/>
          <a:p>
            <a:r>
              <a:rPr lang="en-US" dirty="0"/>
              <a:t>GDA94 – GDA2020 </a:t>
            </a:r>
            <a:r>
              <a:rPr lang="en-US" dirty="0" smtClean="0"/>
              <a:t>NTv2 Conformal + Distortion Transformation Grid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AAB07-E6B4-4A46-A56F-B232B9BE5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" y="1383226"/>
            <a:ext cx="7009973" cy="4678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C7EBF2-A6D5-4673-8AD5-1A3B0D9E76E7}"/>
              </a:ext>
            </a:extLst>
          </p:cNvPr>
          <p:cNvSpPr/>
          <p:nvPr/>
        </p:nvSpPr>
        <p:spPr>
          <a:xfrm>
            <a:off x="7728182" y="1316766"/>
            <a:ext cx="4416489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AU" sz="2400" dirty="0">
                <a:solidFill>
                  <a:srgbClr val="393838"/>
                </a:solidFill>
              </a:rPr>
              <a:t>Input:</a:t>
            </a:r>
          </a:p>
          <a:p>
            <a:pPr marL="380990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Conformal grid</a:t>
            </a:r>
          </a:p>
          <a:p>
            <a:pPr marL="380990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Survey marks</a:t>
            </a:r>
          </a:p>
          <a:p>
            <a:pPr marL="990575" lvl="1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Published GDA94</a:t>
            </a:r>
          </a:p>
          <a:p>
            <a:pPr marL="990575" lvl="1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Adjusted GDA2020</a:t>
            </a:r>
          </a:p>
          <a:p>
            <a:pPr defTabSz="1219170">
              <a:spcAft>
                <a:spcPts val="800"/>
              </a:spcAft>
            </a:pPr>
            <a:endParaRPr lang="en-AU" sz="2400" dirty="0">
              <a:solidFill>
                <a:srgbClr val="393838"/>
              </a:solidFill>
            </a:endParaRPr>
          </a:p>
          <a:p>
            <a:pPr defTabSz="1219170">
              <a:spcAft>
                <a:spcPts val="800"/>
              </a:spcAft>
            </a:pPr>
            <a:r>
              <a:rPr lang="en-AU" sz="2400" dirty="0">
                <a:solidFill>
                  <a:srgbClr val="393838"/>
                </a:solidFill>
              </a:rPr>
              <a:t>Application:</a:t>
            </a:r>
          </a:p>
          <a:p>
            <a:pPr marL="380990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2D</a:t>
            </a:r>
          </a:p>
          <a:p>
            <a:pPr marL="380990" indent="-380990" defTabSz="121917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393838"/>
                </a:solidFill>
              </a:rPr>
              <a:t>Data aligned with survey control mark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75841" y="5833923"/>
            <a:ext cx="357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Courtesy of Alex Woods, DELWP</a:t>
            </a:r>
            <a:endParaRPr lang="en-AU" b="1" dirty="0"/>
          </a:p>
        </p:txBody>
      </p:sp>
      <p:sp>
        <p:nvSpPr>
          <p:cNvPr id="8" name="Rectangle 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20" y="1667005"/>
            <a:ext cx="3884951" cy="3240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89027" y="1667005"/>
            <a:ext cx="3871116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199" y="1667005"/>
            <a:ext cx="3882094" cy="324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1748" y="4907005"/>
            <a:ext cx="11343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conformal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(green) and distortion (</a:t>
            </a: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red)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components of the transformation grids; </a:t>
            </a:r>
            <a:endParaRPr lang="en-AU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 reliability of distortion component; </a:t>
            </a:r>
          </a:p>
          <a:p>
            <a:pPr marL="342900" indent="-342900">
              <a:buAutoNum type="alphaLcParenR"/>
            </a:pPr>
            <a:r>
              <a:rPr lang="en-A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 has a latitude component and longitude component. 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0191" y="196398"/>
            <a:ext cx="11800294" cy="9207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82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GDA94 – GDA2020 NTv2 Conformal + Distortion Transformation Grid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transformation tool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B3B802-EC64-4A67-AFF8-F452A8FFF79D}"/>
              </a:ext>
            </a:extLst>
          </p:cNvPr>
          <p:cNvSpPr txBox="1">
            <a:spLocks/>
          </p:cNvSpPr>
          <p:nvPr/>
        </p:nvSpPr>
        <p:spPr>
          <a:xfrm>
            <a:off x="1247462" y="4581128"/>
            <a:ext cx="9697077" cy="12961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/>
            <a:endParaRPr lang="en-AU" sz="2400" dirty="0" smtClean="0"/>
          </a:p>
          <a:p>
            <a:pPr marL="380990" indent="-380990"/>
            <a:r>
              <a:rPr lang="en-AU" sz="2400" dirty="0" smtClean="0"/>
              <a:t>Specific jurisdictional advice supplied in GDA2020 Technical Manual</a:t>
            </a:r>
          </a:p>
          <a:p>
            <a:pPr marL="380990" indent="-380990"/>
            <a:r>
              <a:rPr lang="en-AU" sz="2400" dirty="0" smtClean="0"/>
              <a:t>If in doubt contact your state / territory land survey authority </a:t>
            </a:r>
            <a:endParaRPr lang="en-AU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E42E1B-7733-4395-99AC-9F91A73C3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989381"/>
              </p:ext>
            </p:extLst>
          </p:nvPr>
        </p:nvGraphicFramePr>
        <p:xfrm>
          <a:off x="1708846" y="1095376"/>
          <a:ext cx="8640957" cy="3602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791">
                  <a:extLst>
                    <a:ext uri="{9D8B030D-6E8A-4147-A177-3AD203B41FA5}">
                      <a16:colId xmlns:a16="http://schemas.microsoft.com/office/drawing/2014/main" val="900687080"/>
                    </a:ext>
                  </a:extLst>
                </a:gridCol>
                <a:gridCol w="3670486">
                  <a:extLst>
                    <a:ext uri="{9D8B030D-6E8A-4147-A177-3AD203B41FA5}">
                      <a16:colId xmlns:a16="http://schemas.microsoft.com/office/drawing/2014/main" val="1791833831"/>
                    </a:ext>
                  </a:extLst>
                </a:gridCol>
                <a:gridCol w="2068680">
                  <a:extLst>
                    <a:ext uri="{9D8B030D-6E8A-4147-A177-3AD203B41FA5}">
                      <a16:colId xmlns:a16="http://schemas.microsoft.com/office/drawing/2014/main" val="1300320252"/>
                    </a:ext>
                  </a:extLst>
                </a:gridCol>
              </a:tblGrid>
              <a:tr h="493111">
                <a:tc>
                  <a:txBody>
                    <a:bodyPr/>
                    <a:lstStyle/>
                    <a:p>
                      <a:r>
                        <a:rPr lang="en-AU" sz="1900" dirty="0" smtClean="0"/>
                        <a:t>Transformation Option</a:t>
                      </a:r>
                      <a:endParaRPr lang="en-AU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Data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900" dirty="0"/>
                        <a:t>Coordinates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42733125"/>
                  </a:ext>
                </a:extLst>
              </a:tr>
              <a:tr h="704959">
                <a:tc>
                  <a:txBody>
                    <a:bodyPr/>
                    <a:lstStyle/>
                    <a:p>
                      <a:r>
                        <a:rPr lang="en-AU" sz="1800" dirty="0"/>
                        <a:t>7 parameter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Recommended for users transforming from GDA94 coordinates derived from CORS</a:t>
                      </a:r>
                      <a:endParaRPr lang="en-AU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3D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596032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/>
                        <a:t>Conformal grid</a:t>
                      </a:r>
                    </a:p>
                    <a:p>
                      <a:endParaRPr lang="en-AU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Recommended for users transforming from GDA94 coordinates derived from CORS</a:t>
                      </a:r>
                      <a:endParaRPr lang="en-AU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2D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95950843"/>
                  </a:ext>
                </a:extLst>
              </a:tr>
              <a:tr h="875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/>
                        <a:t>Conformal + </a:t>
                      </a:r>
                      <a:r>
                        <a:rPr lang="en-AU" sz="1800" dirty="0" smtClean="0"/>
                        <a:t>Distortion </a:t>
                      </a:r>
                      <a:r>
                        <a:rPr lang="en-AU" sz="1800" dirty="0"/>
                        <a:t>grid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 smtClean="0"/>
                        <a:t>Appropriate for users transforming GDA94 coordinates derived from survey marks</a:t>
                      </a:r>
                      <a:r>
                        <a:rPr lang="en-AU" sz="1800" baseline="0" dirty="0" smtClean="0"/>
                        <a:t> (e.g. </a:t>
                      </a:r>
                      <a:r>
                        <a:rPr lang="en-AU" sz="1800" dirty="0" smtClean="0"/>
                        <a:t>SCIMS or SCIMS-localised CORS control).</a:t>
                      </a:r>
                      <a:endParaRPr lang="en-AU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2D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666866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75841" y="5833923"/>
            <a:ext cx="357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Courtesy of Alex Woods, DELWP</a:t>
            </a:r>
            <a:endParaRPr lang="en-AU" b="1" dirty="0"/>
          </a:p>
        </p:txBody>
      </p:sp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73" y="174626"/>
            <a:ext cx="8886825" cy="5953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82" y="174626"/>
            <a:ext cx="2548618" cy="920750"/>
          </a:xfrm>
        </p:spPr>
        <p:txBody>
          <a:bodyPr/>
          <a:lstStyle/>
          <a:p>
            <a:r>
              <a:rPr lang="en-US" dirty="0" smtClean="0"/>
              <a:t>EPSG Codes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B3B802-EC64-4A67-AFF8-F452A8FFF79D}"/>
              </a:ext>
            </a:extLst>
          </p:cNvPr>
          <p:cNvSpPr txBox="1">
            <a:spLocks/>
          </p:cNvSpPr>
          <p:nvPr/>
        </p:nvSpPr>
        <p:spPr>
          <a:xfrm>
            <a:off x="91537" y="1163803"/>
            <a:ext cx="2798810" cy="48955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/>
            <a:r>
              <a:rPr lang="en-AU" sz="1800" dirty="0" smtClean="0"/>
              <a:t>Update accuracy of GDA94-WGS84(generic) EPSG code (1150) from 1 m to 3 m</a:t>
            </a:r>
          </a:p>
          <a:p>
            <a:pPr marL="380990" indent="-380990"/>
            <a:r>
              <a:rPr lang="en-US" sz="1800" dirty="0" smtClean="0"/>
              <a:t>Introduction of GDA94-GDA2020 EPSG codes</a:t>
            </a:r>
          </a:p>
          <a:p>
            <a:pPr marL="380990" indent="-380990"/>
            <a:r>
              <a:rPr lang="en-US" sz="1800" dirty="0"/>
              <a:t>Introduction of </a:t>
            </a:r>
            <a:r>
              <a:rPr lang="en-US" sz="1800" dirty="0" smtClean="0"/>
              <a:t>GDA2020-ITRF2014 </a:t>
            </a:r>
            <a:r>
              <a:rPr lang="en-US" sz="1800" dirty="0"/>
              <a:t>EPSG </a:t>
            </a:r>
            <a:r>
              <a:rPr lang="en-US" sz="1800" dirty="0" smtClean="0"/>
              <a:t>code (8049)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40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GDA94 – GDA2020 Transformation Service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99357"/>
            <a:ext cx="10563225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96565" y="5834288"/>
            <a:ext cx="2995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3"/>
              </a:rPr>
              <a:t>http://positioning.fsdf.org.au/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16" y="174626"/>
            <a:ext cx="9042627" cy="55880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22296" y="5873233"/>
            <a:ext cx="4769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3"/>
              </a:rPr>
              <a:t>https://github.com/icsm-au/DatumSpreadsheets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MGA94 to MGA2020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MGA94 to GDA94 (conversion: Krueger equations)</a:t>
            </a:r>
          </a:p>
          <a:p>
            <a:r>
              <a:rPr lang="en-US" dirty="0" smtClean="0"/>
              <a:t>GDA94 to GDA2020 (transformation)</a:t>
            </a:r>
          </a:p>
          <a:p>
            <a:r>
              <a:rPr lang="en-US" dirty="0" smtClean="0"/>
              <a:t>GDA2020 </a:t>
            </a:r>
            <a:r>
              <a:rPr lang="en-US" smtClean="0"/>
              <a:t>to </a:t>
            </a:r>
            <a:r>
              <a:rPr lang="en-US" smtClean="0"/>
              <a:t>MGA2020 </a:t>
            </a:r>
            <a:r>
              <a:rPr lang="en-US" dirty="0"/>
              <a:t>(conversion: Krueger equations)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See GDA2020 Technical Manual for details and examples to perform these conversions and transformations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97" y="11283"/>
            <a:ext cx="10515600" cy="920750"/>
          </a:xfrm>
        </p:spPr>
        <p:txBody>
          <a:bodyPr/>
          <a:lstStyle/>
          <a:p>
            <a:r>
              <a:rPr lang="en-US" dirty="0" smtClean="0"/>
              <a:t>Supporting GDA2020 since 9 February 2019</a:t>
            </a:r>
            <a:endParaRPr lang="en-AU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83" y="4370785"/>
            <a:ext cx="2262909" cy="1525184"/>
          </a:xfrm>
        </p:spPr>
      </p:pic>
      <p:pic>
        <p:nvPicPr>
          <p:cNvPr id="7170" name="Picture 2" descr="Image result for geoscience austr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0" y="1406549"/>
            <a:ext cx="4617541" cy="13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949" y="1096625"/>
            <a:ext cx="1014551" cy="1094400"/>
          </a:xfrm>
          <a:prstGeom prst="rect">
            <a:avLst/>
          </a:prstGeom>
        </p:spPr>
      </p:pic>
      <p:pic>
        <p:nvPicPr>
          <p:cNvPr id="7176" name="Picture 8" descr="Image result for victorian governmen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76" y="2386267"/>
            <a:ext cx="2856261" cy="1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all day rt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1"/>
          <a:stretch/>
        </p:blipFill>
        <p:spPr bwMode="auto">
          <a:xfrm>
            <a:off x="1040902" y="4151761"/>
            <a:ext cx="2399993" cy="13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7568"/>
          <a:stretch/>
        </p:blipFill>
        <p:spPr>
          <a:xfrm>
            <a:off x="3969445" y="4747503"/>
            <a:ext cx="4429125" cy="7659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pic>
        <p:nvPicPr>
          <p:cNvPr id="3" name="Picture 2" descr="Image result for south australian government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1" y="2373816"/>
            <a:ext cx="1095289" cy="10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western australian government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95" y="1125554"/>
            <a:ext cx="1094400" cy="1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queensland governmen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10" descr="Image result for queensland government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297" y="2374705"/>
            <a:ext cx="879036" cy="1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northern territory government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297" y="1125554"/>
            <a:ext cx="1014551" cy="1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tasmanian government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35" y="2386267"/>
            <a:ext cx="1969920" cy="1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 result for act government logo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0"/>
          <a:stretch/>
        </p:blipFill>
        <p:spPr bwMode="auto">
          <a:xfrm>
            <a:off x="6636450" y="1125554"/>
            <a:ext cx="2143925" cy="10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GNSS CORS </a:t>
            </a:r>
            <a:r>
              <a:rPr lang="en-US" dirty="0"/>
              <a:t>supporting GDA2020</a:t>
            </a:r>
            <a:r>
              <a:rPr lang="en-US" dirty="0" smtClean="0"/>
              <a:t> 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C3BAC-43E6-4BF2-BA01-A5964368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330324"/>
            <a:ext cx="10515600" cy="3008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GNSS </a:t>
            </a:r>
            <a:r>
              <a:rPr lang="en-US" sz="2400" b="1" dirty="0">
                <a:solidFill>
                  <a:srgbClr val="000000"/>
                </a:solidFill>
              </a:rPr>
              <a:t>CORS are now operating using GDA2020 </a:t>
            </a:r>
            <a:r>
              <a:rPr lang="en-US" sz="2400" b="1" dirty="0" smtClean="0">
                <a:solidFill>
                  <a:srgbClr val="000000"/>
                </a:solidFill>
              </a:rPr>
              <a:t>coordinates </a:t>
            </a:r>
            <a:endParaRPr lang="en-US" sz="2400" b="1" dirty="0">
              <a:solidFill>
                <a:srgbClr val="000000"/>
              </a:solidFill>
            </a:endParaRP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CORS </a:t>
            </a:r>
            <a:r>
              <a:rPr lang="en-US" dirty="0">
                <a:solidFill>
                  <a:srgbClr val="000000"/>
                </a:solidFill>
              </a:rPr>
              <a:t>Networks will continue to support both GDA94 and GDA2020 </a:t>
            </a:r>
            <a:r>
              <a:rPr lang="en-US" dirty="0" smtClean="0">
                <a:solidFill>
                  <a:srgbClr val="000000"/>
                </a:solidFill>
              </a:rPr>
              <a:t>real-time </a:t>
            </a:r>
            <a:r>
              <a:rPr lang="en-US" dirty="0">
                <a:solidFill>
                  <a:srgbClr val="000000"/>
                </a:solidFill>
              </a:rPr>
              <a:t>services </a:t>
            </a:r>
            <a:endParaRPr lang="en-US" dirty="0" smtClean="0">
              <a:solidFill>
                <a:srgbClr val="000000"/>
              </a:solidFill>
            </a:endParaRP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There is currently </a:t>
            </a:r>
            <a:r>
              <a:rPr lang="en-US" u="sng" dirty="0" smtClean="0">
                <a:solidFill>
                  <a:srgbClr val="000000"/>
                </a:solidFill>
              </a:rPr>
              <a:t>no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sunset date for </a:t>
            </a:r>
            <a:r>
              <a:rPr lang="en-US" dirty="0" smtClean="0">
                <a:solidFill>
                  <a:srgbClr val="000000"/>
                </a:solidFill>
              </a:rPr>
              <a:t>GDA94</a:t>
            </a:r>
            <a:endParaRPr lang="en-US" dirty="0">
              <a:solidFill>
                <a:srgbClr val="000000"/>
              </a:solidFill>
            </a:endParaRP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RINEX and post processing products are typically GDA2020 by default (though they can be transformed </a:t>
            </a:r>
            <a:r>
              <a:rPr lang="en-US" dirty="0" smtClean="0">
                <a:solidFill>
                  <a:srgbClr val="000000"/>
                </a:solidFill>
              </a:rPr>
              <a:t>easily)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Users </a:t>
            </a:r>
            <a:r>
              <a:rPr lang="en-US" dirty="0">
                <a:solidFill>
                  <a:srgbClr val="000000"/>
                </a:solidFill>
              </a:rPr>
              <a:t>should consult their hardware or software supplier for further </a:t>
            </a:r>
            <a:r>
              <a:rPr lang="en-US" dirty="0" smtClean="0">
                <a:solidFill>
                  <a:srgbClr val="000000"/>
                </a:solidFill>
              </a:rPr>
              <a:t>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4247" y="5833923"/>
            <a:ext cx="423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Courtesy of Hayden </a:t>
            </a:r>
            <a:r>
              <a:rPr lang="en-US" b="1" dirty="0" err="1" smtClean="0"/>
              <a:t>Asmussen</a:t>
            </a:r>
            <a:r>
              <a:rPr lang="en-US" b="1" dirty="0" smtClean="0"/>
              <a:t>, DELWP</a:t>
            </a:r>
            <a:endParaRPr lang="en-AU" b="1" dirty="0"/>
          </a:p>
        </p:txBody>
      </p:sp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GDA2020 compliant vs </a:t>
            </a:r>
            <a:r>
              <a:rPr lang="en-US" dirty="0"/>
              <a:t>GDA2020 </a:t>
            </a:r>
            <a:r>
              <a:rPr lang="en-US" dirty="0" smtClean="0"/>
              <a:t>compatible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>
            <a:off x="1177159" y="1095376"/>
            <a:ext cx="4603531" cy="5042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AU" b="1" u="sng" dirty="0">
                <a:solidFill>
                  <a:schemeClr val="tx1"/>
                </a:solidFill>
              </a:rPr>
              <a:t>GDA2020 Compliant </a:t>
            </a:r>
            <a:r>
              <a:rPr lang="en-AU" b="1" u="sng" dirty="0" smtClean="0">
                <a:solidFill>
                  <a:schemeClr val="tx1"/>
                </a:solidFill>
              </a:rPr>
              <a:t>Products</a:t>
            </a:r>
          </a:p>
          <a:p>
            <a:pPr algn="ctr" fontAlgn="t"/>
            <a:endParaRPr lang="en-AU" u="sng" dirty="0">
              <a:solidFill>
                <a:schemeClr val="tx1"/>
              </a:solidFill>
            </a:endParaRPr>
          </a:p>
          <a:p>
            <a:pPr fontAlgn="t"/>
            <a:r>
              <a:rPr lang="en-AU" dirty="0">
                <a:solidFill>
                  <a:schemeClr val="tx1"/>
                </a:solidFill>
              </a:rPr>
              <a:t>Are based on positions measured or calculated directly from coordinated positions that are traceable to the </a:t>
            </a:r>
            <a:r>
              <a:rPr lang="en-AU" dirty="0">
                <a:solidFill>
                  <a:schemeClr val="tx1"/>
                </a:solidFill>
                <a:hlinkClick r:id="rId3"/>
              </a:rPr>
              <a:t>National Measurement (Recognized-Value Standard of Measurement of Position) Determination 2017</a:t>
            </a:r>
            <a:r>
              <a:rPr lang="en-AU" dirty="0">
                <a:solidFill>
                  <a:schemeClr val="tx1"/>
                </a:solidFill>
              </a:rPr>
              <a:t>.</a:t>
            </a:r>
          </a:p>
          <a:p>
            <a:pPr fontAlgn="t"/>
            <a:r>
              <a:rPr lang="en-AU" dirty="0">
                <a:solidFill>
                  <a:schemeClr val="tx1"/>
                </a:solidFill>
              </a:rPr>
              <a:t/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Use algorithms that can produce the same results as the </a:t>
            </a:r>
            <a:r>
              <a:rPr lang="en-AU" dirty="0">
                <a:solidFill>
                  <a:schemeClr val="tx1"/>
                </a:solidFill>
                <a:hlinkClick r:id="rId4"/>
              </a:rPr>
              <a:t>Geocentric Datum of Australia 2020 Technical Manual</a:t>
            </a:r>
            <a:r>
              <a:rPr lang="en-AU" dirty="0">
                <a:solidFill>
                  <a:schemeClr val="tx1"/>
                </a:solidFill>
              </a:rPr>
              <a:t> examples and sample data and the </a:t>
            </a:r>
            <a:r>
              <a:rPr lang="en-AU" dirty="0">
                <a:solidFill>
                  <a:schemeClr val="tx1"/>
                </a:solidFill>
                <a:hlinkClick r:id="rId5"/>
              </a:rPr>
              <a:t>GDA94 – GDA2020 Online Transformation Service</a:t>
            </a:r>
            <a:r>
              <a:rPr lang="en-AU" dirty="0">
                <a:solidFill>
                  <a:schemeClr val="tx1"/>
                </a:solidFill>
              </a:rPr>
              <a:t>, within the limits of position uncertainties required by the product, and as documented by the </a:t>
            </a:r>
            <a:r>
              <a:rPr lang="en-AU" dirty="0" smtClean="0">
                <a:solidFill>
                  <a:schemeClr val="tx1"/>
                </a:solidFill>
              </a:rPr>
              <a:t>product.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21821" y="1095376"/>
            <a:ext cx="4635061" cy="50426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1008" y="1240219"/>
            <a:ext cx="4283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AU" b="1" u="sng" dirty="0"/>
              <a:t>GDA2020 Compatible Products</a:t>
            </a:r>
          </a:p>
          <a:p>
            <a:pPr algn="ctr" fontAlgn="t"/>
            <a:endParaRPr lang="en-AU" dirty="0"/>
          </a:p>
          <a:p>
            <a:pPr fontAlgn="t"/>
            <a:r>
              <a:rPr lang="en-AU" dirty="0"/>
              <a:t>Use a position uncertainty such that the difference between the datum used and GDA2020 is insignificant.</a:t>
            </a:r>
          </a:p>
          <a:p>
            <a:pPr fontAlgn="t"/>
            <a:r>
              <a:rPr lang="en-AU" dirty="0"/>
              <a:t/>
            </a:r>
            <a:br>
              <a:rPr lang="en-AU" dirty="0"/>
            </a:br>
            <a:r>
              <a:rPr lang="en-AU" dirty="0"/>
              <a:t>Contain support material consistent with the technical requirements set out in the </a:t>
            </a:r>
            <a:r>
              <a:rPr lang="en-AU" dirty="0">
                <a:hlinkClick r:id="rId4"/>
              </a:rPr>
              <a:t>Geocentric Datum of Australia 2020 Technical Manual</a:t>
            </a:r>
            <a:r>
              <a:rPr lang="en-AU" dirty="0"/>
              <a:t> and state the datum or reference frame being used or transformation algorithms used in preparing the product.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78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-4529" y="-22882"/>
            <a:ext cx="12196529" cy="6880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Rectangle 99"/>
          <p:cNvSpPr/>
          <p:nvPr/>
        </p:nvSpPr>
        <p:spPr>
          <a:xfrm rot="10800000">
            <a:off x="7367861" y="489577"/>
            <a:ext cx="3948166" cy="5713988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5365132" y="491793"/>
            <a:ext cx="1782696" cy="5711773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Rectangle 98"/>
          <p:cNvSpPr/>
          <p:nvPr/>
        </p:nvSpPr>
        <p:spPr>
          <a:xfrm rot="16200000">
            <a:off x="3260190" y="-1600265"/>
            <a:ext cx="1790883" cy="5970569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Oval 58"/>
          <p:cNvSpPr/>
          <p:nvPr/>
        </p:nvSpPr>
        <p:spPr>
          <a:xfrm>
            <a:off x="5796803" y="832584"/>
            <a:ext cx="936000" cy="900000"/>
          </a:xfrm>
          <a:prstGeom prst="ellipse">
            <a:avLst/>
          </a:prstGeom>
          <a:noFill/>
          <a:ln w="57150">
            <a:solidFill>
              <a:srgbClr val="015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2100" y="1790899"/>
            <a:ext cx="129381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</a:t>
            </a: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Plate Motion Model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85533" y="837983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3791380" y="1468442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cm/</a:t>
            </a:r>
            <a:r>
              <a:rPr lang="en-AU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yr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514255" y="1792467"/>
            <a:ext cx="1477008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Geocentric Datum of Australia 2020</a:t>
            </a:r>
          </a:p>
        </p:txBody>
      </p:sp>
      <p:sp>
        <p:nvSpPr>
          <p:cNvPr id="85" name="Oval 84"/>
          <p:cNvSpPr/>
          <p:nvPr/>
        </p:nvSpPr>
        <p:spPr>
          <a:xfrm>
            <a:off x="5786114" y="4725355"/>
            <a:ext cx="936000" cy="900000"/>
          </a:xfrm>
          <a:prstGeom prst="ellipse">
            <a:avLst/>
          </a:prstGeom>
          <a:noFill/>
          <a:ln w="57150">
            <a:solidFill>
              <a:srgbClr val="598F3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50811" y="5646455"/>
            <a:ext cx="1403896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Geocentric Datum of Australia </a:t>
            </a: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  <a:endParaRPr lang="en-AU" sz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5797540" y="2727138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9" name="Straight Arrow Connector 88"/>
          <p:cNvCxnSpPr>
            <a:stCxn id="91" idx="2"/>
          </p:cNvCxnSpPr>
          <p:nvPr/>
        </p:nvCxnSpPr>
        <p:spPr>
          <a:xfrm flipH="1">
            <a:off x="6253877" y="4142757"/>
            <a:ext cx="0" cy="2855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550811" y="3655188"/>
            <a:ext cx="1440452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Transformation parameters / grids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75" y="2770056"/>
            <a:ext cx="690530" cy="69053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95" y="921561"/>
            <a:ext cx="603410" cy="603410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5899942" y="3347411"/>
            <a:ext cx="745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A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1.8 m</a:t>
            </a:r>
            <a:endParaRPr lang="en-A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4" name="Straight Arrow Connector 53"/>
          <p:cNvCxnSpPr>
            <a:stCxn id="8" idx="3"/>
          </p:cNvCxnSpPr>
          <p:nvPr/>
        </p:nvCxnSpPr>
        <p:spPr>
          <a:xfrm flipV="1">
            <a:off x="4621533" y="1282584"/>
            <a:ext cx="1043375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8" idx="1"/>
          </p:cNvCxnSpPr>
          <p:nvPr/>
        </p:nvCxnSpPr>
        <p:spPr>
          <a:xfrm flipH="1" flipV="1">
            <a:off x="2715267" y="1282584"/>
            <a:ext cx="970266" cy="539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88" idx="0"/>
            <a:endCxn id="72" idx="2"/>
          </p:cNvCxnSpPr>
          <p:nvPr/>
        </p:nvCxnSpPr>
        <p:spPr>
          <a:xfrm flipH="1" flipV="1">
            <a:off x="6252759" y="2280036"/>
            <a:ext cx="0" cy="44710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280217" y="522529"/>
            <a:ext cx="1632522" cy="1764053"/>
            <a:chOff x="1001915" y="904180"/>
            <a:chExt cx="1632522" cy="1764053"/>
          </a:xfrm>
        </p:grpSpPr>
        <p:sp>
          <p:nvSpPr>
            <p:cNvPr id="32" name="Up Arrow 31"/>
            <p:cNvSpPr/>
            <p:nvPr/>
          </p:nvSpPr>
          <p:spPr>
            <a:xfrm rot="13464686">
              <a:off x="1773156" y="1511636"/>
              <a:ext cx="252000" cy="576000"/>
            </a:xfrm>
            <a:prstGeom prst="upArrow">
              <a:avLst>
                <a:gd name="adj1" fmla="val 50000"/>
                <a:gd name="adj2" fmla="val 67343"/>
              </a:avLst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Up Arrow 34"/>
            <p:cNvSpPr/>
            <p:nvPr/>
          </p:nvSpPr>
          <p:spPr>
            <a:xfrm rot="2591304">
              <a:off x="1692176" y="1274051"/>
              <a:ext cx="252000" cy="576000"/>
            </a:xfrm>
            <a:prstGeom prst="upArrow">
              <a:avLst>
                <a:gd name="adj1" fmla="val 50000"/>
                <a:gd name="adj2" fmla="val 67343"/>
              </a:avLst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0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Oval 42"/>
            <p:cNvSpPr/>
            <p:nvPr/>
          </p:nvSpPr>
          <p:spPr>
            <a:xfrm>
              <a:off x="1389461" y="1219634"/>
              <a:ext cx="936000" cy="900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AU" b="1" dirty="0">
                <a:effectLst>
                  <a:glow>
                    <a:schemeClr val="accent1"/>
                  </a:glow>
                </a:effectLst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01915" y="2180664"/>
              <a:ext cx="1632522" cy="487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AU" sz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Australian </a:t>
              </a:r>
              <a:r>
                <a:rPr lang="en-AU" sz="1200" dirty="0" smtClean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Terrestrial Reference </a:t>
              </a:r>
              <a:r>
                <a:rPr lang="en-AU" sz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Frame</a:t>
              </a:r>
              <a:endParaRPr lang="en-AU" sz="1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55134" y="904180"/>
              <a:ext cx="60465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n w="10160">
                    <a:solidFill>
                      <a:schemeClr val="tx1"/>
                    </a:solidFill>
                    <a:prstDash val="solid"/>
                  </a:ln>
                </a:rPr>
                <a:t>ATRF</a:t>
              </a:r>
              <a:endParaRPr lang="en-US" dirty="0">
                <a:ln w="10160">
                  <a:solidFill>
                    <a:schemeClr val="tx1"/>
                  </a:solidFill>
                  <a:prstDash val="solid"/>
                </a:ln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762634" y="509867"/>
            <a:ext cx="9829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GDA2020</a:t>
            </a:r>
            <a:endParaRPr lang="en-US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77279" y="4390940"/>
            <a:ext cx="77457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GDA94</a:t>
            </a:r>
            <a:endParaRPr lang="en-US" sz="16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487351" y="1793924"/>
            <a:ext cx="1577199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Quasigeoid Model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807950" y="846358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0" name="Straight Arrow Connector 69"/>
          <p:cNvCxnSpPr>
            <a:stCxn id="67" idx="3"/>
          </p:cNvCxnSpPr>
          <p:nvPr/>
        </p:nvCxnSpPr>
        <p:spPr>
          <a:xfrm flipV="1">
            <a:off x="8743950" y="1290959"/>
            <a:ext cx="1043375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7" idx="1"/>
          </p:cNvCxnSpPr>
          <p:nvPr/>
        </p:nvCxnSpPr>
        <p:spPr>
          <a:xfrm flipH="1" flipV="1">
            <a:off x="6837684" y="1290959"/>
            <a:ext cx="970266" cy="539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0" idx="1"/>
          </p:cNvCxnSpPr>
          <p:nvPr/>
        </p:nvCxnSpPr>
        <p:spPr>
          <a:xfrm flipH="1" flipV="1">
            <a:off x="6751531" y="1524971"/>
            <a:ext cx="1069990" cy="165548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9954157" y="2752868"/>
            <a:ext cx="936000" cy="886534"/>
          </a:xfrm>
          <a:prstGeom prst="ellipse">
            <a:avLst/>
          </a:prstGeom>
          <a:noFill/>
          <a:ln w="57150">
            <a:solidFill>
              <a:srgbClr val="F1A0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821521" y="2730451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3" name="Straight Arrow Connector 52"/>
          <p:cNvCxnSpPr>
            <a:stCxn id="50" idx="3"/>
          </p:cNvCxnSpPr>
          <p:nvPr/>
        </p:nvCxnSpPr>
        <p:spPr>
          <a:xfrm flipV="1">
            <a:off x="8757521" y="3173094"/>
            <a:ext cx="1085835" cy="735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9775014" y="3678017"/>
            <a:ext cx="129381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Height Datum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145596" y="2396027"/>
            <a:ext cx="55816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AHD</a:t>
            </a:r>
            <a:endParaRPr lang="en-US" sz="16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604176" y="3645372"/>
            <a:ext cx="13601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AUSGeoid2020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807950" y="4725355"/>
            <a:ext cx="936000" cy="900000"/>
          </a:xfrm>
          <a:prstGeom prst="round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9" name="Straight Arrow Connector 68"/>
          <p:cNvCxnSpPr>
            <a:stCxn id="68" idx="3"/>
          </p:cNvCxnSpPr>
          <p:nvPr/>
        </p:nvCxnSpPr>
        <p:spPr>
          <a:xfrm flipV="1">
            <a:off x="8743950" y="3334748"/>
            <a:ext cx="1122326" cy="184060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7590605" y="5646455"/>
            <a:ext cx="13601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AUSGeoid09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6764575" y="5175355"/>
            <a:ext cx="1043375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39" y="878640"/>
            <a:ext cx="684765" cy="68476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7844662" y="1496816"/>
            <a:ext cx="843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1-8 cm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858233" y="3355848"/>
            <a:ext cx="922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6-13 cm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48" y="2752868"/>
            <a:ext cx="684765" cy="68476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7" y="4763472"/>
            <a:ext cx="684765" cy="684765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8023397" y="5358859"/>
            <a:ext cx="486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A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?</a:t>
            </a:r>
            <a:endParaRPr lang="en-A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40586" y="855309"/>
            <a:ext cx="936000" cy="900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696123" y="1789636"/>
            <a:ext cx="1424448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Australian Vertical Working Surface</a:t>
            </a:r>
            <a:endParaRPr lang="en-A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64503" y="522529"/>
            <a:ext cx="68768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AVWS</a:t>
            </a:r>
            <a:endParaRPr lang="en-US" sz="16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056650" y="966571"/>
            <a:ext cx="720000" cy="68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rc 27"/>
          <p:cNvSpPr/>
          <p:nvPr/>
        </p:nvSpPr>
        <p:spPr>
          <a:xfrm rot="18816407">
            <a:off x="9963131" y="1216101"/>
            <a:ext cx="1258425" cy="1497004"/>
          </a:xfrm>
          <a:prstGeom prst="arc">
            <a:avLst>
              <a:gd name="adj1" fmla="val 16200000"/>
              <a:gd name="adj2" fmla="val 20082748"/>
            </a:avLst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ounded Rectangle 8"/>
          <p:cNvSpPr/>
          <p:nvPr/>
        </p:nvSpPr>
        <p:spPr>
          <a:xfrm>
            <a:off x="6052877" y="1053680"/>
            <a:ext cx="166255" cy="471291"/>
          </a:xfrm>
          <a:prstGeom prst="roundRect">
            <a:avLst/>
          </a:prstGeom>
          <a:solidFill>
            <a:srgbClr val="01599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Rounded Rectangle 76"/>
          <p:cNvSpPr/>
          <p:nvPr/>
        </p:nvSpPr>
        <p:spPr>
          <a:xfrm>
            <a:off x="6300510" y="1053331"/>
            <a:ext cx="166255" cy="471291"/>
          </a:xfrm>
          <a:prstGeom prst="roundRect">
            <a:avLst/>
          </a:prstGeom>
          <a:solidFill>
            <a:srgbClr val="01599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Rounded Rectangle 77"/>
          <p:cNvSpPr/>
          <p:nvPr/>
        </p:nvSpPr>
        <p:spPr>
          <a:xfrm>
            <a:off x="6052877" y="4945863"/>
            <a:ext cx="166255" cy="471291"/>
          </a:xfrm>
          <a:prstGeom prst="roundRect">
            <a:avLst/>
          </a:prstGeom>
          <a:solidFill>
            <a:srgbClr val="598F34"/>
          </a:solidFill>
          <a:ln>
            <a:solidFill>
              <a:srgbClr val="4783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Rounded Rectangle 86"/>
          <p:cNvSpPr/>
          <p:nvPr/>
        </p:nvSpPr>
        <p:spPr>
          <a:xfrm>
            <a:off x="6300510" y="4945514"/>
            <a:ext cx="166255" cy="471291"/>
          </a:xfrm>
          <a:prstGeom prst="roundRect">
            <a:avLst/>
          </a:prstGeom>
          <a:solidFill>
            <a:srgbClr val="598F34"/>
          </a:solidFill>
          <a:ln>
            <a:solidFill>
              <a:srgbClr val="4783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/>
          <p:cNvSpPr/>
          <p:nvPr/>
        </p:nvSpPr>
        <p:spPr>
          <a:xfrm>
            <a:off x="10064963" y="2859105"/>
            <a:ext cx="720000" cy="684000"/>
          </a:xfrm>
          <a:prstGeom prst="ellipse">
            <a:avLst/>
          </a:prstGeom>
          <a:solidFill>
            <a:srgbClr val="F1A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2" name="Arc 91"/>
          <p:cNvSpPr/>
          <p:nvPr/>
        </p:nvSpPr>
        <p:spPr>
          <a:xfrm rot="18816407">
            <a:off x="9971444" y="3108635"/>
            <a:ext cx="1258425" cy="1497004"/>
          </a:xfrm>
          <a:prstGeom prst="arc">
            <a:avLst>
              <a:gd name="adj1" fmla="val 16200000"/>
              <a:gd name="adj2" fmla="val 20082748"/>
            </a:avLst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1" name="Rectangle 100"/>
          <p:cNvSpPr/>
          <p:nvPr/>
        </p:nvSpPr>
        <p:spPr>
          <a:xfrm>
            <a:off x="3788693" y="3757655"/>
            <a:ext cx="17982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Webinar 2: GDA2020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394251" y="2285867"/>
            <a:ext cx="17982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Webinar 3: ATRF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544348" y="4880869"/>
            <a:ext cx="17982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Webinar 4: Height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60" y="2899658"/>
            <a:ext cx="3261432" cy="32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" grpId="0" animBg="1"/>
      <p:bldP spid="99" grpId="0" animBg="1"/>
      <p:bldP spid="101" grpId="0"/>
      <p:bldP spid="102" grpId="0"/>
      <p:bldP spid="10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GDA2020 Fact Sheets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900919"/>
            <a:ext cx="5838825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555" y="1911805"/>
            <a:ext cx="5734515" cy="27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51902" y="5873233"/>
            <a:ext cx="5232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>
                <a:hlinkClick r:id="rId4"/>
              </a:rPr>
              <a:t>https://www.icsm.gov.au/datum/gda2020-fact-sheets</a:t>
            </a:r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 bwMode="auto">
          <a:xfrm>
            <a:off x="5775622" y="1234220"/>
            <a:ext cx="48823" cy="4104643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chemeClr val="tx1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980646" y="3993480"/>
            <a:ext cx="34498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GDA94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ellipsoidal height (</a:t>
            </a:r>
            <a:r>
              <a:rPr lang="en-US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603.346 m)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14A3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AUSGeoid09 value (</a:t>
            </a:r>
            <a:r>
              <a:rPr lang="en-US" sz="1600" b="1" i="1" dirty="0" smtClean="0">
                <a:solidFill>
                  <a:srgbClr val="14A3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15.850 m)</a:t>
            </a:r>
            <a:endParaRPr lang="en-US" sz="1600" b="1" i="1" dirty="0">
              <a:solidFill>
                <a:srgbClr val="14A3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389" y="2387209"/>
            <a:ext cx="631904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AHD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13156" y="4258061"/>
            <a:ext cx="133615" cy="1080802"/>
          </a:xfrm>
          <a:prstGeom prst="straightConnector1">
            <a:avLst/>
          </a:prstGeom>
          <a:solidFill>
            <a:schemeClr val="accent1"/>
          </a:solidFill>
          <a:ln w="111125" cap="rnd" cmpd="sng" algn="ctr">
            <a:solidFill>
              <a:schemeClr val="bg1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532120" y="2971799"/>
            <a:ext cx="19131" cy="1944000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0070C0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87" y="4710"/>
            <a:ext cx="12650869" cy="92075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AUSGeoid09 (GDA94) vs AUSGeoid2020 (GDA2020)</a:t>
            </a:r>
            <a:endParaRPr lang="en-AU" dirty="0"/>
          </a:p>
        </p:txBody>
      </p:sp>
      <p:sp>
        <p:nvSpPr>
          <p:cNvPr id="23" name="Freeform 22"/>
          <p:cNvSpPr/>
          <p:nvPr/>
        </p:nvSpPr>
        <p:spPr>
          <a:xfrm rot="565652">
            <a:off x="764717" y="4786985"/>
            <a:ext cx="10846676" cy="1776249"/>
          </a:xfrm>
          <a:custGeom>
            <a:avLst/>
            <a:gdLst>
              <a:gd name="connsiteX0" fmla="*/ 0 w 10846676"/>
              <a:gd name="connsiteY0" fmla="*/ 1776249 h 1776249"/>
              <a:gd name="connsiteX1" fmla="*/ 5917324 w 10846676"/>
              <a:gd name="connsiteY1" fmla="*/ 483476 h 1776249"/>
              <a:gd name="connsiteX2" fmla="*/ 10846676 w 10846676"/>
              <a:gd name="connsiteY2" fmla="*/ 0 h 1776249"/>
              <a:gd name="connsiteX3" fmla="*/ 10846676 w 10846676"/>
              <a:gd name="connsiteY3" fmla="*/ 0 h 177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6676" h="1776249">
                <a:moveTo>
                  <a:pt x="0" y="1776249"/>
                </a:moveTo>
                <a:cubicBezTo>
                  <a:pt x="2054772" y="1277883"/>
                  <a:pt x="4109545" y="779517"/>
                  <a:pt x="5917324" y="483476"/>
                </a:cubicBezTo>
                <a:cubicBezTo>
                  <a:pt x="7725103" y="187435"/>
                  <a:pt x="10846676" y="0"/>
                  <a:pt x="10846676" y="0"/>
                </a:cubicBezTo>
                <a:lnTo>
                  <a:pt x="10846676" y="0"/>
                </a:lnTo>
              </a:path>
            </a:pathLst>
          </a:custGeom>
          <a:noFill/>
          <a:ln w="28575">
            <a:solidFill>
              <a:srgbClr val="14A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/>
          <p:cNvSpPr/>
          <p:nvPr/>
        </p:nvSpPr>
        <p:spPr>
          <a:xfrm rot="565652">
            <a:off x="764717" y="4334313"/>
            <a:ext cx="10846676" cy="1776249"/>
          </a:xfrm>
          <a:custGeom>
            <a:avLst/>
            <a:gdLst>
              <a:gd name="connsiteX0" fmla="*/ 0 w 10846676"/>
              <a:gd name="connsiteY0" fmla="*/ 1776249 h 1776249"/>
              <a:gd name="connsiteX1" fmla="*/ 5917324 w 10846676"/>
              <a:gd name="connsiteY1" fmla="*/ 483476 h 1776249"/>
              <a:gd name="connsiteX2" fmla="*/ 10846676 w 10846676"/>
              <a:gd name="connsiteY2" fmla="*/ 0 h 1776249"/>
              <a:gd name="connsiteX3" fmla="*/ 10846676 w 10846676"/>
              <a:gd name="connsiteY3" fmla="*/ 0 h 177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6676" h="1776249">
                <a:moveTo>
                  <a:pt x="0" y="1776249"/>
                </a:moveTo>
                <a:cubicBezTo>
                  <a:pt x="2054772" y="1277883"/>
                  <a:pt x="4109545" y="779517"/>
                  <a:pt x="5917324" y="483476"/>
                </a:cubicBezTo>
                <a:cubicBezTo>
                  <a:pt x="7725103" y="187435"/>
                  <a:pt x="10846676" y="0"/>
                  <a:pt x="10846676" y="0"/>
                </a:cubicBezTo>
                <a:lnTo>
                  <a:pt x="10846676" y="0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/>
          <p:cNvSpPr txBox="1"/>
          <p:nvPr/>
        </p:nvSpPr>
        <p:spPr>
          <a:xfrm>
            <a:off x="267389" y="5251708"/>
            <a:ext cx="17483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rgbClr val="14A3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GDA94 (ITRF92)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2698" y="4738628"/>
            <a:ext cx="22356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GDA2020 (ITRF2014)</a:t>
            </a:r>
          </a:p>
        </p:txBody>
      </p:sp>
      <p:sp>
        <p:nvSpPr>
          <p:cNvPr id="29" name="Freeform 28"/>
          <p:cNvSpPr/>
          <p:nvPr/>
        </p:nvSpPr>
        <p:spPr>
          <a:xfrm rot="715245">
            <a:off x="745075" y="2340334"/>
            <a:ext cx="10846676" cy="1776249"/>
          </a:xfrm>
          <a:custGeom>
            <a:avLst/>
            <a:gdLst>
              <a:gd name="connsiteX0" fmla="*/ 0 w 10846676"/>
              <a:gd name="connsiteY0" fmla="*/ 1776249 h 1776249"/>
              <a:gd name="connsiteX1" fmla="*/ 5917324 w 10846676"/>
              <a:gd name="connsiteY1" fmla="*/ 483476 h 1776249"/>
              <a:gd name="connsiteX2" fmla="*/ 10846676 w 10846676"/>
              <a:gd name="connsiteY2" fmla="*/ 0 h 1776249"/>
              <a:gd name="connsiteX3" fmla="*/ 10846676 w 10846676"/>
              <a:gd name="connsiteY3" fmla="*/ 0 h 177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6676" h="1776249">
                <a:moveTo>
                  <a:pt x="0" y="1776249"/>
                </a:moveTo>
                <a:cubicBezTo>
                  <a:pt x="2054772" y="1277883"/>
                  <a:pt x="4109545" y="779517"/>
                  <a:pt x="5917324" y="483476"/>
                </a:cubicBezTo>
                <a:cubicBezTo>
                  <a:pt x="7725103" y="187435"/>
                  <a:pt x="10846676" y="0"/>
                  <a:pt x="10846676" y="0"/>
                </a:cubicBezTo>
                <a:lnTo>
                  <a:pt x="10846676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5640781" y="1234220"/>
            <a:ext cx="31746" cy="3694236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chemeClr val="tx1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1828656" y="3963914"/>
            <a:ext cx="3658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GDA2020 ellipsoidal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height </a:t>
            </a:r>
            <a:r>
              <a:rPr lang="en-US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(603.249 m)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AUSGeoid2020 value (</a:t>
            </a:r>
            <a:r>
              <a:rPr lang="en-US" sz="16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15.736 m)</a:t>
            </a:r>
            <a:endParaRPr lang="en-US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678077" y="4925470"/>
            <a:ext cx="2944" cy="413393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chemeClr val="tx1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5934745" y="2960369"/>
            <a:ext cx="22581" cy="2376000"/>
          </a:xfrm>
          <a:prstGeom prst="straightConnector1">
            <a:avLst/>
          </a:prstGeom>
          <a:solidFill>
            <a:schemeClr val="accent1"/>
          </a:solidFill>
          <a:ln w="50800" cap="rnd" cmpd="sng" algn="ctr">
            <a:solidFill>
              <a:srgbClr val="14A30D"/>
            </a:solidFill>
            <a:prstDash val="solid"/>
            <a:round/>
            <a:headEnd type="triangle" w="med" len="sm"/>
            <a:tailEnd type="triangle" w="med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Freeform 40"/>
          <p:cNvSpPr/>
          <p:nvPr/>
        </p:nvSpPr>
        <p:spPr>
          <a:xfrm>
            <a:off x="588492" y="1171744"/>
            <a:ext cx="11235690" cy="1969046"/>
          </a:xfrm>
          <a:custGeom>
            <a:avLst/>
            <a:gdLst>
              <a:gd name="connsiteX0" fmla="*/ 0 w 11235690"/>
              <a:gd name="connsiteY0" fmla="*/ 677456 h 1969046"/>
              <a:gd name="connsiteX1" fmla="*/ 1771650 w 11235690"/>
              <a:gd name="connsiteY1" fmla="*/ 551726 h 1969046"/>
              <a:gd name="connsiteX2" fmla="*/ 3554730 w 11235690"/>
              <a:gd name="connsiteY2" fmla="*/ 220256 h 1969046"/>
              <a:gd name="connsiteX3" fmla="*/ 4766310 w 11235690"/>
              <a:gd name="connsiteY3" fmla="*/ 3086 h 1969046"/>
              <a:gd name="connsiteX4" fmla="*/ 6457950 w 11235690"/>
              <a:gd name="connsiteY4" fmla="*/ 380276 h 1969046"/>
              <a:gd name="connsiteX5" fmla="*/ 8401050 w 11235690"/>
              <a:gd name="connsiteY5" fmla="*/ 1191806 h 1969046"/>
              <a:gd name="connsiteX6" fmla="*/ 10161270 w 11235690"/>
              <a:gd name="connsiteY6" fmla="*/ 1774736 h 1969046"/>
              <a:gd name="connsiteX7" fmla="*/ 11235690 w 11235690"/>
              <a:gd name="connsiteY7" fmla="*/ 1969046 h 196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5690" h="1969046">
                <a:moveTo>
                  <a:pt x="0" y="677456"/>
                </a:moveTo>
                <a:cubicBezTo>
                  <a:pt x="589597" y="652691"/>
                  <a:pt x="1179195" y="627926"/>
                  <a:pt x="1771650" y="551726"/>
                </a:cubicBezTo>
                <a:cubicBezTo>
                  <a:pt x="2364105" y="475526"/>
                  <a:pt x="3554730" y="220256"/>
                  <a:pt x="3554730" y="220256"/>
                </a:cubicBezTo>
                <a:cubicBezTo>
                  <a:pt x="4053840" y="128816"/>
                  <a:pt x="4282440" y="-23584"/>
                  <a:pt x="4766310" y="3086"/>
                </a:cubicBezTo>
                <a:cubicBezTo>
                  <a:pt x="5250180" y="29756"/>
                  <a:pt x="5852160" y="182156"/>
                  <a:pt x="6457950" y="380276"/>
                </a:cubicBezTo>
                <a:cubicBezTo>
                  <a:pt x="7063740" y="578396"/>
                  <a:pt x="7783830" y="959396"/>
                  <a:pt x="8401050" y="1191806"/>
                </a:cubicBezTo>
                <a:cubicBezTo>
                  <a:pt x="9018270" y="1424216"/>
                  <a:pt x="9688830" y="1645196"/>
                  <a:pt x="10161270" y="1774736"/>
                </a:cubicBezTo>
                <a:cubicBezTo>
                  <a:pt x="10633710" y="1904276"/>
                  <a:pt x="10934700" y="1936661"/>
                  <a:pt x="11235690" y="196904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TextBox 41"/>
          <p:cNvSpPr txBox="1"/>
          <p:nvPr/>
        </p:nvSpPr>
        <p:spPr>
          <a:xfrm>
            <a:off x="275142" y="1499669"/>
            <a:ext cx="85613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terrain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596357" y="731289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AU" i="1" dirty="0"/>
          </a:p>
        </p:txBody>
      </p:sp>
      <p:sp>
        <p:nvSpPr>
          <p:cNvPr id="47" name="Oval 46"/>
          <p:cNvSpPr/>
          <p:nvPr/>
        </p:nvSpPr>
        <p:spPr>
          <a:xfrm>
            <a:off x="5640781" y="1085420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/>
          <p:cNvSpPr/>
          <p:nvPr/>
        </p:nvSpPr>
        <p:spPr>
          <a:xfrm>
            <a:off x="4538813" y="4984637"/>
            <a:ext cx="9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(0.097 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AU" sz="1600" dirty="0"/>
          </a:p>
        </p:txBody>
      </p:sp>
      <p:sp>
        <p:nvSpPr>
          <p:cNvPr id="28" name="Rectangle 2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with us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235122"/>
            <a:ext cx="10515600" cy="48517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ICSM </a:t>
            </a:r>
            <a:r>
              <a:rPr lang="en-US" sz="2400" dirty="0" smtClean="0">
                <a:solidFill>
                  <a:srgbClr val="01599C"/>
                </a:solidFill>
              </a:rPr>
              <a:t>[</a:t>
            </a:r>
            <a:r>
              <a:rPr lang="en-AU" sz="2400" dirty="0">
                <a:solidFill>
                  <a:srgbClr val="01599C"/>
                </a:solidFill>
              </a:rPr>
              <a:t>http</a:t>
            </a:r>
            <a:r>
              <a:rPr lang="en-AU" sz="2400" dirty="0" smtClean="0">
                <a:solidFill>
                  <a:srgbClr val="01599C"/>
                </a:solidFill>
              </a:rPr>
              <a:t>://www.</a:t>
            </a:r>
            <a:r>
              <a:rPr lang="en-US" sz="2400" dirty="0" smtClean="0">
                <a:solidFill>
                  <a:srgbClr val="01599C"/>
                </a:solidFill>
              </a:rPr>
              <a:t>icsm.gov.au]</a:t>
            </a:r>
            <a:r>
              <a:rPr lang="en-US" sz="2400" dirty="0" smtClean="0"/>
              <a:t> </a:t>
            </a:r>
            <a:endParaRPr lang="en-AU" sz="2400" dirty="0" smtClean="0"/>
          </a:p>
          <a:p>
            <a:r>
              <a:rPr lang="en-AU" sz="2400" dirty="0" smtClean="0"/>
              <a:t>ICSM-PCG </a:t>
            </a:r>
            <a:r>
              <a:rPr lang="en-AU" sz="2400" dirty="0"/>
              <a:t>Slack </a:t>
            </a:r>
            <a:r>
              <a:rPr lang="en-AU" sz="2400" dirty="0">
                <a:solidFill>
                  <a:srgbClr val="01599C"/>
                </a:solidFill>
              </a:rPr>
              <a:t>[http://</a:t>
            </a:r>
            <a:r>
              <a:rPr lang="en-AU" sz="2400" dirty="0" smtClean="0">
                <a:solidFill>
                  <a:srgbClr val="01599C"/>
                </a:solidFill>
              </a:rPr>
              <a:t>cutt.ly/join-pcg-slack]</a:t>
            </a:r>
            <a:endParaRPr lang="en-AU" sz="2400" dirty="0">
              <a:solidFill>
                <a:srgbClr val="01599C"/>
              </a:solidFill>
            </a:endParaRPr>
          </a:p>
          <a:p>
            <a:r>
              <a:rPr lang="en-AU" sz="2400" dirty="0"/>
              <a:t>GDA Modernisation Implementation Working Group</a:t>
            </a:r>
          </a:p>
          <a:p>
            <a:r>
              <a:rPr lang="en-AU" sz="2400" dirty="0"/>
              <a:t>GDA2020 Forum </a:t>
            </a:r>
            <a:r>
              <a:rPr lang="en-AU" sz="2400" dirty="0">
                <a:solidFill>
                  <a:srgbClr val="01599C"/>
                </a:solidFill>
              </a:rPr>
              <a:t>[https://</a:t>
            </a:r>
            <a:r>
              <a:rPr lang="en-AU" sz="2400" dirty="0" smtClean="0">
                <a:solidFill>
                  <a:srgbClr val="01599C"/>
                </a:solidFill>
              </a:rPr>
              <a:t>www.icsm.gov.au/datum/gda2020-forum]</a:t>
            </a:r>
            <a:endParaRPr lang="en-AU" sz="2400" dirty="0">
              <a:solidFill>
                <a:srgbClr val="01599C"/>
              </a:solidFill>
            </a:endParaRPr>
          </a:p>
          <a:p>
            <a:r>
              <a:rPr lang="en-AU" sz="2400" dirty="0"/>
              <a:t>GitHub – Geoscience Australia Geodesy Python software </a:t>
            </a:r>
            <a:r>
              <a:rPr lang="en-AU" sz="2400" dirty="0" smtClean="0">
                <a:solidFill>
                  <a:srgbClr val="01599C"/>
                </a:solidFill>
              </a:rPr>
              <a:t>[https</a:t>
            </a:r>
            <a:r>
              <a:rPr lang="en-AU" sz="2400" dirty="0">
                <a:solidFill>
                  <a:srgbClr val="01599C"/>
                </a:solidFill>
              </a:rPr>
              <a:t>://</a:t>
            </a:r>
            <a:r>
              <a:rPr lang="en-AU" sz="2400" dirty="0" smtClean="0">
                <a:solidFill>
                  <a:srgbClr val="01599C"/>
                </a:solidFill>
              </a:rPr>
              <a:t>github.com/GeoscienceAustralia/GeodePy]</a:t>
            </a:r>
            <a:endParaRPr lang="en-AU" sz="2400" dirty="0">
              <a:solidFill>
                <a:srgbClr val="01599C"/>
              </a:solidFill>
            </a:endParaRPr>
          </a:p>
          <a:p>
            <a:r>
              <a:rPr lang="en-AU" sz="2400" dirty="0"/>
              <a:t>GitHub – ICSM Australian Geospatial Reference System tools and software </a:t>
            </a:r>
            <a:r>
              <a:rPr lang="en-AU" sz="2400" dirty="0">
                <a:solidFill>
                  <a:srgbClr val="01599C"/>
                </a:solidFill>
              </a:rPr>
              <a:t>[https://github.com/icsm-au]</a:t>
            </a:r>
          </a:p>
          <a:p>
            <a:r>
              <a:rPr lang="en-AU" sz="2400" dirty="0"/>
              <a:t>GeodesyML </a:t>
            </a:r>
            <a:r>
              <a:rPr lang="en-AU" sz="2400" dirty="0">
                <a:solidFill>
                  <a:srgbClr val="01599C"/>
                </a:solidFill>
              </a:rPr>
              <a:t>[http://www.geodesyml.org/]</a:t>
            </a:r>
          </a:p>
          <a:p>
            <a:r>
              <a:rPr lang="en-AU" sz="2400" dirty="0"/>
              <a:t>Twitter - Nicholas Brown </a:t>
            </a:r>
            <a:r>
              <a:rPr lang="en-AU" sz="2400" dirty="0">
                <a:solidFill>
                  <a:srgbClr val="01599C"/>
                </a:solidFill>
              </a:rPr>
              <a:t>[@nich0lasbr0wn] </a:t>
            </a:r>
            <a:r>
              <a:rPr lang="en-AU" sz="2400" dirty="0"/>
              <a:t>- Chair of PCG</a:t>
            </a:r>
          </a:p>
          <a:p>
            <a:r>
              <a:rPr lang="en-AU" sz="2400" dirty="0" smtClean="0"/>
              <a:t>Email </a:t>
            </a:r>
            <a:r>
              <a:rPr lang="en-AU" sz="2400" dirty="0">
                <a:solidFill>
                  <a:srgbClr val="01599C"/>
                </a:solidFill>
              </a:rPr>
              <a:t>geodesy@ga.gov.au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id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1" y="546914"/>
            <a:ext cx="6794704" cy="24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1573" y="3273105"/>
            <a:ext cx="3734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400" b="1" dirty="0"/>
              <a:t>www.sli.do</a:t>
            </a:r>
            <a:endParaRPr lang="en-AU" sz="3000" b="1" dirty="0" smtClean="0"/>
          </a:p>
          <a:p>
            <a:pPr algn="ctr"/>
            <a:r>
              <a:rPr lang="en-US" sz="5400" b="1" dirty="0" smtClean="0">
                <a:solidFill>
                  <a:srgbClr val="14A30D"/>
                </a:solidFill>
              </a:rPr>
              <a:t>#AGRS</a:t>
            </a:r>
            <a:endParaRPr lang="en-AU" sz="5400" b="1" dirty="0">
              <a:solidFill>
                <a:srgbClr val="14A3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geodesy\Users\Brown\Presentations\DGAL\iStock-175544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29" b="1"/>
          <a:stretch/>
        </p:blipFill>
        <p:spPr bwMode="auto">
          <a:xfrm>
            <a:off x="-189565" y="0"/>
            <a:ext cx="13430016" cy="68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28AAE1"/>
              </a:clrFrom>
              <a:clrTo>
                <a:srgbClr val="28AAE1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5102647" y="4357200"/>
            <a:ext cx="410846" cy="410846"/>
          </a:xfrm>
          <a:prstGeom prst="rect">
            <a:avLst/>
          </a:prstGeom>
          <a:ln>
            <a:noFill/>
          </a:ln>
          <a:effectLst>
            <a:glow rad="12700">
              <a:schemeClr val="bg1">
                <a:lumMod val="5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1156739" y="428593"/>
            <a:ext cx="10217926" cy="2554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AU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Australian Geospatial Reference System</a:t>
            </a:r>
          </a:p>
          <a:p>
            <a:pPr algn="ctr"/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Webinar Series</a:t>
            </a:r>
            <a:endParaRPr lang="en-AU" sz="40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40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Webinar 2: Geocentric Datum of Australia 2020</a:t>
            </a:r>
            <a:endParaRPr lang="en-AU" sz="40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1124" y="3069652"/>
            <a:ext cx="1036915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Nicholas Brown</a:t>
            </a: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Director of National </a:t>
            </a:r>
            <a:r>
              <a:rPr lang="en-US" b="1" dirty="0" smtClean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Geodesy</a:t>
            </a: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Geoscience Australia</a:t>
            </a:r>
          </a:p>
          <a:p>
            <a:pPr algn="ctr"/>
            <a:endParaRPr lang="en-US" sz="1400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Chair of ICSM Permanent Committee on Geodesy</a:t>
            </a:r>
          </a:p>
          <a:p>
            <a:pPr algn="ctr"/>
            <a:r>
              <a:rPr lang="en-US" b="1" dirty="0" smtClean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@</a:t>
            </a:r>
            <a:r>
              <a:rPr lang="en-US" b="1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nich0lasbr0wn</a:t>
            </a:r>
          </a:p>
          <a:p>
            <a:pPr algn="ctr"/>
            <a:endParaRPr lang="en-US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endParaRPr lang="en-US" sz="2000" b="1" dirty="0" smtClean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20878" y="5107929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b="1" dirty="0">
              <a:ln w="6350"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40375" y="5682235"/>
            <a:ext cx="2232000" cy="1080000"/>
            <a:chOff x="9402419" y="5403939"/>
            <a:chExt cx="2232000" cy="1080000"/>
          </a:xfrm>
        </p:grpSpPr>
        <p:sp>
          <p:nvSpPr>
            <p:cNvPr id="5" name="Rectangle 4"/>
            <p:cNvSpPr/>
            <p:nvPr/>
          </p:nvSpPr>
          <p:spPr>
            <a:xfrm>
              <a:off x="9402419" y="5403939"/>
              <a:ext cx="2232000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0" t="15918" r="12993" b="17482"/>
            <a:stretch/>
          </p:blipFill>
          <p:spPr>
            <a:xfrm>
              <a:off x="9478369" y="5527343"/>
              <a:ext cx="2026693" cy="887105"/>
            </a:xfrm>
            <a:prstGeom prst="rect">
              <a:avLst/>
            </a:prstGeom>
            <a:effectLst>
              <a:glow>
                <a:schemeClr val="bg1">
                  <a:lumMod val="75000"/>
                </a:scheme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b="17758"/>
          <a:stretch/>
        </p:blipFill>
        <p:spPr>
          <a:xfrm>
            <a:off x="101986" y="5527343"/>
            <a:ext cx="1893760" cy="12348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88416" y="4731257"/>
            <a:ext cx="2094999" cy="2122881"/>
            <a:chOff x="4958549" y="4449591"/>
            <a:chExt cx="2447921" cy="2452024"/>
          </a:xfrm>
        </p:grpSpPr>
        <p:sp>
          <p:nvSpPr>
            <p:cNvPr id="16" name="Oval 15"/>
            <p:cNvSpPr/>
            <p:nvPr/>
          </p:nvSpPr>
          <p:spPr>
            <a:xfrm>
              <a:off x="5022559" y="4508172"/>
              <a:ext cx="2304000" cy="23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8549" y="4449591"/>
              <a:ext cx="2447921" cy="2452024"/>
            </a:xfrm>
            <a:prstGeom prst="rect">
              <a:avLst/>
            </a:prstGeom>
          </p:spPr>
        </p:pic>
      </p:grpSp>
      <p:pic>
        <p:nvPicPr>
          <p:cNvPr id="14" name="Picture 13" descr="http://www.icsm.gov.au/img/inline202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1" b="11881"/>
          <a:stretch/>
        </p:blipFill>
        <p:spPr bwMode="auto">
          <a:xfrm>
            <a:off x="5796637" y="5771371"/>
            <a:ext cx="3230516" cy="900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58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906" b="18178"/>
          <a:stretch/>
        </p:blipFill>
        <p:spPr bwMode="auto">
          <a:xfrm rot="1371260">
            <a:off x="4206250" y="2076171"/>
            <a:ext cx="3096000" cy="318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 bwMode="auto">
          <a:xfrm rot="1890141">
            <a:off x="5562189" y="2176191"/>
            <a:ext cx="1766217" cy="603296"/>
          </a:xfrm>
          <a:prstGeom prst="arc">
            <a:avLst>
              <a:gd name="adj1" fmla="val 11196335"/>
              <a:gd name="adj2" fmla="val 20941862"/>
            </a:avLst>
          </a:prstGeom>
          <a:ln w="3810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555592" y="1973785"/>
            <a:ext cx="2218747" cy="34788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Line Callout 2 6"/>
          <p:cNvSpPr/>
          <p:nvPr/>
        </p:nvSpPr>
        <p:spPr bwMode="auto">
          <a:xfrm>
            <a:off x="2952000" y="2784563"/>
            <a:ext cx="801513" cy="371513"/>
          </a:xfrm>
          <a:prstGeom prst="borderCallout2">
            <a:avLst>
              <a:gd name="adj1" fmla="val 51848"/>
              <a:gd name="adj2" fmla="val 102949"/>
              <a:gd name="adj3" fmla="val 49858"/>
              <a:gd name="adj4" fmla="val 101273"/>
              <a:gd name="adj5" fmla="val 154359"/>
              <a:gd name="adj6" fmla="val 159606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shape</a:t>
            </a:r>
          </a:p>
        </p:txBody>
      </p:sp>
      <p:sp>
        <p:nvSpPr>
          <p:cNvPr id="8" name="Line Callout 2 7"/>
          <p:cNvSpPr/>
          <p:nvPr/>
        </p:nvSpPr>
        <p:spPr bwMode="auto">
          <a:xfrm>
            <a:off x="7579928" y="4604609"/>
            <a:ext cx="1842913" cy="371513"/>
          </a:xfrm>
          <a:prstGeom prst="borderCallout2">
            <a:avLst>
              <a:gd name="adj1" fmla="val 45440"/>
              <a:gd name="adj2" fmla="val -705"/>
              <a:gd name="adj3" fmla="val 49062"/>
              <a:gd name="adj4" fmla="val -899"/>
              <a:gd name="adj5" fmla="val 2666"/>
              <a:gd name="adj6" fmla="val -37335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b="1" dirty="0">
                <a:latin typeface="Calibri" panose="020F0502020204030204" pitchFamily="34" charset="0"/>
              </a:rPr>
              <a:t>g</a:t>
            </a:r>
            <a:r>
              <a:rPr kumimoji="0" lang="en-A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ravity field</a:t>
            </a:r>
          </a:p>
        </p:txBody>
      </p:sp>
      <p:sp>
        <p:nvSpPr>
          <p:cNvPr id="9" name="Line Callout 2 8"/>
          <p:cNvSpPr/>
          <p:nvPr/>
        </p:nvSpPr>
        <p:spPr bwMode="auto">
          <a:xfrm>
            <a:off x="7653885" y="2099923"/>
            <a:ext cx="1842913" cy="371513"/>
          </a:xfrm>
          <a:prstGeom prst="borderCallout2">
            <a:avLst>
              <a:gd name="adj1" fmla="val 45440"/>
              <a:gd name="adj2" fmla="val -705"/>
              <a:gd name="adj3" fmla="val 49062"/>
              <a:gd name="adj4" fmla="val -899"/>
              <a:gd name="adj5" fmla="val 79811"/>
              <a:gd name="adj6" fmla="val -41038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orientation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193286" y="2189257"/>
            <a:ext cx="3024336" cy="3024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525" y="327195"/>
            <a:ext cx="111597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 smtClean="0">
                <a:latin typeface="Calibri" panose="020F0502020204030204" pitchFamily="34" charset="0"/>
              </a:rPr>
              <a:t>Geodesy</a:t>
            </a:r>
            <a:endParaRPr lang="en-AU" sz="2800" b="1" dirty="0" smtClean="0">
              <a:latin typeface="Calibri" panose="020F0502020204030204" pitchFamily="34" charset="0"/>
            </a:endParaRPr>
          </a:p>
          <a:p>
            <a:r>
              <a:rPr lang="en-AU" sz="1600" i="1" dirty="0" smtClean="0">
                <a:latin typeface="Calibri" panose="020F0502020204030204" pitchFamily="34" charset="0"/>
              </a:rPr>
              <a:t>noun</a:t>
            </a:r>
          </a:p>
          <a:p>
            <a:r>
              <a:rPr lang="en-AU" i="1" dirty="0">
                <a:latin typeface="Calibri" panose="020F0502020204030204" pitchFamily="34" charset="0"/>
              </a:rPr>
              <a:t>	</a:t>
            </a:r>
            <a:r>
              <a:rPr lang="en-AU" i="1" dirty="0" smtClean="0">
                <a:latin typeface="Calibri" panose="020F0502020204030204" pitchFamily="34" charset="0"/>
              </a:rPr>
              <a:t>Science </a:t>
            </a:r>
            <a:r>
              <a:rPr lang="en-AU" i="1" dirty="0">
                <a:latin typeface="Calibri" panose="020F0502020204030204" pitchFamily="34" charset="0"/>
              </a:rPr>
              <a:t>of measuring the </a:t>
            </a:r>
            <a:r>
              <a:rPr lang="en-AU" b="1" i="1" dirty="0">
                <a:latin typeface="Calibri" panose="020F0502020204030204" pitchFamily="34" charset="0"/>
              </a:rPr>
              <a:t>shape</a:t>
            </a:r>
            <a:r>
              <a:rPr lang="en-AU" i="1" dirty="0">
                <a:latin typeface="Calibri" panose="020F0502020204030204" pitchFamily="34" charset="0"/>
              </a:rPr>
              <a:t>, </a:t>
            </a:r>
            <a:r>
              <a:rPr lang="en-AU" b="1" i="1" dirty="0">
                <a:latin typeface="Calibri" panose="020F0502020204030204" pitchFamily="34" charset="0"/>
              </a:rPr>
              <a:t>orientation</a:t>
            </a:r>
            <a:r>
              <a:rPr lang="en-AU" i="1" dirty="0">
                <a:latin typeface="Calibri" panose="020F0502020204030204" pitchFamily="34" charset="0"/>
              </a:rPr>
              <a:t> and </a:t>
            </a:r>
            <a:r>
              <a:rPr lang="en-AU" b="1" i="1" dirty="0">
                <a:latin typeface="Calibri" panose="020F0502020204030204" pitchFamily="34" charset="0"/>
              </a:rPr>
              <a:t>gravity field</a:t>
            </a:r>
            <a:r>
              <a:rPr lang="en-AU" i="1" dirty="0">
                <a:latin typeface="Calibri" panose="020F0502020204030204" pitchFamily="34" charset="0"/>
              </a:rPr>
              <a:t> of the </a:t>
            </a:r>
            <a:r>
              <a:rPr lang="en-AU" i="1" dirty="0" smtClean="0">
                <a:latin typeface="Calibri" panose="020F0502020204030204" pitchFamily="34" charset="0"/>
              </a:rPr>
              <a:t>Earth </a:t>
            </a:r>
            <a:r>
              <a:rPr lang="en-AU" i="1" dirty="0">
                <a:latin typeface="Calibri" panose="020F0502020204030204" pitchFamily="34" charset="0"/>
              </a:rPr>
              <a:t>and how it changes over </a:t>
            </a:r>
            <a:r>
              <a:rPr lang="en-AU" b="1" i="1" dirty="0" smtClean="0">
                <a:latin typeface="Calibri" panose="020F0502020204030204" pitchFamily="34" charset="0"/>
              </a:rPr>
              <a:t>time</a:t>
            </a:r>
            <a:r>
              <a:rPr lang="en-AU" i="1" dirty="0" smtClean="0">
                <a:latin typeface="Calibri" panose="020F0502020204030204" pitchFamily="34" charset="0"/>
              </a:rPr>
              <a:t>.</a:t>
            </a:r>
            <a:endParaRPr lang="en-AU" i="1" dirty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525" y="4527516"/>
            <a:ext cx="108182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 smtClean="0">
                <a:latin typeface="Calibri" panose="020F0502020204030204" pitchFamily="34" charset="0"/>
              </a:rPr>
              <a:t>Geodesist</a:t>
            </a:r>
            <a:endParaRPr lang="en-AU" sz="2800" b="1" dirty="0" smtClean="0">
              <a:latin typeface="Calibri" panose="020F0502020204030204" pitchFamily="34" charset="0"/>
            </a:endParaRPr>
          </a:p>
          <a:p>
            <a:r>
              <a:rPr lang="en-AU" sz="1600" i="1" dirty="0" smtClean="0">
                <a:latin typeface="Calibri" panose="020F0502020204030204" pitchFamily="34" charset="0"/>
              </a:rPr>
              <a:t>noun</a:t>
            </a:r>
          </a:p>
          <a:p>
            <a:r>
              <a:rPr lang="en-AU" i="1" dirty="0">
                <a:latin typeface="Calibri" panose="020F0502020204030204" pitchFamily="34" charset="0"/>
              </a:rPr>
              <a:t>	</a:t>
            </a:r>
            <a:r>
              <a:rPr lang="en-AU" i="1" dirty="0" smtClean="0">
                <a:latin typeface="Calibri" panose="020F0502020204030204" pitchFamily="34" charset="0"/>
              </a:rPr>
              <a:t>Magical creatures who create and maintain the </a:t>
            </a:r>
            <a:r>
              <a:rPr lang="en-AU" b="1" i="1" dirty="0" smtClean="0">
                <a:latin typeface="Calibri" panose="020F0502020204030204" pitchFamily="34" charset="0"/>
              </a:rPr>
              <a:t>Geospatial </a:t>
            </a:r>
            <a:r>
              <a:rPr lang="en-AU" b="1" i="1" dirty="0">
                <a:latin typeface="Calibri" panose="020F0502020204030204" pitchFamily="34" charset="0"/>
              </a:rPr>
              <a:t>Reference </a:t>
            </a:r>
            <a:r>
              <a:rPr lang="en-AU" b="1" i="1" dirty="0" smtClean="0">
                <a:latin typeface="Calibri" panose="020F0502020204030204" pitchFamily="34" charset="0"/>
              </a:rPr>
              <a:t>System</a:t>
            </a:r>
            <a:r>
              <a:rPr lang="en-AU" i="1" dirty="0" smtClean="0">
                <a:latin typeface="Calibri" panose="020F0502020204030204" pitchFamily="34" charset="0"/>
              </a:rPr>
              <a:t>.</a:t>
            </a:r>
            <a:endParaRPr lang="en-AU" i="1" dirty="0"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1525" y="2498655"/>
            <a:ext cx="108182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>
                <a:latin typeface="Calibri" panose="020F0502020204030204" pitchFamily="34" charset="0"/>
              </a:rPr>
              <a:t>Geospatial Reference </a:t>
            </a:r>
            <a:r>
              <a:rPr lang="en-AU" sz="3600" b="1" dirty="0" smtClean="0">
                <a:latin typeface="Calibri" panose="020F0502020204030204" pitchFamily="34" charset="0"/>
              </a:rPr>
              <a:t>System</a:t>
            </a:r>
            <a:endParaRPr lang="en-AU" sz="2800" b="1" dirty="0" smtClean="0">
              <a:latin typeface="Calibri" panose="020F0502020204030204" pitchFamily="34" charset="0"/>
            </a:endParaRPr>
          </a:p>
          <a:p>
            <a:r>
              <a:rPr lang="en-AU" sz="1600" i="1" dirty="0" smtClean="0">
                <a:latin typeface="Calibri" panose="020F0502020204030204" pitchFamily="34" charset="0"/>
              </a:rPr>
              <a:t>noun</a:t>
            </a:r>
          </a:p>
          <a:p>
            <a:r>
              <a:rPr lang="en-AU" i="1" dirty="0">
                <a:latin typeface="Calibri" panose="020F0502020204030204" pitchFamily="34" charset="0"/>
              </a:rPr>
              <a:t>	</a:t>
            </a:r>
            <a:r>
              <a:rPr lang="en-AU" i="1" dirty="0" smtClean="0">
                <a:latin typeface="Calibri" panose="020F0502020204030204" pitchFamily="34" charset="0"/>
              </a:rPr>
              <a:t>Collection of datums, infrastructure, models and standards required for 4D positioning.</a:t>
            </a:r>
            <a:endParaRPr lang="en-AU" i="1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5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4761" y="1580186"/>
            <a:ext cx="8758779" cy="4032448"/>
            <a:chOff x="76082" y="1268760"/>
            <a:chExt cx="8758779" cy="4032448"/>
          </a:xfrm>
        </p:grpSpPr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268760"/>
              <a:ext cx="8583341" cy="4032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76082" y="1268760"/>
              <a:ext cx="147158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092280" y="1484784"/>
              <a:ext cx="158417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26990" y="2842953"/>
            <a:ext cx="1075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F2F2F"/>
                </a:solidFill>
              </a:rPr>
              <a:t>Accuracy </a:t>
            </a:r>
          </a:p>
          <a:p>
            <a:r>
              <a:rPr lang="en-US" dirty="0" smtClean="0">
                <a:solidFill>
                  <a:srgbClr val="2F2F2F"/>
                </a:solidFill>
              </a:rPr>
              <a:t>3-10 cm</a:t>
            </a:r>
            <a:endParaRPr lang="en-AU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971" y="-11540"/>
            <a:ext cx="8953307" cy="16278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1. The cumulative distribution of global core revenue (value of GNSS chipsets) projected by the European GNSS Agency (GSA, 2015) for the period 2013 - 2023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0F1F1"/>
              </a:clrFrom>
              <a:clrTo>
                <a:srgbClr val="F0F1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105" y="525829"/>
            <a:ext cx="8444434" cy="482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8448" y="5103553"/>
            <a:ext cx="6502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i="1" dirty="0" smtClean="0">
                <a:solidFill>
                  <a:srgbClr val="2F2F2F"/>
                </a:solidFill>
                <a:latin typeface="Arial" panose="020B0604020202020204" pitchFamily="34" charset="0"/>
              </a:rPr>
              <a:t>The </a:t>
            </a:r>
            <a:r>
              <a:rPr lang="en-AU" i="1" dirty="0">
                <a:solidFill>
                  <a:srgbClr val="2F2F2F"/>
                </a:solidFill>
                <a:latin typeface="Arial" panose="020B0604020202020204" pitchFamily="34" charset="0"/>
              </a:rPr>
              <a:t>cumulative distribution of global core revenue (value of GNSS chipsets) projected by the </a:t>
            </a:r>
            <a:r>
              <a:rPr lang="en-AU" i="1" dirty="0">
                <a:solidFill>
                  <a:srgbClr val="006983"/>
                </a:solidFill>
                <a:latin typeface="Arial" panose="020B0604020202020204" pitchFamily="34" charset="0"/>
                <a:hlinkClick r:id="rId4"/>
              </a:rPr>
              <a:t>European GNSS Agency (GSA, 2015)</a:t>
            </a:r>
            <a:r>
              <a:rPr lang="en-AU" i="1" dirty="0">
                <a:solidFill>
                  <a:srgbClr val="2F2F2F"/>
                </a:solidFill>
                <a:latin typeface="Arial" panose="020B0604020202020204" pitchFamily="34" charset="0"/>
              </a:rPr>
              <a:t> for the period 2013 </a:t>
            </a:r>
            <a:r>
              <a:rPr lang="en-AU" i="1" dirty="0" smtClean="0">
                <a:solidFill>
                  <a:srgbClr val="2F2F2F"/>
                </a:solidFill>
                <a:latin typeface="Arial" panose="020B0604020202020204" pitchFamily="34" charset="0"/>
              </a:rPr>
              <a:t>– 2023.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8305229" y="1190979"/>
            <a:ext cx="33925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rgbClr val="2F2F2F"/>
                </a:solidFill>
                <a:latin typeface="Arial" panose="020B0604020202020204" pitchFamily="34" charset="0"/>
              </a:rPr>
              <a:t>Traditional markets make up &lt;10% of GNSS chipset sales</a:t>
            </a:r>
          </a:p>
          <a:p>
            <a:endParaRPr lang="en-US" dirty="0">
              <a:solidFill>
                <a:srgbClr val="2F2F2F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2F2F2F"/>
                </a:solidFill>
                <a:latin typeface="Arial" panose="020B0604020202020204" pitchFamily="34" charset="0"/>
              </a:rPr>
              <a:t>Significant growth in new markets: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F2F2F"/>
                </a:solidFill>
                <a:latin typeface="Arial" panose="020B0604020202020204" pitchFamily="34" charset="0"/>
              </a:rPr>
              <a:t>Location Based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F2F2F"/>
                </a:solidFill>
                <a:latin typeface="Arial" panose="020B0604020202020204" pitchFamily="34" charset="0"/>
              </a:rPr>
              <a:t>Intelligent Transport</a:t>
            </a:r>
            <a:endParaRPr lang="en-AU" dirty="0" smtClean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8448" y="202663"/>
            <a:ext cx="6153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b="1" dirty="0">
                <a:solidFill>
                  <a:srgbClr val="008266"/>
                </a:solidFill>
                <a:ea typeface="+mj-ea"/>
                <a:cs typeface="+mj-cs"/>
              </a:rPr>
              <a:t>GNSS </a:t>
            </a:r>
            <a:r>
              <a:rPr lang="en-AU" sz="3600" b="1" dirty="0" smtClean="0">
                <a:solidFill>
                  <a:srgbClr val="008266"/>
                </a:solidFill>
                <a:ea typeface="+mj-ea"/>
                <a:cs typeface="+mj-cs"/>
              </a:rPr>
              <a:t>chipset sales (2013-2023)</a:t>
            </a:r>
            <a:endParaRPr lang="en-AU" sz="3600" b="1" dirty="0">
              <a:solidFill>
                <a:srgbClr val="008266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50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51EF962-BC44-4246-AF99-65D3876A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397" y="1436422"/>
            <a:ext cx="4025652" cy="46138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9913" y="3723011"/>
            <a:ext cx="38579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Positions </a:t>
            </a:r>
            <a:r>
              <a:rPr lang="en-AU" sz="1600" dirty="0"/>
              <a:t>from </a:t>
            </a:r>
            <a:r>
              <a:rPr lang="en-AU" sz="1600" dirty="0" smtClean="0"/>
              <a:t>GNSS </a:t>
            </a:r>
            <a:r>
              <a:rPr lang="en-AU" sz="1600" dirty="0"/>
              <a:t>satellites </a:t>
            </a:r>
            <a:r>
              <a:rPr lang="en-AU" sz="1600" b="1" dirty="0"/>
              <a:t>do not </a:t>
            </a:r>
            <a:r>
              <a:rPr lang="en-AU" sz="1600" dirty="0"/>
              <a:t>match data on </a:t>
            </a:r>
            <a:r>
              <a:rPr lang="en-AU" sz="1600" dirty="0" smtClean="0"/>
              <a:t>GDA94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Offset from GNSS: ~1.8 m (~7 cm / plate tectonic </a:t>
            </a:r>
            <a:r>
              <a:rPr lang="en-AU" sz="1600" dirty="0" smtClean="0"/>
              <a:t>motion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Spatial data can’t be aligned </a:t>
            </a:r>
            <a:r>
              <a:rPr lang="en-AU" sz="1600" dirty="0" smtClean="0"/>
              <a:t>for good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W</a:t>
            </a:r>
            <a:r>
              <a:rPr lang="en-AU" sz="1600" dirty="0" smtClean="0"/>
              <a:t>e </a:t>
            </a:r>
            <a:r>
              <a:rPr lang="en-AU" sz="1600" dirty="0"/>
              <a:t>aren’t capitalising </a:t>
            </a:r>
            <a:r>
              <a:rPr lang="en-AU" sz="1600" dirty="0" smtClean="0"/>
              <a:t>on the </a:t>
            </a:r>
            <a:r>
              <a:rPr lang="en-AU" sz="1600" dirty="0"/>
              <a:t>benefits </a:t>
            </a:r>
            <a:r>
              <a:rPr lang="en-AU" sz="1600" dirty="0" smtClean="0"/>
              <a:t>of precise positioning</a:t>
            </a:r>
            <a:endParaRPr lang="en-AU" sz="1400" dirty="0"/>
          </a:p>
        </p:txBody>
      </p:sp>
      <p:sp>
        <p:nvSpPr>
          <p:cNvPr id="40" name="Rectangle 39"/>
          <p:cNvSpPr/>
          <p:nvPr/>
        </p:nvSpPr>
        <p:spPr>
          <a:xfrm>
            <a:off x="3109913" y="1519441"/>
            <a:ext cx="3756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Positions from GNSS satellites </a:t>
            </a:r>
            <a:r>
              <a:rPr lang="en-AU" sz="1600" b="1" dirty="0"/>
              <a:t>do</a:t>
            </a:r>
            <a:r>
              <a:rPr lang="en-AU" sz="1600" dirty="0"/>
              <a:t> match data on GDA2020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Offset </a:t>
            </a:r>
            <a:r>
              <a:rPr lang="en-AU" sz="1600" dirty="0"/>
              <a:t>from </a:t>
            </a:r>
            <a:r>
              <a:rPr lang="en-AU" sz="1600" dirty="0" smtClean="0"/>
              <a:t>GNSS</a:t>
            </a:r>
            <a:r>
              <a:rPr lang="en-AU" sz="1600" dirty="0"/>
              <a:t>: 0</a:t>
            </a:r>
            <a:r>
              <a:rPr lang="en-AU" sz="1600" dirty="0" smtClean="0"/>
              <a:t> m on 1/1/2020 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Spatial </a:t>
            </a:r>
            <a:r>
              <a:rPr lang="en-AU" sz="1600" dirty="0"/>
              <a:t>data </a:t>
            </a:r>
            <a:r>
              <a:rPr lang="en-AU" sz="1600" dirty="0" smtClean="0"/>
              <a:t>is aligned </a:t>
            </a:r>
            <a:r>
              <a:rPr lang="en-AU" sz="1600" dirty="0"/>
              <a:t>at 10 cm level for improved decision </a:t>
            </a:r>
            <a:r>
              <a:rPr lang="en-AU" sz="1600" dirty="0" smtClean="0"/>
              <a:t>making</a:t>
            </a:r>
            <a:endParaRPr lang="en-AU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91455" y="470214"/>
            <a:ext cx="322504" cy="3225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1956" flipH="1">
            <a:off x="10161606" y="176637"/>
            <a:ext cx="322504" cy="32250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7839" flipH="1">
            <a:off x="10736362" y="61837"/>
            <a:ext cx="322504" cy="3225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42578" flipH="1">
            <a:off x="11307616" y="177891"/>
            <a:ext cx="322504" cy="322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1745556" y="470214"/>
            <a:ext cx="322504" cy="32250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10013959" y="768536"/>
            <a:ext cx="813334" cy="526753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399631" y="502153"/>
            <a:ext cx="445250" cy="794858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0854842" y="369331"/>
            <a:ext cx="42773" cy="925958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0876228" y="514056"/>
            <a:ext cx="508452" cy="770932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0854842" y="768536"/>
            <a:ext cx="890716" cy="536778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1152669" y="4039560"/>
            <a:ext cx="1224000" cy="1188000"/>
          </a:xfrm>
          <a:prstGeom prst="ellipse">
            <a:avLst/>
          </a:prstGeom>
          <a:noFill/>
          <a:ln w="57150">
            <a:solidFill>
              <a:srgbClr val="598F3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1087" y="5220705"/>
            <a:ext cx="203507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Geocentric Datum of Australia </a:t>
            </a:r>
            <a:r>
              <a:rPr lang="en-AU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  <a:endParaRPr lang="en-AU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310345" y="3648815"/>
            <a:ext cx="9086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GDA94</a:t>
            </a:r>
            <a:endParaRPr lang="en-US" sz="20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62033" y="1479594"/>
            <a:ext cx="1224000" cy="1188000"/>
          </a:xfrm>
          <a:prstGeom prst="ellipse">
            <a:avLst/>
          </a:prstGeom>
          <a:noFill/>
          <a:ln w="57150">
            <a:solidFill>
              <a:srgbClr val="01599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80501" y="1095289"/>
            <a:ext cx="11683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0160">
                  <a:solidFill>
                    <a:schemeClr val="tx1"/>
                  </a:solidFill>
                  <a:prstDash val="solid"/>
                </a:ln>
              </a:rPr>
              <a:t>GDA2020</a:t>
            </a:r>
            <a:endParaRPr lang="en-US" sz="2400" dirty="0">
              <a:ln w="1016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6182" y="2667179"/>
            <a:ext cx="203507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Geocentric Datum of Australia </a:t>
            </a:r>
            <a:r>
              <a:rPr lang="en-AU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n-AU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9854" y="1736373"/>
            <a:ext cx="208967" cy="678153"/>
          </a:xfrm>
          <a:prstGeom prst="roundRect">
            <a:avLst/>
          </a:prstGeom>
          <a:solidFill>
            <a:srgbClr val="01599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ounded Rectangle 45"/>
          <p:cNvSpPr/>
          <p:nvPr/>
        </p:nvSpPr>
        <p:spPr>
          <a:xfrm>
            <a:off x="1826256" y="1736373"/>
            <a:ext cx="208967" cy="678153"/>
          </a:xfrm>
          <a:prstGeom prst="roundRect">
            <a:avLst/>
          </a:prstGeom>
          <a:solidFill>
            <a:srgbClr val="01599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ounded Rectangle 48"/>
          <p:cNvSpPr/>
          <p:nvPr/>
        </p:nvSpPr>
        <p:spPr>
          <a:xfrm>
            <a:off x="1519854" y="4297682"/>
            <a:ext cx="208967" cy="678153"/>
          </a:xfrm>
          <a:prstGeom prst="roundRect">
            <a:avLst/>
          </a:prstGeom>
          <a:solidFill>
            <a:srgbClr val="598F3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ounded Rectangle 50"/>
          <p:cNvSpPr/>
          <p:nvPr/>
        </p:nvSpPr>
        <p:spPr>
          <a:xfrm>
            <a:off x="1826256" y="4297682"/>
            <a:ext cx="208967" cy="678153"/>
          </a:xfrm>
          <a:prstGeom prst="roundRect">
            <a:avLst/>
          </a:prstGeom>
          <a:solidFill>
            <a:srgbClr val="598F3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85050" y="174626"/>
            <a:ext cx="10515600" cy="920750"/>
          </a:xfrm>
          <a:noFill/>
        </p:spPr>
        <p:txBody>
          <a:bodyPr/>
          <a:lstStyle/>
          <a:p>
            <a:r>
              <a:rPr lang="en-US" dirty="0" smtClean="0"/>
              <a:t>Why couldn’t GDA94 meet user requirements?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99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8203 -0.035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17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0" grpId="0"/>
      <p:bldP spid="40" grpId="1"/>
      <p:bldP spid="56" grpId="0"/>
      <p:bldP spid="56" grpId="1"/>
      <p:bldP spid="57" grpId="0"/>
      <p:bldP spid="57" grpId="1"/>
      <p:bldP spid="60" grpId="0" animBg="1"/>
      <p:bldP spid="62" grpId="0"/>
      <p:bldP spid="63" grpId="0"/>
      <p:bldP spid="42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couldn’t GDA94 meet user requirements?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82" y="1265062"/>
            <a:ext cx="4092268" cy="472757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Motion of the Australian Plate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Australia is the fastest moving continental plate (~7 cm/</a:t>
            </a:r>
            <a:r>
              <a:rPr lang="en-US" sz="2000" dirty="0" err="1" smtClean="0"/>
              <a:t>yr</a:t>
            </a:r>
            <a:r>
              <a:rPr lang="en-US" sz="2000" dirty="0" smtClean="0"/>
              <a:t> NNE)</a:t>
            </a:r>
          </a:p>
          <a:p>
            <a:r>
              <a:rPr lang="en-US" sz="2000" dirty="0" smtClean="0"/>
              <a:t>GNSS provides coordinates in ITRF (position of Australian plate now)</a:t>
            </a:r>
            <a:endParaRPr lang="en-US" sz="2000" dirty="0"/>
          </a:p>
          <a:p>
            <a:r>
              <a:rPr lang="en-US" sz="2000" dirty="0" smtClean="0"/>
              <a:t>Users will soon see a </a:t>
            </a:r>
            <a:r>
              <a:rPr lang="en-US" sz="2000" dirty="0"/>
              <a:t>~1.8 m mismatch </a:t>
            </a:r>
            <a:r>
              <a:rPr lang="en-US" sz="2000" dirty="0" smtClean="0"/>
              <a:t>between </a:t>
            </a:r>
            <a:r>
              <a:rPr lang="en-US" sz="2000" dirty="0"/>
              <a:t>GNSS </a:t>
            </a:r>
            <a:r>
              <a:rPr lang="en-US" sz="2000" dirty="0" smtClean="0"/>
              <a:t>positions and spatial datasets (if in GDA94)</a:t>
            </a:r>
          </a:p>
          <a:p>
            <a:r>
              <a:rPr lang="en-US" sz="2000" dirty="0" smtClean="0"/>
              <a:t>Why not just transform it back to 1994? …</a:t>
            </a:r>
            <a:endParaRPr lang="en-AU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9688581" y="2260698"/>
            <a:ext cx="864096" cy="1368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49" y="1265061"/>
            <a:ext cx="6902453" cy="4727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85593" y="6382528"/>
            <a:ext cx="44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www.sli.do  </a:t>
            </a:r>
            <a:r>
              <a:rPr lang="en-US" sz="2400" b="1" dirty="0" smtClean="0">
                <a:solidFill>
                  <a:schemeClr val="bg1"/>
                </a:solidFill>
              </a:rPr>
              <a:t>#AGRS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71" y="6433361"/>
            <a:ext cx="92884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 Positioning - Orange">
  <a:themeElements>
    <a:clrScheme name="GA Positioning">
      <a:dk1>
        <a:sysClr val="windowText" lastClr="000000"/>
      </a:dk1>
      <a:lt1>
        <a:sysClr val="window" lastClr="FFFFFF"/>
      </a:lt1>
      <a:dk2>
        <a:srgbClr val="252525"/>
      </a:dk2>
      <a:lt2>
        <a:srgbClr val="E7E6E6"/>
      </a:lt2>
      <a:accent1>
        <a:srgbClr val="D53D0E"/>
      </a:accent1>
      <a:accent2>
        <a:srgbClr val="004899"/>
      </a:accent2>
      <a:accent3>
        <a:srgbClr val="9B7C5E"/>
      </a:accent3>
      <a:accent4>
        <a:srgbClr val="00574A"/>
      </a:accent4>
      <a:accent5>
        <a:srgbClr val="D7510C"/>
      </a:accent5>
      <a:accent6>
        <a:srgbClr val="002C4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ositioning Australia - Widescreen - ALL Colour Slides_03_V2" id="{4452D0E6-E64B-7E42-AC7F-99A68848D791}" vid="{5B1F4CD5-C3FC-8740-AD6A-2FDE735C6381}"/>
    </a:ext>
  </a:extLst>
</a:theme>
</file>

<file path=ppt/theme/theme3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7" id="{D1DFDE81-7B7F-5D48-9654-25C5CE88A670}" vid="{62FD012F-D1A3-8B4B-B65E-171F1FE745A3}"/>
    </a:ext>
  </a:extLst>
</a:theme>
</file>

<file path=ppt/theme/theme6.xml><?xml version="1.0" encoding="utf-8"?>
<a:theme xmlns:a="http://schemas.openxmlformats.org/drawingml/2006/main" name="2_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4496</TotalTime>
  <Words>2207</Words>
  <Application>Microsoft Office PowerPoint</Application>
  <PresentationFormat>Widescreen</PresentationFormat>
  <Paragraphs>436</Paragraphs>
  <Slides>44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ＭＳ Ｐゴシック</vt:lpstr>
      <vt:lpstr>Arial</vt:lpstr>
      <vt:lpstr>Calibri</vt:lpstr>
      <vt:lpstr>Calibri Light</vt:lpstr>
      <vt:lpstr>Times New Roman</vt:lpstr>
      <vt:lpstr>Office Theme</vt:lpstr>
      <vt:lpstr>GA Positioning - Orange</vt:lpstr>
      <vt:lpstr>GA White Pages</vt:lpstr>
      <vt:lpstr>GA Blue Pages</vt:lpstr>
      <vt:lpstr>1_GA Blue Pages</vt:lpstr>
      <vt:lpstr>2_GA Blue Pages</vt:lpstr>
      <vt:lpstr>1_Office Theme</vt:lpstr>
      <vt:lpstr>Photo Editor Photo</vt:lpstr>
      <vt:lpstr>PowerPoint Presentation</vt:lpstr>
      <vt:lpstr>PowerPoint Presentation</vt:lpstr>
      <vt:lpstr>Who am I?</vt:lpstr>
      <vt:lpstr>PowerPoint Presentation</vt:lpstr>
      <vt:lpstr>PowerPoint Presentation</vt:lpstr>
      <vt:lpstr>PowerPoint Presentation</vt:lpstr>
      <vt:lpstr>PowerPoint Presentation</vt:lpstr>
      <vt:lpstr>Why couldn’t GDA94 meet user requirements?</vt:lpstr>
      <vt:lpstr>Why couldn’t GDA94 meet user requirements?</vt:lpstr>
      <vt:lpstr>PowerPoint Presentation</vt:lpstr>
      <vt:lpstr>PowerPoint Presentation</vt:lpstr>
      <vt:lpstr>PowerPoint Presentation</vt:lpstr>
      <vt:lpstr>Building GDA2020</vt:lpstr>
      <vt:lpstr>International Terrestrial Reference Frame 2014</vt:lpstr>
      <vt:lpstr>Asia Pacific Reference Frame (APREF)</vt:lpstr>
      <vt:lpstr>2017 RVS Determination (109 subset of APREF)</vt:lpstr>
      <vt:lpstr>PowerPoint Presentation</vt:lpstr>
      <vt:lpstr>Building GDA2020</vt:lpstr>
      <vt:lpstr>GNSS Campaign Data</vt:lpstr>
      <vt:lpstr>Jurisdictional Archive</vt:lpstr>
      <vt:lpstr>DynAdjust – Open Source – it’s FREE!</vt:lpstr>
      <vt:lpstr>PowerPoint Presentation</vt:lpstr>
      <vt:lpstr>PowerPoint Presentation</vt:lpstr>
      <vt:lpstr>GDA2020 Products and Tools</vt:lpstr>
      <vt:lpstr>GDA94 – GDA2020 Transformation Parameters</vt:lpstr>
      <vt:lpstr>GDA94 – GDA2020 7 Parameter Transformation </vt:lpstr>
      <vt:lpstr>GDA94 – GDA2020 7 Parameter Transformation </vt:lpstr>
      <vt:lpstr>GDA94 – GDA2020 NTv2 Conformal Transformation Grid</vt:lpstr>
      <vt:lpstr>Euler Pole</vt:lpstr>
      <vt:lpstr>GDA94 – GDA2020 NTv2 Conformal + Distortion Transformation Grid</vt:lpstr>
      <vt:lpstr>PowerPoint Presentation</vt:lpstr>
      <vt:lpstr>Choice of transformation tool</vt:lpstr>
      <vt:lpstr>EPSG Codes</vt:lpstr>
      <vt:lpstr>GDA94 – GDA2020 Transformation Service</vt:lpstr>
      <vt:lpstr>PowerPoint Presentation</vt:lpstr>
      <vt:lpstr>MGA94 to MGA2020</vt:lpstr>
      <vt:lpstr>Supporting GDA2020 since 9 February 2019</vt:lpstr>
      <vt:lpstr>GNSS CORS supporting GDA2020 </vt:lpstr>
      <vt:lpstr>GDA2020 compliant vs GDA2020 compatible</vt:lpstr>
      <vt:lpstr>GDA2020 Fact Sheets</vt:lpstr>
      <vt:lpstr>AUSGeoid09 (GDA94) vs AUSGeoid2020 (GDA2020)</vt:lpstr>
      <vt:lpstr>Connect with us</vt:lpstr>
      <vt:lpstr>PowerPoint Presentation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 Nicholas</dc:creator>
  <cp:lastModifiedBy>Brown Nicholas</cp:lastModifiedBy>
  <cp:revision>432</cp:revision>
  <dcterms:created xsi:type="dcterms:W3CDTF">2019-03-05T05:06:35Z</dcterms:created>
  <dcterms:modified xsi:type="dcterms:W3CDTF">2019-09-09T03:22:20Z</dcterms:modified>
</cp:coreProperties>
</file>