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4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5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6.xml" ContentType="application/vnd.openxmlformats-officedocument.theme+xml"/>
  <Override PartName="/ppt/slideLayouts/slideLayout37.xml" ContentType="application/vnd.openxmlformats-officedocument.presentationml.slideLayout+xml"/>
  <Override PartName="/ppt/theme/theme7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1" r:id="rId5"/>
    <p:sldMasterId id="2147483669" r:id="rId6"/>
    <p:sldMasterId id="2147483682" r:id="rId7"/>
    <p:sldMasterId id="2147483698" r:id="rId8"/>
    <p:sldMasterId id="2147483701" r:id="rId9"/>
    <p:sldMasterId id="2147483704" r:id="rId10"/>
    <p:sldMasterId id="2147483706" r:id="rId11"/>
  </p:sldMasterIdLst>
  <p:notesMasterIdLst>
    <p:notesMasterId r:id="rId47"/>
  </p:notesMasterIdLst>
  <p:sldIdLst>
    <p:sldId id="622" r:id="rId12"/>
    <p:sldId id="280" r:id="rId13"/>
    <p:sldId id="314" r:id="rId14"/>
    <p:sldId id="347" r:id="rId15"/>
    <p:sldId id="700" r:id="rId16"/>
    <p:sldId id="701" r:id="rId17"/>
    <p:sldId id="685" r:id="rId18"/>
    <p:sldId id="686" r:id="rId19"/>
    <p:sldId id="678" r:id="rId20"/>
    <p:sldId id="679" r:id="rId21"/>
    <p:sldId id="695" r:id="rId22"/>
    <p:sldId id="662" r:id="rId23"/>
    <p:sldId id="663" r:id="rId24"/>
    <p:sldId id="683" r:id="rId25"/>
    <p:sldId id="687" r:id="rId26"/>
    <p:sldId id="666" r:id="rId27"/>
    <p:sldId id="671" r:id="rId28"/>
    <p:sldId id="672" r:id="rId29"/>
    <p:sldId id="673" r:id="rId30"/>
    <p:sldId id="667" r:id="rId31"/>
    <p:sldId id="684" r:id="rId32"/>
    <p:sldId id="668" r:id="rId33"/>
    <p:sldId id="691" r:id="rId34"/>
    <p:sldId id="692" r:id="rId35"/>
    <p:sldId id="680" r:id="rId36"/>
    <p:sldId id="688" r:id="rId37"/>
    <p:sldId id="690" r:id="rId38"/>
    <p:sldId id="689" r:id="rId39"/>
    <p:sldId id="693" r:id="rId40"/>
    <p:sldId id="660" r:id="rId41"/>
    <p:sldId id="661" r:id="rId42"/>
    <p:sldId id="696" r:id="rId43"/>
    <p:sldId id="697" r:id="rId44"/>
    <p:sldId id="698" r:id="rId45"/>
    <p:sldId id="699" r:id="rId4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0C0"/>
    <a:srgbClr val="FF0000"/>
    <a:srgbClr val="00B050"/>
    <a:srgbClr val="8FAADC"/>
    <a:srgbClr val="5B9BD5"/>
    <a:srgbClr val="209033"/>
    <a:srgbClr val="376092"/>
    <a:srgbClr val="14A30D"/>
    <a:srgbClr val="548235"/>
    <a:srgbClr val="DE40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257" autoAdjust="0"/>
    <p:restoredTop sz="83538" autoAdjust="0"/>
  </p:normalViewPr>
  <p:slideViewPr>
    <p:cSldViewPr snapToGrid="0">
      <p:cViewPr>
        <p:scale>
          <a:sx n="80" d="100"/>
          <a:sy n="80" d="100"/>
        </p:scale>
        <p:origin x="168" y="3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3" Type="http://schemas.openxmlformats.org/officeDocument/2006/relationships/customXml" Target="../customXml/item3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slide" Target="slides/slide3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slide" Target="slides/slide35.xml"/><Relationship Id="rId2" Type="http://schemas.openxmlformats.org/officeDocument/2006/relationships/customXml" Target="../customXml/item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41" Type="http://schemas.openxmlformats.org/officeDocument/2006/relationships/slide" Target="slides/slide30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slide" Target="slides/slide34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viewProps" Target="viewProps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slide" Target="slides/slide32.xml"/><Relationship Id="rId48" Type="http://schemas.openxmlformats.org/officeDocument/2006/relationships/presProps" Target="presProps.xml"/><Relationship Id="rId8" Type="http://schemas.openxmlformats.org/officeDocument/2006/relationships/slideMaster" Target="slideMasters/slideMaster5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BDE9A8-56BC-466F-B934-3FC7D1CAB67F}" type="datetimeFigureOut">
              <a:rPr lang="en-AU" smtClean="0"/>
              <a:t>27/11/2019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83A69C-004B-413C-9A60-F4EE567972E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333754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3A69C-004B-413C-9A60-F4EE567972E6}" type="slidenum">
              <a:rPr lang="en-AU" smtClean="0"/>
              <a:t>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464438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D84B075-523C-4C60-906D-7BADE5602F7D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51974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D84B075-523C-4C60-906D-7BADE5602F7D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46218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 smtClean="0"/>
              <a:t>Many people</a:t>
            </a:r>
            <a:r>
              <a:rPr lang="en-AU" baseline="0" dirty="0" smtClean="0"/>
              <a:t> were happy with AHD. Many people who answered the surveying were also surveyors, or cadastral engineers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884230-34D9-4471-9399-5E5375172E0F}" type="slidenum">
              <a:rPr lang="en-AU" smtClean="0"/>
              <a:pPr/>
              <a:t>17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574852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There</a:t>
            </a:r>
            <a:r>
              <a:rPr lang="en-US" baseline="0" dirty="0" smtClean="0"/>
              <a:t> is a clear conflict</a:t>
            </a:r>
          </a:p>
          <a:p>
            <a:pPr marL="285750" indent="-285750">
              <a:buFontTx/>
              <a:buChar char="-"/>
            </a:pPr>
            <a:r>
              <a:rPr lang="en-US" baseline="0" dirty="0" smtClean="0"/>
              <a:t>Users are largely satisfied with AHD</a:t>
            </a:r>
          </a:p>
          <a:p>
            <a:pPr marL="285750" indent="-285750">
              <a:buFontTx/>
              <a:buChar char="-"/>
            </a:pPr>
            <a:r>
              <a:rPr lang="en-US" baseline="0" dirty="0" smtClean="0"/>
              <a:t>But there method of accessing AHD is not accurate at the level they require.</a:t>
            </a:r>
          </a:p>
          <a:p>
            <a:pPr marL="285750" indent="-285750">
              <a:buFontTx/>
              <a:buChar char="-"/>
            </a:pPr>
            <a:r>
              <a:rPr lang="en-US" baseline="0" dirty="0" smtClean="0"/>
              <a:t>Let’s look at the qualitative information from some of the respondents to understand this conflict.</a:t>
            </a:r>
          </a:p>
          <a:p>
            <a:pPr marL="285750" indent="-2857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884230-34D9-4471-9399-5E5375172E0F}" type="slidenum">
              <a:rPr lang="en-AU" smtClean="0"/>
              <a:pPr/>
              <a:t>19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02457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D84B075-523C-4C60-906D-7BADE5602F7D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30218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</a:t>
            </a:r>
            <a:r>
              <a:rPr lang="en-US" baseline="0" dirty="0" smtClean="0"/>
              <a:t> the offset between AHD and the geoid throughout Australian varies between -0.5 and +0.5 m across Australia. The AHD is roughly 0.5m below the geoid in southern </a:t>
            </a:r>
            <a:r>
              <a:rPr lang="en-US" baseline="0" dirty="0" err="1" smtClean="0"/>
              <a:t>Aus</a:t>
            </a:r>
            <a:r>
              <a:rPr lang="en-US" baseline="0" dirty="0" smtClean="0"/>
              <a:t> and AHD is about 0.5 m above the geoid in northern AUS.</a:t>
            </a:r>
          </a:p>
          <a:p>
            <a:endParaRPr lang="en-US" baseline="0" dirty="0" smtClean="0"/>
          </a:p>
          <a:p>
            <a:endParaRPr lang="en-US" baseline="0" dirty="0" smtClean="0"/>
          </a:p>
          <a:p>
            <a:endParaRPr lang="en-US" baseline="0" dirty="0" smtClean="0"/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D84B075-523C-4C60-906D-7BADE5602F7D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491523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D84B075-523C-4C60-906D-7BADE5602F7D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430689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884230-34D9-4471-9399-5E5375172E0F}" type="slidenum">
              <a:rPr lang="en-AU" smtClean="0"/>
              <a:pPr/>
              <a:t>23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7848409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dirty="0" smtClean="0"/>
              <a:t>Geoid – ellipsoid difference in Australia is between -35 m in south-east to +80 m in north-east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dirty="0" smtClean="0"/>
              <a:t>Across the Pacific Islands it ranges from +20 to +60 m</a:t>
            </a: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884230-34D9-4471-9399-5E5375172E0F}" type="slidenum">
              <a:rPr lang="en-AU" smtClean="0"/>
              <a:pPr/>
              <a:t>25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1668742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20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Airborne gravity data have already been collected in a number of targeted regions across Australia. However, no where “useful” for geodetic purposes.</a:t>
            </a: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D84B075-523C-4C60-906D-7BADE5602F7D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79728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3A69C-004B-413C-9A60-F4EE567972E6}" type="slidenum">
              <a:rPr lang="en-AU" smtClean="0"/>
              <a:t>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3560612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884230-34D9-4471-9399-5E5375172E0F}" type="slidenum">
              <a:rPr lang="en-AU" smtClean="0"/>
              <a:pPr/>
              <a:t>27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12956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D84B075-523C-4C60-906D-7BADE5602F7D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751676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884230-34D9-4471-9399-5E5375172E0F}" type="slidenum">
              <a:rPr lang="en-AU" smtClean="0">
                <a:solidFill>
                  <a:prstClr val="black"/>
                </a:solidFill>
              </a:rPr>
              <a:pPr/>
              <a:t>29</a:t>
            </a:fld>
            <a:endParaRPr lang="en-A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557128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</a:t>
            </a:r>
            <a:r>
              <a:rPr lang="en-US" baseline="0" dirty="0" smtClean="0"/>
              <a:t> the offset between AHD and the geoid throughout Australian varies between -0.5 and +0.5 m across Australia. The AHD is roughly 0.5m below the geoid in southern </a:t>
            </a:r>
            <a:r>
              <a:rPr lang="en-US" baseline="0" dirty="0" err="1" smtClean="0"/>
              <a:t>Aus</a:t>
            </a:r>
            <a:r>
              <a:rPr lang="en-US" baseline="0" dirty="0" smtClean="0"/>
              <a:t> and AHD is about 0.5 m above the geoid in northern AUS.</a:t>
            </a:r>
          </a:p>
          <a:p>
            <a:endParaRPr lang="en-US" baseline="0" dirty="0" smtClean="0"/>
          </a:p>
          <a:p>
            <a:endParaRPr lang="en-US" baseline="0" dirty="0" smtClean="0"/>
          </a:p>
          <a:p>
            <a:endParaRPr lang="en-US" baseline="0" dirty="0" smtClean="0"/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D84B075-523C-4C60-906D-7BADE5602F7D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752768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 rtl="0">
              <a:buAutoNum type="arabicPeriod"/>
            </a:pPr>
            <a:r>
              <a:rPr lang="en-AU" sz="1400" b="0" i="0" u="none" strike="noStrike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An update to the </a:t>
            </a:r>
            <a:r>
              <a:rPr lang="en-AU" sz="1400" b="0" i="0" u="none" strike="noStrike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national frame of reference is imminent. It will be called Geocentric Datum of Australia 2020</a:t>
            </a:r>
          </a:p>
          <a:p>
            <a:pPr marL="342900" indent="-342900" rtl="0">
              <a:buAutoNum type="arabicPeriod"/>
            </a:pPr>
            <a:r>
              <a:rPr lang="en-AU" sz="1400" b="0" i="0" u="none" strike="noStrike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Based on principles just described</a:t>
            </a:r>
          </a:p>
          <a:p>
            <a:pPr marL="342900" indent="-342900" rtl="0">
              <a:buAutoNum type="arabicPeriod"/>
            </a:pPr>
            <a:r>
              <a:rPr lang="en-AU" sz="1400" b="0" i="0" u="none" strike="noStrike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Useful because …</a:t>
            </a:r>
          </a:p>
          <a:p>
            <a:pPr marL="342900" indent="-342900" rtl="0">
              <a:buAutoNum type="arabicPeriod"/>
            </a:pPr>
            <a:r>
              <a:rPr lang="en-AU" sz="1400" b="0" i="0" u="none" strike="noStrike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But … not the only reference system we need. </a:t>
            </a:r>
          </a:p>
          <a:p>
            <a:pPr marL="342900" indent="-342900" rtl="0">
              <a:buAutoNum type="arabicPeriod"/>
            </a:pPr>
            <a:r>
              <a:rPr lang="en-AU" sz="1400" b="0" i="0" u="none" strike="noStrike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Click</a:t>
            </a:r>
          </a:p>
          <a:p>
            <a:pPr marL="342900" indent="-342900" rtl="0">
              <a:buAutoNum type="arabicPeriod"/>
            </a:pPr>
            <a:r>
              <a:rPr lang="en-AU" sz="1400" b="0" i="0" u="none" strike="noStrike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Earth’s gravity field isn’t a simple geometric shape</a:t>
            </a:r>
          </a:p>
          <a:p>
            <a:pPr marL="342900" indent="-342900" rtl="0">
              <a:buAutoNum type="arabicPeriod"/>
            </a:pPr>
            <a:r>
              <a:rPr lang="en-AU" sz="1400" b="0" i="0" u="none" strike="noStrike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Oddly shaped potato</a:t>
            </a:r>
          </a:p>
          <a:p>
            <a:pPr marL="342900" indent="-342900" rtl="0">
              <a:buAutoNum type="arabicPeriod"/>
            </a:pPr>
            <a:r>
              <a:rPr lang="en-AU" sz="1400" b="0" i="0" u="none" strike="noStrike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This is important because fluid flows</a:t>
            </a:r>
          </a:p>
          <a:p>
            <a:pPr marL="342900" indent="-342900" rtl="0">
              <a:buAutoNum type="arabicPeriod"/>
            </a:pPr>
            <a:r>
              <a:rPr lang="en-AU" sz="1400" b="0" i="0" u="none" strike="noStrike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Difference up to 100 m</a:t>
            </a:r>
          </a:p>
          <a:p>
            <a:pPr marL="342900" indent="-342900" rtl="0">
              <a:buAutoNum type="arabicPeriod"/>
            </a:pPr>
            <a:endParaRPr lang="en-AU" sz="1400" b="0" i="0" u="none" strike="noStrike" kern="1200" baseline="0" dirty="0" smtClean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pPr rtl="0"/>
            <a:endParaRPr lang="en-AU" sz="1400" b="0" i="0" u="none" strike="noStrike" kern="1200" dirty="0" smtClean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pPr rtl="0"/>
            <a:endParaRPr lang="en-AU" sz="1400" b="0" i="0" u="none" strike="noStrike" kern="1200" dirty="0" smtClean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pPr rtl="0"/>
            <a:endParaRPr lang="en-AU" sz="1400" b="0" i="0" u="none" strike="noStrike" kern="1200" dirty="0" smtClean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pPr rtl="0"/>
            <a:r>
              <a:rPr lang="en-AU" sz="1400" b="0" i="0" u="none" strike="noStrike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You remember</a:t>
            </a:r>
            <a:r>
              <a:rPr lang="en-AU" sz="1400" b="0" i="0" u="none" strike="noStrike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our simplified mathematical representation of the Earth. The regular ellipsoid shape, you could consider this as the Australian datum, GDA2020. </a:t>
            </a:r>
          </a:p>
          <a:p>
            <a:pPr rtl="0"/>
            <a:endParaRPr lang="en-AU" sz="1400" b="0" i="0" u="none" strike="noStrike" kern="1200" baseline="0" dirty="0" smtClean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pPr rtl="0"/>
            <a:r>
              <a:rPr lang="en-AU" sz="1400" b="0" i="0" u="none" strike="noStrike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To complicate things a little, fluid (including your sewerage system for that matter) doesn’t flow from high numbers to low numbers according to a geometric reference frame, it flows according to gravity.</a:t>
            </a:r>
          </a:p>
          <a:p>
            <a:pPr rtl="0"/>
            <a:endParaRPr lang="en-AU" sz="1400" b="0" i="0" u="none" strike="noStrike" kern="1200" baseline="0" dirty="0" smtClean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pPr rtl="0"/>
            <a:r>
              <a:rPr lang="en-AU" sz="1400" b="0" i="0" u="none" strike="noStrike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And the surface of equal gravitational potential, is not coincident with the simple geometric reference frame. Instead, it looks a little more like this</a:t>
            </a:r>
          </a:p>
          <a:p>
            <a:pPr rtl="0"/>
            <a:endParaRPr lang="en-AU" sz="1400" b="0" i="0" u="none" strike="noStrike" kern="1200" baseline="0" dirty="0" smtClean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pPr rtl="0"/>
            <a:r>
              <a:rPr lang="en-AU" sz="1400" b="0" i="0" u="none" strike="noStrike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// Insert gravity //</a:t>
            </a:r>
          </a:p>
          <a:p>
            <a:pPr rtl="0"/>
            <a:endParaRPr lang="en-AU" sz="1400" b="0" i="0" u="none" strike="noStrike" kern="1200" baseline="0" dirty="0" smtClean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pPr rtl="0"/>
            <a:r>
              <a:rPr lang="en-AU" sz="1400" b="0" i="0" u="none" strike="noStrike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Where the difference between the geometric and gravitational potential can be up to 100 m</a:t>
            </a:r>
          </a:p>
          <a:p>
            <a:pPr rtl="0"/>
            <a:endParaRPr lang="en-AU" sz="1400" b="0" i="0" u="none" strike="noStrike" kern="1200" baseline="0" dirty="0" smtClean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pPr rtl="0"/>
            <a:endParaRPr lang="en-AU" sz="1400" b="0" i="0" u="none" strike="noStrike" kern="1200" baseline="0" dirty="0" smtClean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pPr rtl="0"/>
            <a:endParaRPr lang="en-AU" sz="1400" b="0" i="0" u="none" strike="noStrike" kern="1200" baseline="0" dirty="0" smtClean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884230-34D9-4471-9399-5E5375172E0F}" type="slidenum">
              <a:rPr lang="en-AU" smtClean="0"/>
              <a:pPr/>
              <a:t>34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310512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 rtl="0">
              <a:buAutoNum type="arabicPeriod"/>
            </a:pPr>
            <a:r>
              <a:rPr lang="en-AU" sz="1400" b="0" i="0" u="none" strike="noStrike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An update to the </a:t>
            </a:r>
            <a:r>
              <a:rPr lang="en-AU" sz="1400" b="0" i="0" u="none" strike="noStrike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national frame of reference is imminent. It will be called Geocentric Datum of Australia 2020</a:t>
            </a:r>
          </a:p>
          <a:p>
            <a:pPr marL="342900" indent="-342900" rtl="0">
              <a:buAutoNum type="arabicPeriod"/>
            </a:pPr>
            <a:r>
              <a:rPr lang="en-AU" sz="1400" b="0" i="0" u="none" strike="noStrike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Based on principles just described</a:t>
            </a:r>
          </a:p>
          <a:p>
            <a:pPr marL="342900" indent="-342900" rtl="0">
              <a:buAutoNum type="arabicPeriod"/>
            </a:pPr>
            <a:r>
              <a:rPr lang="en-AU" sz="1400" b="0" i="0" u="none" strike="noStrike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Useful because …</a:t>
            </a:r>
          </a:p>
          <a:p>
            <a:pPr marL="342900" indent="-342900" rtl="0">
              <a:buAutoNum type="arabicPeriod"/>
            </a:pPr>
            <a:r>
              <a:rPr lang="en-AU" sz="1400" b="0" i="0" u="none" strike="noStrike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But … not the only reference system we need. </a:t>
            </a:r>
          </a:p>
          <a:p>
            <a:pPr marL="342900" indent="-342900" rtl="0">
              <a:buAutoNum type="arabicPeriod"/>
            </a:pPr>
            <a:r>
              <a:rPr lang="en-AU" sz="1400" b="0" i="0" u="none" strike="noStrike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Click</a:t>
            </a:r>
          </a:p>
          <a:p>
            <a:pPr marL="342900" indent="-342900" rtl="0">
              <a:buAutoNum type="arabicPeriod"/>
            </a:pPr>
            <a:r>
              <a:rPr lang="en-AU" sz="1400" b="0" i="0" u="none" strike="noStrike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Earth’s gravity field isn’t a simple geometric shape</a:t>
            </a:r>
          </a:p>
          <a:p>
            <a:pPr marL="342900" indent="-342900" rtl="0">
              <a:buAutoNum type="arabicPeriod"/>
            </a:pPr>
            <a:r>
              <a:rPr lang="en-AU" sz="1400" b="0" i="0" u="none" strike="noStrike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Oddly shaped potato</a:t>
            </a:r>
          </a:p>
          <a:p>
            <a:pPr marL="342900" indent="-342900" rtl="0">
              <a:buAutoNum type="arabicPeriod"/>
            </a:pPr>
            <a:r>
              <a:rPr lang="en-AU" sz="1400" b="0" i="0" u="none" strike="noStrike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This is important because fluid flows</a:t>
            </a:r>
          </a:p>
          <a:p>
            <a:pPr marL="342900" indent="-342900" rtl="0">
              <a:buAutoNum type="arabicPeriod"/>
            </a:pPr>
            <a:r>
              <a:rPr lang="en-AU" sz="1400" b="0" i="0" u="none" strike="noStrike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Difference up to 100 m</a:t>
            </a:r>
          </a:p>
          <a:p>
            <a:pPr marL="342900" indent="-342900" rtl="0">
              <a:buAutoNum type="arabicPeriod"/>
            </a:pPr>
            <a:endParaRPr lang="en-AU" sz="1400" b="0" i="0" u="none" strike="noStrike" kern="1200" baseline="0" dirty="0" smtClean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pPr rtl="0"/>
            <a:endParaRPr lang="en-AU" sz="1400" b="0" i="0" u="none" strike="noStrike" kern="1200" dirty="0" smtClean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pPr rtl="0"/>
            <a:endParaRPr lang="en-AU" sz="1400" b="0" i="0" u="none" strike="noStrike" kern="1200" dirty="0" smtClean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pPr rtl="0"/>
            <a:endParaRPr lang="en-AU" sz="1400" b="0" i="0" u="none" strike="noStrike" kern="1200" dirty="0" smtClean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pPr rtl="0"/>
            <a:r>
              <a:rPr lang="en-AU" sz="1400" b="0" i="0" u="none" strike="noStrike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You remember</a:t>
            </a:r>
            <a:r>
              <a:rPr lang="en-AU" sz="1400" b="0" i="0" u="none" strike="noStrike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our simplified mathematical representation of the Earth. The regular ellipsoid shape, you could consider this as the Australian datum, GDA2020. </a:t>
            </a:r>
          </a:p>
          <a:p>
            <a:pPr rtl="0"/>
            <a:endParaRPr lang="en-AU" sz="1400" b="0" i="0" u="none" strike="noStrike" kern="1200" baseline="0" dirty="0" smtClean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pPr rtl="0"/>
            <a:r>
              <a:rPr lang="en-AU" sz="1400" b="0" i="0" u="none" strike="noStrike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To complicate things a little, fluid (including your sewerage system for that matter) doesn’t flow from high numbers to low numbers according to a geometric reference frame, it flows according to gravity.</a:t>
            </a:r>
          </a:p>
          <a:p>
            <a:pPr rtl="0"/>
            <a:endParaRPr lang="en-AU" sz="1400" b="0" i="0" u="none" strike="noStrike" kern="1200" baseline="0" dirty="0" smtClean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pPr rtl="0"/>
            <a:r>
              <a:rPr lang="en-AU" sz="1400" b="0" i="0" u="none" strike="noStrike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And the surface of equal gravitational potential, is not coincident with the simple geometric reference frame. Instead, it looks a little more like this</a:t>
            </a:r>
          </a:p>
          <a:p>
            <a:pPr rtl="0"/>
            <a:endParaRPr lang="en-AU" sz="1400" b="0" i="0" u="none" strike="noStrike" kern="1200" baseline="0" dirty="0" smtClean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pPr rtl="0"/>
            <a:r>
              <a:rPr lang="en-AU" sz="1400" b="0" i="0" u="none" strike="noStrike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// Insert gravity //</a:t>
            </a:r>
          </a:p>
          <a:p>
            <a:pPr rtl="0"/>
            <a:endParaRPr lang="en-AU" sz="1400" b="0" i="0" u="none" strike="noStrike" kern="1200" baseline="0" dirty="0" smtClean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pPr rtl="0"/>
            <a:r>
              <a:rPr lang="en-AU" sz="1400" b="0" i="0" u="none" strike="noStrike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Where the difference between the geometric and gravitational potential can be up to 100 m</a:t>
            </a:r>
          </a:p>
          <a:p>
            <a:pPr rtl="0"/>
            <a:endParaRPr lang="en-AU" sz="1400" b="0" i="0" u="none" strike="noStrike" kern="1200" baseline="0" dirty="0" smtClean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pPr rtl="0"/>
            <a:endParaRPr lang="en-AU" sz="1400" b="0" i="0" u="none" strike="noStrike" kern="1200" baseline="0" dirty="0" smtClean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pPr rtl="0"/>
            <a:endParaRPr lang="en-AU" sz="1400" b="0" i="0" u="none" strike="noStrike" kern="1200" baseline="0" dirty="0" smtClean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884230-34D9-4471-9399-5E5375172E0F}" type="slidenum">
              <a:rPr lang="en-AU" smtClean="0"/>
              <a:pPr/>
              <a:t>35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036051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 smtClean="0"/>
              <a:t>PCG ensures</a:t>
            </a:r>
            <a:r>
              <a:rPr lang="en-AU" baseline="0" dirty="0" smtClean="0"/>
              <a:t> Australia and New Zealand have the geospatial reference systems *including datums, reference frames, working surfaces, and standards to meet user needs. </a:t>
            </a:r>
          </a:p>
          <a:p>
            <a:endParaRPr lang="en-AU" baseline="0" dirty="0" smtClean="0"/>
          </a:p>
          <a:p>
            <a:r>
              <a:rPr lang="en-AU" baseline="0" dirty="0" smtClean="0"/>
              <a:t>It’s complex – yes – but as we try to measure things more accurately, we need to ensure we have the grs to enable those applications.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3A69C-004B-413C-9A60-F4EE567972E6}" type="slidenum">
              <a:rPr lang="en-AU" smtClean="0"/>
              <a:t>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222430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D84B075-523C-4C60-906D-7BADE5602F7D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95356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It is anticipated that</a:t>
            </a:r>
            <a:r>
              <a:rPr lang="en-US" baseline="0" dirty="0" smtClean="0"/>
              <a:t> the Positioning Australia program provide efficiencies and other benefits for many applications. However, many of these potential applications are dependent on fluid flow. That is, improvements in geometric </a:t>
            </a:r>
            <a:r>
              <a:rPr lang="en-US" baseline="0" dirty="0" err="1" smtClean="0"/>
              <a:t>heighting</a:t>
            </a:r>
            <a:r>
              <a:rPr lang="en-US" baseline="0" dirty="0" smtClean="0"/>
              <a:t> is only part of the solution. We still require an accurate height datum to </a:t>
            </a:r>
            <a:r>
              <a:rPr lang="en-US" baseline="0" dirty="0" err="1" smtClean="0"/>
              <a:t>realise</a:t>
            </a:r>
            <a:r>
              <a:rPr lang="en-US" baseline="0" dirty="0" smtClean="0"/>
              <a:t> the benefits of precise positioning.</a:t>
            </a:r>
          </a:p>
          <a:p>
            <a:endParaRPr lang="en-US" baseline="0" dirty="0" smtClean="0"/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D84B075-523C-4C60-906D-7BADE5602F7D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91503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 rtl="0">
              <a:buAutoNum type="arabicPeriod"/>
            </a:pPr>
            <a:r>
              <a:rPr lang="en-AU" sz="1400" b="0" i="0" u="none" strike="noStrike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An update to the </a:t>
            </a:r>
            <a:r>
              <a:rPr lang="en-AU" sz="1400" b="0" i="0" u="none" strike="noStrike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national frame of reference is imminent. It will be called Geocentric Datum of Australia 2020</a:t>
            </a:r>
          </a:p>
          <a:p>
            <a:pPr marL="342900" indent="-342900" rtl="0">
              <a:buAutoNum type="arabicPeriod"/>
            </a:pPr>
            <a:r>
              <a:rPr lang="en-AU" sz="1400" b="0" i="0" u="none" strike="noStrike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Based on principles just described</a:t>
            </a:r>
          </a:p>
          <a:p>
            <a:pPr marL="342900" indent="-342900" rtl="0">
              <a:buAutoNum type="arabicPeriod"/>
            </a:pPr>
            <a:r>
              <a:rPr lang="en-AU" sz="1400" b="0" i="0" u="none" strike="noStrike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Useful because …</a:t>
            </a:r>
          </a:p>
          <a:p>
            <a:pPr marL="342900" indent="-342900" rtl="0">
              <a:buAutoNum type="arabicPeriod"/>
            </a:pPr>
            <a:r>
              <a:rPr lang="en-AU" sz="1400" b="0" i="0" u="none" strike="noStrike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But … not the only reference system we need. </a:t>
            </a:r>
          </a:p>
          <a:p>
            <a:pPr marL="342900" indent="-342900" rtl="0">
              <a:buAutoNum type="arabicPeriod"/>
            </a:pPr>
            <a:r>
              <a:rPr lang="en-AU" sz="1400" b="0" i="0" u="none" strike="noStrike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Click</a:t>
            </a:r>
          </a:p>
          <a:p>
            <a:pPr marL="342900" indent="-342900" rtl="0">
              <a:buAutoNum type="arabicPeriod"/>
            </a:pPr>
            <a:r>
              <a:rPr lang="en-AU" sz="1400" b="0" i="0" u="none" strike="noStrike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Earth’s gravity field isn’t a simple geometric shape</a:t>
            </a:r>
          </a:p>
          <a:p>
            <a:pPr marL="342900" indent="-342900" rtl="0">
              <a:buAutoNum type="arabicPeriod"/>
            </a:pPr>
            <a:r>
              <a:rPr lang="en-AU" sz="1400" b="0" i="0" u="none" strike="noStrike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Oddly shaped potato</a:t>
            </a:r>
          </a:p>
          <a:p>
            <a:pPr marL="342900" indent="-342900" rtl="0">
              <a:buAutoNum type="arabicPeriod"/>
            </a:pPr>
            <a:r>
              <a:rPr lang="en-AU" sz="1400" b="0" i="0" u="none" strike="noStrike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This is important because fluid flows</a:t>
            </a:r>
          </a:p>
          <a:p>
            <a:pPr marL="342900" indent="-342900" rtl="0">
              <a:buAutoNum type="arabicPeriod"/>
            </a:pPr>
            <a:r>
              <a:rPr lang="en-AU" sz="1400" b="0" i="0" u="none" strike="noStrike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Difference up to 100 m</a:t>
            </a:r>
          </a:p>
          <a:p>
            <a:pPr marL="342900" indent="-342900" rtl="0">
              <a:buAutoNum type="arabicPeriod"/>
            </a:pPr>
            <a:endParaRPr lang="en-AU" sz="1400" b="0" i="0" u="none" strike="noStrike" kern="1200" baseline="0" dirty="0" smtClean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pPr rtl="0"/>
            <a:endParaRPr lang="en-AU" sz="1400" b="0" i="0" u="none" strike="noStrike" kern="1200" dirty="0" smtClean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pPr rtl="0"/>
            <a:endParaRPr lang="en-AU" sz="1400" b="0" i="0" u="none" strike="noStrike" kern="1200" dirty="0" smtClean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pPr rtl="0"/>
            <a:endParaRPr lang="en-AU" sz="1400" b="0" i="0" u="none" strike="noStrike" kern="1200" dirty="0" smtClean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pPr rtl="0"/>
            <a:r>
              <a:rPr lang="en-AU" sz="1400" b="0" i="0" u="none" strike="noStrike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You remember</a:t>
            </a:r>
            <a:r>
              <a:rPr lang="en-AU" sz="1400" b="0" i="0" u="none" strike="noStrike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our simplified mathematical representation of the Earth. The regular ellipsoid shape, you could consider this as the Australian datum, GDA2020. </a:t>
            </a:r>
          </a:p>
          <a:p>
            <a:pPr rtl="0"/>
            <a:endParaRPr lang="en-AU" sz="1400" b="0" i="0" u="none" strike="noStrike" kern="1200" baseline="0" dirty="0" smtClean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pPr rtl="0"/>
            <a:r>
              <a:rPr lang="en-AU" sz="1400" b="0" i="0" u="none" strike="noStrike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To complicate things a little, fluid (including your sewerage system for that matter) doesn’t flow from high numbers to low numbers according to a geometric reference frame, it flows according to gravity.</a:t>
            </a:r>
          </a:p>
          <a:p>
            <a:pPr rtl="0"/>
            <a:endParaRPr lang="en-AU" sz="1400" b="0" i="0" u="none" strike="noStrike" kern="1200" baseline="0" dirty="0" smtClean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pPr rtl="0"/>
            <a:r>
              <a:rPr lang="en-AU" sz="1400" b="0" i="0" u="none" strike="noStrike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And the surface of equal gravitational potential, is not coincident with the simple geometric reference frame. Instead, it looks a little more like this</a:t>
            </a:r>
          </a:p>
          <a:p>
            <a:pPr rtl="0"/>
            <a:endParaRPr lang="en-AU" sz="1400" b="0" i="0" u="none" strike="noStrike" kern="1200" baseline="0" dirty="0" smtClean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pPr rtl="0"/>
            <a:r>
              <a:rPr lang="en-AU" sz="1400" b="0" i="0" u="none" strike="noStrike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// Insert gravity //</a:t>
            </a:r>
          </a:p>
          <a:p>
            <a:pPr rtl="0"/>
            <a:endParaRPr lang="en-AU" sz="1400" b="0" i="0" u="none" strike="noStrike" kern="1200" baseline="0" dirty="0" smtClean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pPr rtl="0"/>
            <a:r>
              <a:rPr lang="en-AU" sz="1400" b="0" i="0" u="none" strike="noStrike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Where the difference between the geometric and gravitational potential can be up to 100 m</a:t>
            </a:r>
          </a:p>
          <a:p>
            <a:pPr rtl="0"/>
            <a:endParaRPr lang="en-AU" sz="1400" b="0" i="0" u="none" strike="noStrike" kern="1200" baseline="0" dirty="0" smtClean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pPr rtl="0"/>
            <a:endParaRPr lang="en-AU" sz="1400" b="0" i="0" u="none" strike="noStrike" kern="1200" baseline="0" dirty="0" smtClean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pPr rtl="0"/>
            <a:endParaRPr lang="en-AU" sz="1400" b="0" i="0" u="none" strike="noStrike" kern="1200" baseline="0" dirty="0" smtClean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884230-34D9-4471-9399-5E5375172E0F}" type="slidenum">
              <a:rPr lang="en-AU" smtClean="0"/>
              <a:pPr/>
              <a:t>11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192464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AHD isn’t</a:t>
            </a:r>
            <a:r>
              <a:rPr lang="en-US" baseline="0" dirty="0" smtClean="0"/>
              <a:t> MSL because it is only based on 3 years of tidal records. </a:t>
            </a:r>
            <a:endParaRPr lang="en-AU" baseline="0" dirty="0" smtClean="0"/>
          </a:p>
          <a:p>
            <a:r>
              <a:rPr lang="en-US" baseline="0" dirty="0" smtClean="0"/>
              <a:t>AHD also isn’t geoid 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D84B075-523C-4C60-906D-7BADE5602F7D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75450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D84B075-523C-4C60-906D-7BADE5602F7D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08621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</a:t>
            </a:r>
            <a:r>
              <a:rPr lang="en-US" baseline="0" dirty="0" smtClean="0"/>
              <a:t> the offset between AHD and the geoid throughout Australian varies between -0.5 and +0.5 m across Australia. The AHD is roughly 0.5m below the geoid in southern </a:t>
            </a:r>
            <a:r>
              <a:rPr lang="en-US" baseline="0" dirty="0" err="1" smtClean="0"/>
              <a:t>Aus</a:t>
            </a:r>
            <a:r>
              <a:rPr lang="en-US" baseline="0" dirty="0" smtClean="0"/>
              <a:t> and AHD is about 0.5 m above the geoid in northern AUS.</a:t>
            </a:r>
          </a:p>
          <a:p>
            <a:endParaRPr lang="en-US" baseline="0" dirty="0" smtClean="0"/>
          </a:p>
          <a:p>
            <a:endParaRPr lang="en-US" baseline="0" dirty="0" smtClean="0"/>
          </a:p>
          <a:p>
            <a:endParaRPr lang="en-US" baseline="0" dirty="0" smtClean="0"/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D84B075-523C-4C60-906D-7BADE5602F7D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1405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7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8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8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EE681-C428-41BD-921F-D58EC3708441}" type="datetimeFigureOut">
              <a:rPr lang="en-AU" smtClean="0"/>
              <a:t>27/11/2019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726C3-1434-4562-AE7D-DE66483C9F5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654418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EE681-C428-41BD-921F-D58EC3708441}" type="datetimeFigureOut">
              <a:rPr lang="en-AU" smtClean="0"/>
              <a:t>27/11/2019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726C3-1434-4562-AE7D-DE66483C9F5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160565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EE681-C428-41BD-921F-D58EC3708441}" type="datetimeFigureOut">
              <a:rPr lang="en-AU" smtClean="0"/>
              <a:t>27/11/2019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726C3-1434-4562-AE7D-DE66483C9F5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450658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044FA84-A3EF-4CF9-9256-89DD0CB04E6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381" y="0"/>
            <a:ext cx="12192000" cy="6858000"/>
          </a:xfrm>
          <a:prstGeom prst="rect">
            <a:avLst/>
          </a:prstGeom>
        </p:spPr>
      </p:pic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DA0839A6-F014-4F44-A6EE-744FF439814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832850" y="0"/>
            <a:ext cx="2087563" cy="660400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901A65-979A-4F97-8B00-411E7E9DD5D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3888" y="2447999"/>
            <a:ext cx="7920000" cy="1728000"/>
          </a:xfrm>
        </p:spPr>
        <p:txBody>
          <a:bodyPr anchor="t" anchorCtr="0">
            <a:normAutofit/>
          </a:bodyPr>
          <a:lstStyle>
            <a:lvl1pPr algn="l">
              <a:lnSpc>
                <a:spcPts val="50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770910-59C8-4CC9-B2A6-AEFA09F37AD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23888" y="4464000"/>
            <a:ext cx="7920000" cy="323999"/>
          </a:xfrm>
        </p:spPr>
        <p:txBody>
          <a:bodyPr>
            <a:normAutofit/>
          </a:bodyPr>
          <a:lstStyle>
            <a:lvl1pPr marL="0" indent="0" algn="l">
              <a:lnSpc>
                <a:spcPts val="2200"/>
              </a:lnSpc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Name Surname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148E71-0F6C-4FAB-BB7B-318DE5289B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3888" y="4787999"/>
            <a:ext cx="7920000" cy="324000"/>
          </a:xfrm>
        </p:spPr>
        <p:txBody>
          <a:bodyPr anchor="t" anchorCtr="0">
            <a:normAutofit/>
          </a:bodyPr>
          <a:lstStyle>
            <a:lvl1pPr algn="l">
              <a:lnSpc>
                <a:spcPts val="2200"/>
              </a:lnSpc>
              <a:defRPr sz="1800"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1952A648-1A9D-447C-AC2A-A17FBE6ED18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0920413" y="0"/>
            <a:ext cx="861218" cy="660400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6" name="Picture Placeholder 13">
            <a:extLst>
              <a:ext uri="{FF2B5EF4-FFF2-40B4-BE49-F238E27FC236}">
                <a16:creationId xmlns:a16="http://schemas.microsoft.com/office/drawing/2014/main" id="{45460D3D-62D3-4CFE-8F60-FBF835CB9E6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784012" y="0"/>
            <a:ext cx="405607" cy="660400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CFD7DBD-0220-454E-9B52-0CD912BFA53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973"/>
          <a:stretch/>
        </p:blipFill>
        <p:spPr>
          <a:xfrm>
            <a:off x="-2381" y="6581775"/>
            <a:ext cx="12192000" cy="27622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16A879C-E967-1246-8374-24F8023C74A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60355" y="6349377"/>
            <a:ext cx="326605" cy="11431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0284107-DB23-A34D-8A63-565D2BB16D8A}"/>
              </a:ext>
            </a:extLst>
          </p:cNvPr>
          <p:cNvSpPr txBox="1"/>
          <p:nvPr userDrawn="1"/>
        </p:nvSpPr>
        <p:spPr>
          <a:xfrm>
            <a:off x="6490310" y="6360367"/>
            <a:ext cx="2053578" cy="92333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>
            <a:defPPr>
              <a:defRPr lang="en-A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2088215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4176431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6264646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8352861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10441076" algn="l" defTabSz="4176431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12529292" algn="l" defTabSz="4176431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14617507" algn="l" defTabSz="4176431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16705722" algn="l" defTabSz="4176431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AU" sz="600" b="0" kern="1200" dirty="0">
                <a:solidFill>
                  <a:schemeClr val="bg1"/>
                </a:solidFill>
                <a:effectLst/>
                <a:latin typeface="Arial" charset="0"/>
                <a:ea typeface="+mn-ea"/>
                <a:cs typeface="+mn-cs"/>
              </a:rPr>
              <a:t>© Commonwealth of Australia (Geoscience Australia) 2019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4"/>
          </p:nvPr>
        </p:nvSpPr>
        <p:spPr>
          <a:xfrm>
            <a:off x="4821238" y="1052513"/>
            <a:ext cx="914400" cy="9144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92267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5564">
          <p15:clr>
            <a:srgbClr val="FBAE40"/>
          </p15:clr>
        </p15:guide>
        <p15:guide id="2" pos="6879">
          <p15:clr>
            <a:srgbClr val="FBAE40"/>
          </p15:clr>
        </p15:guide>
        <p15:guide id="3" pos="7423">
          <p15:clr>
            <a:srgbClr val="FBAE40"/>
          </p15:clr>
        </p15:guide>
        <p15:guide id="4" orient="horz" pos="1548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D9483C3-F342-42A4-A0F3-62D60906275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DAA239C-E00A-4DAD-BA5E-C6CDB36266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2457449"/>
            <a:ext cx="7596000" cy="782551"/>
          </a:xfrm>
        </p:spPr>
        <p:txBody>
          <a:bodyPr anchor="t" anchorCtr="0">
            <a:normAutofit/>
          </a:bodyPr>
          <a:lstStyle>
            <a:lvl1pPr>
              <a:lnSpc>
                <a:spcPts val="4400"/>
              </a:lnSpc>
              <a:defRPr sz="3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Slide Title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FD377D-A316-4613-94A8-356BFF9CD76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23888" y="3240000"/>
            <a:ext cx="7596000" cy="1500187"/>
          </a:xfrm>
        </p:spPr>
        <p:txBody>
          <a:bodyPr>
            <a:normAutofit/>
          </a:bodyPr>
          <a:lstStyle>
            <a:lvl1pPr marL="0" indent="0">
              <a:lnSpc>
                <a:spcPts val="2200"/>
              </a:lnSpc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Section slide subtitle</a:t>
            </a:r>
          </a:p>
        </p:txBody>
      </p:sp>
    </p:spTree>
    <p:extLst>
      <p:ext uri="{BB962C8B-B14F-4D97-AF65-F5344CB8AC3E}">
        <p14:creationId xmlns:p14="http://schemas.microsoft.com/office/powerpoint/2010/main" val="6314776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548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D9483C3-F342-42A4-A0F3-62D60906275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DAA239C-E00A-4DAD-BA5E-C6CDB36266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1404000"/>
            <a:ext cx="7596000" cy="1836000"/>
          </a:xfrm>
        </p:spPr>
        <p:txBody>
          <a:bodyPr anchor="t" anchorCtr="0">
            <a:normAutofit/>
          </a:bodyPr>
          <a:lstStyle>
            <a:lvl1pPr>
              <a:lnSpc>
                <a:spcPts val="3000"/>
              </a:lnSpc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quote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FD377D-A316-4613-94A8-356BFF9CD76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23888" y="3240000"/>
            <a:ext cx="7596000" cy="1500187"/>
          </a:xfrm>
        </p:spPr>
        <p:txBody>
          <a:bodyPr>
            <a:normAutofit/>
          </a:bodyPr>
          <a:lstStyle>
            <a:lvl1pPr marL="0" indent="0">
              <a:lnSpc>
                <a:spcPts val="2200"/>
              </a:lnSpc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Name Surname</a:t>
            </a:r>
          </a:p>
        </p:txBody>
      </p:sp>
    </p:spTree>
    <p:extLst>
      <p:ext uri="{BB962C8B-B14F-4D97-AF65-F5344CB8AC3E}">
        <p14:creationId xmlns:p14="http://schemas.microsoft.com/office/powerpoint/2010/main" val="17574511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9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E11F53-DC8E-41E6-A8E3-00D9798B50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1D2CBD-9021-4708-BC29-C92496BEB7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6C1B3D-B123-4C77-872E-5E565C492B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smtClean="0"/>
              <a:t>Positioning Australia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C1ECD8-8E9A-4F79-A7E9-663B6E9106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4307A-1C8A-457B-A68C-299436A43928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9FF17DA9-4344-4D54-8E9A-C6DD56F172E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832850" y="0"/>
            <a:ext cx="3359150" cy="685800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214106C-3C60-6349-8D0A-63B04113057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73055" y="6490488"/>
            <a:ext cx="326605" cy="11431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518FE48-A39F-E745-AF6F-DF3176C172AC}"/>
              </a:ext>
            </a:extLst>
          </p:cNvPr>
          <p:cNvSpPr txBox="1"/>
          <p:nvPr userDrawn="1"/>
        </p:nvSpPr>
        <p:spPr>
          <a:xfrm>
            <a:off x="6203010" y="6501478"/>
            <a:ext cx="2053578" cy="92333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>
            <a:defPPr>
              <a:defRPr lang="en-A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2088215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4176431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6264646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8352861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10441076" algn="l" defTabSz="4176431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12529292" algn="l" defTabSz="4176431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14617507" algn="l" defTabSz="4176431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16705722" algn="l" defTabSz="4176431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AU" sz="600" b="0" kern="12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" charset="0"/>
                <a:ea typeface="+mn-ea"/>
                <a:cs typeface="+mn-cs"/>
              </a:rPr>
              <a:t>© Commonwealth of Australia (Geoscience Australia) 2019</a:t>
            </a:r>
          </a:p>
        </p:txBody>
      </p:sp>
    </p:spTree>
    <p:extLst>
      <p:ext uri="{BB962C8B-B14F-4D97-AF65-F5344CB8AC3E}">
        <p14:creationId xmlns:p14="http://schemas.microsoft.com/office/powerpoint/2010/main" val="253896245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5201">
          <p15:clr>
            <a:srgbClr val="FBAE40"/>
          </p15:clr>
        </p15:guide>
        <p15:guide id="2" pos="5564">
          <p15:clr>
            <a:srgbClr val="FBAE40"/>
          </p15:clr>
        </p15:guide>
        <p15:guide id="3" orient="horz" pos="2160">
          <p15:clr>
            <a:srgbClr val="FBAE40"/>
          </p15:clr>
        </p15:guide>
        <p15:guide id="4" orient="horz" pos="1207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A6830E-8BA2-4010-9043-D84D1D3E51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620714"/>
            <a:ext cx="10944225" cy="10800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F68CC5-23AF-413C-BDE7-EEE57A966F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1916113"/>
            <a:ext cx="4824412" cy="444499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4B26DE2-68D8-41CE-988E-C3E4F7E70A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3888" y="2420939"/>
            <a:ext cx="4824412" cy="3805236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22D6E90-6F5E-4C8E-8B95-65315DD64B0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743700" y="1927226"/>
            <a:ext cx="4824412" cy="444499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1749C00-427F-44FC-9134-CB73541D5CD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743700" y="2420938"/>
            <a:ext cx="4824412" cy="381634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485B5C4-732E-4905-9507-31F2476B79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smtClean="0"/>
              <a:t>Positioning Australia</a:t>
            </a:r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93BD46B-704D-41E9-9B68-C9C971A12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4307A-1C8A-457B-A68C-299436A43928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46017CB-F304-5849-84CD-D009AB81F7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84579" y="6490488"/>
            <a:ext cx="326605" cy="11431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9B0877F-0862-774C-8B1C-98F87D840DF3}"/>
              </a:ext>
            </a:extLst>
          </p:cNvPr>
          <p:cNvSpPr txBox="1"/>
          <p:nvPr userDrawn="1"/>
        </p:nvSpPr>
        <p:spPr>
          <a:xfrm>
            <a:off x="9514534" y="6501478"/>
            <a:ext cx="2053578" cy="92333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>
            <a:defPPr>
              <a:defRPr lang="en-A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2088215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4176431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6264646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8352861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10441076" algn="l" defTabSz="4176431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12529292" algn="l" defTabSz="4176431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14617507" algn="l" defTabSz="4176431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16705722" algn="l" defTabSz="4176431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AU" sz="600" b="0" kern="12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" charset="0"/>
                <a:ea typeface="+mn-ea"/>
                <a:cs typeface="+mn-cs"/>
              </a:rPr>
              <a:t>© Commonwealth of Australia (Geoscience Australia) 2019</a:t>
            </a:r>
          </a:p>
        </p:txBody>
      </p:sp>
    </p:spTree>
    <p:extLst>
      <p:ext uri="{BB962C8B-B14F-4D97-AF65-F5344CB8AC3E}">
        <p14:creationId xmlns:p14="http://schemas.microsoft.com/office/powerpoint/2010/main" val="367008064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1207">
          <p15:clr>
            <a:srgbClr val="FBAE40"/>
          </p15:clr>
        </p15:guide>
        <p15:guide id="3" pos="4248">
          <p15:clr>
            <a:srgbClr val="FBAE40"/>
          </p15:clr>
        </p15:guide>
        <p15:guide id="4" pos="3432">
          <p15:clr>
            <a:srgbClr val="FBAE40"/>
          </p15:clr>
        </p15:guide>
        <p15:guide id="5" orient="horz" pos="1525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E00B2B4E-375D-4607-9665-698B68805B7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237288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C13286F-1DDA-42E6-8BA2-CE4D1A63BE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72E4332-EF07-4FEB-95FC-7201FABA02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smtClean="0"/>
              <a:t>Positioning Australia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7847D19-59BE-4D03-AC2A-162A2D268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4307A-1C8A-457B-A68C-299436A43928}" type="slidenum">
              <a:rPr lang="en-GB" smtClean="0"/>
              <a:t>‹#›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21FCB8C-24E1-3249-A707-A480E239D6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84579" y="6490488"/>
            <a:ext cx="326605" cy="11431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2DDE7A3-E1BE-8E45-919F-B4039DE7B86A}"/>
              </a:ext>
            </a:extLst>
          </p:cNvPr>
          <p:cNvSpPr txBox="1"/>
          <p:nvPr userDrawn="1"/>
        </p:nvSpPr>
        <p:spPr>
          <a:xfrm>
            <a:off x="9514534" y="6501478"/>
            <a:ext cx="2053578" cy="92333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>
            <a:defPPr>
              <a:defRPr lang="en-A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2088215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4176431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6264646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8352861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10441076" algn="l" defTabSz="4176431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12529292" algn="l" defTabSz="4176431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14617507" algn="l" defTabSz="4176431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16705722" algn="l" defTabSz="4176431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AU" sz="600" b="0" kern="12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" charset="0"/>
                <a:ea typeface="+mn-ea"/>
                <a:cs typeface="+mn-cs"/>
              </a:rPr>
              <a:t>© Commonwealth of Australia (Geoscience Australia) 2019</a:t>
            </a:r>
          </a:p>
        </p:txBody>
      </p:sp>
    </p:spTree>
    <p:extLst>
      <p:ext uri="{BB962C8B-B14F-4D97-AF65-F5344CB8AC3E}">
        <p14:creationId xmlns:p14="http://schemas.microsoft.com/office/powerpoint/2010/main" val="41261675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19151" y="1860551"/>
            <a:ext cx="10555816" cy="556179"/>
          </a:xfrm>
        </p:spPr>
        <p:txBody>
          <a:bodyPr lIns="90000" tIns="46800" rIns="90000" bIns="46800"/>
          <a:lstStyle>
            <a:lvl1pPr>
              <a:defRPr sz="3000">
                <a:solidFill>
                  <a:srgbClr val="4D4D4D"/>
                </a:solidFill>
              </a:defRPr>
            </a:lvl1pPr>
          </a:lstStyle>
          <a:p>
            <a:pPr lvl="0"/>
            <a:r>
              <a:rPr lang="en-AU" noProof="0" smtClean="0"/>
              <a:t>Click to edit Master Title style</a:t>
            </a:r>
          </a:p>
        </p:txBody>
      </p:sp>
      <p:sp>
        <p:nvSpPr>
          <p:cNvPr id="386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814917" y="2482851"/>
            <a:ext cx="10555816" cy="402291"/>
          </a:xfrm>
        </p:spPr>
        <p:txBody>
          <a:bodyPr lIns="90000" tIns="46800" rIns="90000" bIns="46800">
            <a:spAutoFit/>
          </a:bodyPr>
          <a:lstStyle>
            <a:lvl1pPr>
              <a:defRPr sz="2000"/>
            </a:lvl1pPr>
          </a:lstStyle>
          <a:p>
            <a:pPr lvl="0"/>
            <a:r>
              <a:rPr lang="en-AU" noProof="0" smtClean="0"/>
              <a:t>Click to edit Master Author style</a:t>
            </a:r>
          </a:p>
        </p:txBody>
      </p:sp>
    </p:spTree>
    <p:extLst>
      <p:ext uri="{BB962C8B-B14F-4D97-AF65-F5344CB8AC3E}">
        <p14:creationId xmlns:p14="http://schemas.microsoft.com/office/powerpoint/2010/main" val="38626739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8588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1525" y="174626"/>
            <a:ext cx="10515600" cy="920750"/>
          </a:xfrm>
          <a:solidFill>
            <a:schemeClr val="bg1"/>
          </a:solidFill>
        </p:spPr>
        <p:txBody>
          <a:bodyPr>
            <a:normAutofit/>
          </a:bodyPr>
          <a:lstStyle>
            <a:lvl1pPr>
              <a:defRPr sz="3600" b="1">
                <a:solidFill>
                  <a:srgbClr val="008266"/>
                </a:solidFill>
                <a:latin typeface="+mn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1525" y="1330324"/>
            <a:ext cx="10515600" cy="4727575"/>
          </a:xfrm>
        </p:spPr>
        <p:txBody>
          <a:bodyPr/>
          <a:lstStyle>
            <a:lvl1pPr>
              <a:defRPr b="0"/>
            </a:lvl1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A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EE681-C428-41BD-921F-D58EC3708441}" type="datetimeFigureOut">
              <a:rPr lang="en-AU" smtClean="0"/>
              <a:t>27/11/2019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726C3-1434-4562-AE7D-DE66483C9F5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165077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707886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497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981076"/>
            <a:ext cx="5384800" cy="52562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981076"/>
            <a:ext cx="5384800" cy="52562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255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492443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5639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5423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12000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1034990"/>
            <a:ext cx="4011084" cy="40011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23067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967228"/>
            <a:ext cx="7315200" cy="40011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AU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74675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9857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997625" y="415926"/>
            <a:ext cx="584775" cy="58213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415926"/>
            <a:ext cx="8026400" cy="58213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39876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1016000" y="254000"/>
            <a:ext cx="10363200" cy="5981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639437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EE681-C428-41BD-921F-D58EC3708441}" type="datetimeFigureOut">
              <a:rPr lang="en-AU" smtClean="0"/>
              <a:t>27/11/2019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726C3-1434-4562-AE7D-DE66483C9F5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0530088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19151" y="1860551"/>
            <a:ext cx="10555816" cy="556179"/>
          </a:xfrm>
        </p:spPr>
        <p:txBody>
          <a:bodyPr lIns="90000" tIns="46800" rIns="90000" bIns="46800"/>
          <a:lstStyle>
            <a:lvl1pPr>
              <a:defRPr sz="3000">
                <a:solidFill>
                  <a:srgbClr val="4D4D4D"/>
                </a:solidFill>
              </a:defRPr>
            </a:lvl1pPr>
          </a:lstStyle>
          <a:p>
            <a:pPr lvl="0"/>
            <a:r>
              <a:rPr lang="en-AU" noProof="0" smtClean="0"/>
              <a:t>Click to edit Master Title style</a:t>
            </a:r>
          </a:p>
        </p:txBody>
      </p:sp>
      <p:sp>
        <p:nvSpPr>
          <p:cNvPr id="386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814917" y="2482851"/>
            <a:ext cx="10555816" cy="402291"/>
          </a:xfrm>
        </p:spPr>
        <p:txBody>
          <a:bodyPr lIns="90000" tIns="46800" rIns="90000" bIns="46800">
            <a:spAutoFit/>
          </a:bodyPr>
          <a:lstStyle>
            <a:lvl1pPr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AU" noProof="0" smtClean="0"/>
              <a:t>Click to edit Master Author style</a:t>
            </a:r>
          </a:p>
        </p:txBody>
      </p:sp>
    </p:spTree>
    <p:extLst>
      <p:ext uri="{BB962C8B-B14F-4D97-AF65-F5344CB8AC3E}">
        <p14:creationId xmlns:p14="http://schemas.microsoft.com/office/powerpoint/2010/main" val="11325770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600"/>
            </a:lvl1pPr>
          </a:lstStyle>
          <a:p>
            <a:r>
              <a:rPr lang="en-US" dirty="0" smtClean="0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 smtClean="0"/>
              <a:t>GNSS CORS Workshop DELWP Victoria March 18 2016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5841488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833371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19151" y="1860551"/>
            <a:ext cx="10555816" cy="556179"/>
          </a:xfrm>
        </p:spPr>
        <p:txBody>
          <a:bodyPr lIns="90000" tIns="46800" rIns="90000" bIns="46800"/>
          <a:lstStyle>
            <a:lvl1pPr>
              <a:defRPr sz="3000">
                <a:solidFill>
                  <a:srgbClr val="4D4D4D"/>
                </a:solidFill>
              </a:defRPr>
            </a:lvl1pPr>
          </a:lstStyle>
          <a:p>
            <a:pPr lvl="0"/>
            <a:r>
              <a:rPr lang="en-AU" noProof="0" smtClean="0"/>
              <a:t>Click to edit Master Title style</a:t>
            </a:r>
          </a:p>
        </p:txBody>
      </p:sp>
      <p:sp>
        <p:nvSpPr>
          <p:cNvPr id="386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814917" y="2482851"/>
            <a:ext cx="10555816" cy="402291"/>
          </a:xfrm>
        </p:spPr>
        <p:txBody>
          <a:bodyPr lIns="90000" tIns="46800" rIns="90000" bIns="46800">
            <a:spAutoFit/>
          </a:bodyPr>
          <a:lstStyle>
            <a:lvl1pPr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AU" noProof="0" smtClean="0"/>
              <a:t>Click to edit Master Author style</a:t>
            </a:r>
          </a:p>
        </p:txBody>
      </p:sp>
    </p:spTree>
    <p:extLst>
      <p:ext uri="{BB962C8B-B14F-4D97-AF65-F5344CB8AC3E}">
        <p14:creationId xmlns:p14="http://schemas.microsoft.com/office/powerpoint/2010/main" val="25435273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15925"/>
            <a:ext cx="10972800" cy="523220"/>
          </a:xfrm>
        </p:spPr>
        <p:txBody>
          <a:bodyPr/>
          <a:lstStyle>
            <a:lvl1pPr>
              <a:defRPr sz="2800">
                <a:latin typeface="Calibri" panose="020F050202020403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000">
                <a:latin typeface="Calibri" panose="020F0502020204030204" pitchFamily="34" charset="0"/>
              </a:defRPr>
            </a:lvl1pPr>
            <a:lvl2pPr>
              <a:defRPr sz="2400">
                <a:latin typeface="Calibri" panose="020F0502020204030204" pitchFamily="34" charset="0"/>
              </a:defRPr>
            </a:lvl2pPr>
            <a:lvl3pPr>
              <a:defRPr sz="2200">
                <a:latin typeface="Calibri" panose="020F0502020204030204" pitchFamily="34" charset="0"/>
              </a:defRPr>
            </a:lvl3pPr>
            <a:lvl4pPr>
              <a:defRPr sz="2000">
                <a:latin typeface="Calibri" panose="020F0502020204030204" pitchFamily="34" charset="0"/>
              </a:defRPr>
            </a:lvl4pPr>
            <a:lvl5pPr>
              <a:defRPr sz="1800">
                <a:latin typeface="Calibri" panose="020F050202020403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 dirty="0" smtClean="0"/>
              <a:t>APAS2018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4049124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19151" y="1860551"/>
            <a:ext cx="10555816" cy="586957"/>
          </a:xfrm>
        </p:spPr>
        <p:txBody>
          <a:bodyPr lIns="90000" tIns="46800" rIns="90000" bIns="46800"/>
          <a:lstStyle>
            <a:lvl1pPr>
              <a:defRPr sz="3200">
                <a:solidFill>
                  <a:srgbClr val="4D4D4D"/>
                </a:solidFill>
              </a:defRPr>
            </a:lvl1pPr>
          </a:lstStyle>
          <a:p>
            <a:pPr lvl="0"/>
            <a:r>
              <a:rPr lang="en-AU" noProof="0" dirty="0" smtClean="0"/>
              <a:t>Click to edit Master Title style</a:t>
            </a:r>
          </a:p>
        </p:txBody>
      </p:sp>
      <p:sp>
        <p:nvSpPr>
          <p:cNvPr id="386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814917" y="2482852"/>
            <a:ext cx="10555816" cy="422745"/>
          </a:xfrm>
        </p:spPr>
        <p:txBody>
          <a:bodyPr lIns="90000" tIns="46800" rIns="90000" bIns="46800">
            <a:spAutoFit/>
          </a:bodyPr>
          <a:lstStyle>
            <a:lvl1pPr>
              <a:defRPr sz="2133">
                <a:solidFill>
                  <a:schemeClr val="tx1"/>
                </a:solidFill>
              </a:defRPr>
            </a:lvl1pPr>
          </a:lstStyle>
          <a:p>
            <a:pPr lvl="0"/>
            <a:r>
              <a:rPr lang="en-AU" noProof="0" dirty="0" smtClean="0"/>
              <a:t>Click to edit Master Author style</a:t>
            </a:r>
          </a:p>
        </p:txBody>
      </p:sp>
    </p:spTree>
    <p:extLst>
      <p:ext uri="{BB962C8B-B14F-4D97-AF65-F5344CB8AC3E}">
        <p14:creationId xmlns:p14="http://schemas.microsoft.com/office/powerpoint/2010/main" val="11414784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 smtClean="0"/>
              <a:t>Australian Geodesy Meeting, 28 June 2017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8924348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ew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6932" y="1"/>
            <a:ext cx="12208933" cy="1074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Title 2"/>
          <p:cNvSpPr>
            <a:spLocks noGrp="1"/>
          </p:cNvSpPr>
          <p:nvPr>
            <p:ph type="title"/>
          </p:nvPr>
        </p:nvSpPr>
        <p:spPr>
          <a:xfrm>
            <a:off x="601135" y="-10633"/>
            <a:ext cx="10972800" cy="1143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AU" dirty="0"/>
          </a:p>
        </p:txBody>
      </p:sp>
      <p:sp>
        <p:nvSpPr>
          <p:cNvPr id="20" name="Content Placeholder 1"/>
          <p:cNvSpPr>
            <a:spLocks noGrp="1"/>
          </p:cNvSpPr>
          <p:nvPr>
            <p:ph idx="1" hasCustomPrompt="1"/>
          </p:nvPr>
        </p:nvSpPr>
        <p:spPr>
          <a:xfrm>
            <a:off x="601135" y="1340768"/>
            <a:ext cx="10972800" cy="4968552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AU" dirty="0" smtClean="0"/>
              <a:t>Click to add text</a:t>
            </a:r>
            <a:endParaRPr lang="en-AU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96534" y="6356351"/>
            <a:ext cx="1056117" cy="365125"/>
          </a:xfrm>
          <a:prstGeom prst="rect">
            <a:avLst/>
          </a:prstGeom>
        </p:spPr>
        <p:txBody>
          <a:bodyPr anchor="b" anchorCtr="0"/>
          <a:lstStyle>
            <a:lvl1pPr algn="r">
              <a:defRPr sz="1200"/>
            </a:lvl1pPr>
          </a:lstStyle>
          <a:p>
            <a:fld id="{13B4F27A-39B1-44E5-9C7D-2E36F3CD6A94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52605598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19151" y="1860551"/>
            <a:ext cx="10555816" cy="556179"/>
          </a:xfrm>
        </p:spPr>
        <p:txBody>
          <a:bodyPr lIns="90000" tIns="46800" rIns="90000" bIns="46800"/>
          <a:lstStyle>
            <a:lvl1pPr>
              <a:defRPr sz="3000">
                <a:solidFill>
                  <a:srgbClr val="4D4D4D"/>
                </a:solidFill>
              </a:defRPr>
            </a:lvl1pPr>
          </a:lstStyle>
          <a:p>
            <a:pPr lvl="0"/>
            <a:r>
              <a:rPr lang="en-AU" noProof="0" smtClean="0"/>
              <a:t>Click to edit Master Title style</a:t>
            </a:r>
          </a:p>
        </p:txBody>
      </p:sp>
      <p:sp>
        <p:nvSpPr>
          <p:cNvPr id="386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814917" y="2482851"/>
            <a:ext cx="10555816" cy="402291"/>
          </a:xfrm>
        </p:spPr>
        <p:txBody>
          <a:bodyPr lIns="90000" tIns="46800" rIns="90000" bIns="46800">
            <a:spAutoFit/>
          </a:bodyPr>
          <a:lstStyle>
            <a:lvl1pPr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AU" noProof="0" smtClean="0"/>
              <a:t>Click to edit Master Author style</a:t>
            </a:r>
          </a:p>
        </p:txBody>
      </p:sp>
    </p:spTree>
    <p:extLst>
      <p:ext uri="{BB962C8B-B14F-4D97-AF65-F5344CB8AC3E}">
        <p14:creationId xmlns:p14="http://schemas.microsoft.com/office/powerpoint/2010/main" val="17688808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 dirty="0" smtClean="0"/>
              <a:t>Multi-GNSS Asia | Melbourne October 2018 | </a:t>
            </a:r>
            <a:r>
              <a:rPr lang="en-AU" dirty="0" err="1" smtClean="0"/>
              <a:t>nicholas.brown@ga.gov.au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4058977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EE681-C428-41BD-921F-D58EC3708441}" type="datetimeFigureOut">
              <a:rPr lang="en-AU" smtClean="0"/>
              <a:t>27/11/2019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726C3-1434-4562-AE7D-DE66483C9F5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9020667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19542" y="1702343"/>
            <a:ext cx="5383865" cy="431611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6572" y="1702343"/>
            <a:ext cx="5383865" cy="431611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pic>
        <p:nvPicPr>
          <p:cNvPr id="6" name="Picture 30" descr="New logo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00310" y="251651"/>
            <a:ext cx="2955199" cy="875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02684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EE681-C428-41BD-921F-D58EC3708441}" type="datetimeFigureOut">
              <a:rPr lang="en-AU" smtClean="0"/>
              <a:t>27/11/2019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726C3-1434-4562-AE7D-DE66483C9F5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409712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EE681-C428-41BD-921F-D58EC3708441}" type="datetimeFigureOut">
              <a:rPr lang="en-AU" smtClean="0"/>
              <a:t>27/11/2019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726C3-1434-4562-AE7D-DE66483C9F5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699905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EE681-C428-41BD-921F-D58EC3708441}" type="datetimeFigureOut">
              <a:rPr lang="en-AU" smtClean="0"/>
              <a:t>27/11/2019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726C3-1434-4562-AE7D-DE66483C9F5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785171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EE681-C428-41BD-921F-D58EC3708441}" type="datetimeFigureOut">
              <a:rPr lang="en-AU" smtClean="0"/>
              <a:t>27/11/2019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726C3-1434-4562-AE7D-DE66483C9F5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717630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EE681-C428-41BD-921F-D58EC3708441}" type="datetimeFigureOut">
              <a:rPr lang="en-AU" smtClean="0"/>
              <a:t>27/11/2019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726C3-1434-4562-AE7D-DE66483C9F5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087381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image" Target="../media/image8.jpe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10.jp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12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14.jp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17.jpeg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19.jpg"/><Relationship Id="rId4" Type="http://schemas.openxmlformats.org/officeDocument/2006/relationships/theme" Target="../theme/theme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9EE681-C428-41BD-921F-D58EC3708441}" type="datetimeFigureOut">
              <a:rPr lang="en-AU" smtClean="0"/>
              <a:t>27/11/2019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3726C3-1434-4562-AE7D-DE66483C9F5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13339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15373E9-B1F0-4CE8-B945-4F1D935C90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620712"/>
            <a:ext cx="7632701" cy="1080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68B991-6922-4EE5-8537-59A37639CC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7" y="1916112"/>
            <a:ext cx="7632701" cy="432117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F309F0-F3D3-443C-B167-30D1C780D6B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743700" y="6237288"/>
            <a:ext cx="1512888" cy="620712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 algn="r">
              <a:defRPr sz="1200">
                <a:solidFill>
                  <a:srgbClr val="969696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9F0A58-1C31-4A94-A7F4-89585B82BD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47273" y="6237288"/>
            <a:ext cx="4848723" cy="620712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AU" smtClean="0"/>
              <a:t>Positioning Australia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D8FFBB-0B85-4678-9716-4E779DE1A9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3888" y="6237288"/>
            <a:ext cx="326607" cy="620712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 algn="l">
              <a:defRPr sz="1200">
                <a:solidFill>
                  <a:srgbClr val="969696"/>
                </a:solidFill>
              </a:defRPr>
            </a:lvl1pPr>
          </a:lstStyle>
          <a:p>
            <a:fld id="{5214307A-1C8A-457B-A68C-299436A43928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F921434-6143-45C7-87E6-82ADB069D44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035217" y="6436895"/>
            <a:ext cx="0" cy="240631"/>
          </a:xfrm>
          <a:prstGeom prst="line">
            <a:avLst/>
          </a:prstGeom>
          <a:ln w="9525">
            <a:solidFill>
              <a:srgbClr val="9696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2113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8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ts val="26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504000" indent="-2520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&gt;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756000" indent="-2520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008000" indent="-2520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  <p15:guide id="3" pos="393">
          <p15:clr>
            <a:srgbClr val="F26B43"/>
          </p15:clr>
        </p15:guide>
        <p15:guide id="4" pos="7287">
          <p15:clr>
            <a:srgbClr val="F26B43"/>
          </p15:clr>
        </p15:guide>
        <p15:guide id="5" orient="horz" pos="391">
          <p15:clr>
            <a:srgbClr val="F26B43"/>
          </p15:clr>
        </p15:guide>
        <p15:guide id="6" orient="horz" pos="3929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415925"/>
            <a:ext cx="1097280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AU" alt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981076"/>
            <a:ext cx="10972800" cy="5256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 altLang="en-US" smtClean="0"/>
              <a:t>Click to edit Master Text styles</a:t>
            </a:r>
          </a:p>
          <a:p>
            <a:pPr lvl="1"/>
            <a:r>
              <a:rPr lang="en-AU" altLang="en-US" smtClean="0"/>
              <a:t>Second level</a:t>
            </a:r>
          </a:p>
          <a:p>
            <a:pPr lvl="2"/>
            <a:r>
              <a:rPr lang="en-AU" altLang="en-US" smtClean="0"/>
              <a:t>Third level</a:t>
            </a:r>
          </a:p>
          <a:p>
            <a:pPr lvl="3"/>
            <a:r>
              <a:rPr lang="en-AU" altLang="en-US" smtClean="0"/>
              <a:t>Fourth level</a:t>
            </a:r>
          </a:p>
          <a:p>
            <a:pPr lvl="4"/>
            <a:r>
              <a:rPr lang="en-AU" altLang="en-US" smtClean="0"/>
              <a:t>Fifth level</a:t>
            </a:r>
          </a:p>
        </p:txBody>
      </p:sp>
      <p:sp>
        <p:nvSpPr>
          <p:cNvPr id="385028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712885" y="6459539"/>
            <a:ext cx="6335183" cy="414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50000"/>
              </a:spcBef>
              <a:defRPr sz="10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729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50000"/>
        </a:spcBef>
        <a:spcAft>
          <a:spcPct val="0"/>
        </a:spcAft>
        <a:defRPr sz="2200">
          <a:solidFill>
            <a:srgbClr val="4D4D4D"/>
          </a:solidFill>
          <a:latin typeface="+mn-lt"/>
          <a:ea typeface="+mn-ea"/>
          <a:cs typeface="+mn-cs"/>
        </a:defRPr>
      </a:lvl1pPr>
      <a:lvl2pPr marL="447675" indent="-268288" algn="l" rtl="0" eaLnBrk="0" fontAlgn="base" hangingPunct="0">
        <a:spcBef>
          <a:spcPct val="50000"/>
        </a:spcBef>
        <a:spcAft>
          <a:spcPct val="0"/>
        </a:spcAft>
        <a:buChar char="•"/>
        <a:defRPr sz="2200">
          <a:solidFill>
            <a:srgbClr val="4D4D4D"/>
          </a:solidFill>
          <a:latin typeface="+mn-lt"/>
        </a:defRPr>
      </a:lvl2pPr>
      <a:lvl3pPr marL="895350" indent="-268288" algn="l" rtl="0" eaLnBrk="0" fontAlgn="base" hangingPunct="0">
        <a:spcBef>
          <a:spcPct val="25000"/>
        </a:spcBef>
        <a:spcAft>
          <a:spcPct val="0"/>
        </a:spcAft>
        <a:buFont typeface="Arial" charset="0"/>
        <a:buChar char="–"/>
        <a:defRPr sz="2000">
          <a:solidFill>
            <a:srgbClr val="4D4D4D"/>
          </a:solidFill>
          <a:latin typeface="+mn-lt"/>
        </a:defRPr>
      </a:lvl3pPr>
      <a:lvl4pPr marL="1350963" indent="-271463" algn="l" rtl="0" eaLnBrk="0" fontAlgn="base" hangingPunct="0">
        <a:spcBef>
          <a:spcPct val="25000"/>
        </a:spcBef>
        <a:spcAft>
          <a:spcPct val="0"/>
        </a:spcAft>
        <a:buChar char="•"/>
        <a:defRPr sz="2000">
          <a:solidFill>
            <a:srgbClr val="4D4D4D"/>
          </a:solidFill>
          <a:latin typeface="+mn-lt"/>
        </a:defRPr>
      </a:lvl4pPr>
      <a:lvl5pPr marL="1792288" indent="-261938" algn="l" rtl="0" eaLnBrk="0" fontAlgn="base" hangingPunct="0">
        <a:spcBef>
          <a:spcPct val="25000"/>
        </a:spcBef>
        <a:spcAft>
          <a:spcPct val="0"/>
        </a:spcAft>
        <a:buFont typeface="Arial" charset="0"/>
        <a:buChar char="–"/>
        <a:defRPr sz="2000">
          <a:solidFill>
            <a:srgbClr val="4D4D4D"/>
          </a:solidFill>
          <a:latin typeface="+mn-lt"/>
        </a:defRPr>
      </a:lvl5pPr>
      <a:lvl6pPr marL="2249488" indent="-261938" algn="l" rtl="0" fontAlgn="base">
        <a:spcBef>
          <a:spcPct val="25000"/>
        </a:spcBef>
        <a:spcAft>
          <a:spcPct val="0"/>
        </a:spcAft>
        <a:buFont typeface="Arial" charset="0"/>
        <a:buChar char="–"/>
        <a:defRPr sz="2000">
          <a:solidFill>
            <a:srgbClr val="4D4D4D"/>
          </a:solidFill>
          <a:latin typeface="+mn-lt"/>
        </a:defRPr>
      </a:lvl6pPr>
      <a:lvl7pPr marL="2706688" indent="-261938" algn="l" rtl="0" fontAlgn="base">
        <a:spcBef>
          <a:spcPct val="25000"/>
        </a:spcBef>
        <a:spcAft>
          <a:spcPct val="0"/>
        </a:spcAft>
        <a:buFont typeface="Arial" charset="0"/>
        <a:buChar char="–"/>
        <a:defRPr sz="2000">
          <a:solidFill>
            <a:srgbClr val="4D4D4D"/>
          </a:solidFill>
          <a:latin typeface="+mn-lt"/>
        </a:defRPr>
      </a:lvl7pPr>
      <a:lvl8pPr marL="3163888" indent="-261938" algn="l" rtl="0" fontAlgn="base">
        <a:spcBef>
          <a:spcPct val="25000"/>
        </a:spcBef>
        <a:spcAft>
          <a:spcPct val="0"/>
        </a:spcAft>
        <a:buFont typeface="Arial" charset="0"/>
        <a:buChar char="–"/>
        <a:defRPr sz="2000">
          <a:solidFill>
            <a:srgbClr val="4D4D4D"/>
          </a:solidFill>
          <a:latin typeface="+mn-lt"/>
        </a:defRPr>
      </a:lvl8pPr>
      <a:lvl9pPr marL="3621088" indent="-261938" algn="l" rtl="0" fontAlgn="base">
        <a:spcBef>
          <a:spcPct val="25000"/>
        </a:spcBef>
        <a:spcAft>
          <a:spcPct val="0"/>
        </a:spcAft>
        <a:buFont typeface="Arial" charset="0"/>
        <a:buChar char="–"/>
        <a:defRPr sz="2000">
          <a:solidFill>
            <a:srgbClr val="4D4D4D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415925"/>
            <a:ext cx="1097280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AU" dirty="0" smtClean="0"/>
              <a:t>Click to edit Master Title style</a:t>
            </a:r>
          </a:p>
        </p:txBody>
      </p:sp>
      <p:sp>
        <p:nvSpPr>
          <p:cNvPr id="385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981076"/>
            <a:ext cx="10972800" cy="5256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 dirty="0" smtClean="0"/>
              <a:t>Click to edit Master Text styles</a:t>
            </a:r>
          </a:p>
          <a:p>
            <a:pPr lvl="1"/>
            <a:r>
              <a:rPr lang="en-AU" dirty="0" smtClean="0"/>
              <a:t>Second level</a:t>
            </a:r>
          </a:p>
          <a:p>
            <a:pPr lvl="2"/>
            <a:r>
              <a:rPr lang="en-AU" dirty="0" smtClean="0"/>
              <a:t>Third level</a:t>
            </a:r>
          </a:p>
          <a:p>
            <a:pPr lvl="3"/>
            <a:r>
              <a:rPr lang="en-AU" dirty="0" smtClean="0"/>
              <a:t>Fourth level</a:t>
            </a:r>
          </a:p>
          <a:p>
            <a:pPr lvl="4"/>
            <a:r>
              <a:rPr lang="en-AU" dirty="0" smtClean="0"/>
              <a:t>Fifth level</a:t>
            </a:r>
          </a:p>
        </p:txBody>
      </p:sp>
      <p:sp>
        <p:nvSpPr>
          <p:cNvPr id="385028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712885" y="6459539"/>
            <a:ext cx="6335183" cy="414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50000"/>
              </a:spcBef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AU" smtClean="0"/>
              <a:t>GNSS CORS Workshop DELWP Victoria March 18 2016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272167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rtl="0" fontAlgn="base">
        <a:spcBef>
          <a:spcPct val="0"/>
        </a:spcBef>
        <a:spcAft>
          <a:spcPct val="0"/>
        </a:spcAft>
        <a:defRPr sz="2600" b="1">
          <a:solidFill>
            <a:srgbClr val="006983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</a:defRPr>
      </a:lvl9pPr>
    </p:titleStyle>
    <p:bodyStyle>
      <a:lvl1pPr algn="l" rtl="0" fontAlgn="base">
        <a:spcBef>
          <a:spcPct val="50000"/>
        </a:spcBef>
        <a:spcAft>
          <a:spcPct val="0"/>
        </a:spcAft>
        <a:defRPr sz="2200">
          <a:solidFill>
            <a:srgbClr val="4D4D4D"/>
          </a:solidFill>
          <a:latin typeface="+mn-lt"/>
          <a:ea typeface="+mn-ea"/>
          <a:cs typeface="+mn-cs"/>
        </a:defRPr>
      </a:lvl1pPr>
      <a:lvl2pPr marL="447675" indent="-268288" algn="l" rtl="0" fontAlgn="base">
        <a:spcBef>
          <a:spcPct val="50000"/>
        </a:spcBef>
        <a:spcAft>
          <a:spcPct val="0"/>
        </a:spcAft>
        <a:buChar char="•"/>
        <a:defRPr sz="2200">
          <a:solidFill>
            <a:srgbClr val="4D4D4D"/>
          </a:solidFill>
          <a:latin typeface="+mn-lt"/>
        </a:defRPr>
      </a:lvl2pPr>
      <a:lvl3pPr marL="895350" indent="-268288" algn="l" rtl="0" fontAlgn="base">
        <a:spcBef>
          <a:spcPct val="25000"/>
        </a:spcBef>
        <a:spcAft>
          <a:spcPct val="0"/>
        </a:spcAft>
        <a:buFont typeface="Arial" charset="0"/>
        <a:buChar char="–"/>
        <a:defRPr sz="2000">
          <a:solidFill>
            <a:srgbClr val="4D4D4D"/>
          </a:solidFill>
          <a:latin typeface="+mn-lt"/>
        </a:defRPr>
      </a:lvl3pPr>
      <a:lvl4pPr marL="1350963" indent="-271463" algn="l" rtl="0" fontAlgn="base">
        <a:spcBef>
          <a:spcPct val="25000"/>
        </a:spcBef>
        <a:spcAft>
          <a:spcPct val="0"/>
        </a:spcAft>
        <a:buChar char="•"/>
        <a:defRPr sz="2000">
          <a:solidFill>
            <a:srgbClr val="4D4D4D"/>
          </a:solidFill>
          <a:latin typeface="+mn-lt"/>
        </a:defRPr>
      </a:lvl4pPr>
      <a:lvl5pPr marL="1792288" indent="-261938" algn="l" rtl="0" fontAlgn="base">
        <a:spcBef>
          <a:spcPct val="25000"/>
        </a:spcBef>
        <a:spcAft>
          <a:spcPct val="0"/>
        </a:spcAft>
        <a:buFont typeface="Arial" charset="0"/>
        <a:buChar char="–"/>
        <a:defRPr sz="2000">
          <a:solidFill>
            <a:srgbClr val="4D4D4D"/>
          </a:solidFill>
          <a:latin typeface="+mn-lt"/>
        </a:defRPr>
      </a:lvl5pPr>
      <a:lvl6pPr marL="2249488" indent="-261938" algn="l" rtl="0" fontAlgn="base">
        <a:spcBef>
          <a:spcPct val="25000"/>
        </a:spcBef>
        <a:spcAft>
          <a:spcPct val="0"/>
        </a:spcAft>
        <a:buFont typeface="Arial" charset="0"/>
        <a:buChar char="–"/>
        <a:defRPr sz="2000">
          <a:solidFill>
            <a:schemeClr val="bg1"/>
          </a:solidFill>
          <a:latin typeface="+mn-lt"/>
        </a:defRPr>
      </a:lvl6pPr>
      <a:lvl7pPr marL="2706688" indent="-261938" algn="l" rtl="0" fontAlgn="base">
        <a:spcBef>
          <a:spcPct val="25000"/>
        </a:spcBef>
        <a:spcAft>
          <a:spcPct val="0"/>
        </a:spcAft>
        <a:buFont typeface="Arial" charset="0"/>
        <a:buChar char="–"/>
        <a:defRPr sz="2000">
          <a:solidFill>
            <a:schemeClr val="bg1"/>
          </a:solidFill>
          <a:latin typeface="+mn-lt"/>
        </a:defRPr>
      </a:lvl7pPr>
      <a:lvl8pPr marL="3163888" indent="-261938" algn="l" rtl="0" fontAlgn="base">
        <a:spcBef>
          <a:spcPct val="25000"/>
        </a:spcBef>
        <a:spcAft>
          <a:spcPct val="0"/>
        </a:spcAft>
        <a:buFont typeface="Arial" charset="0"/>
        <a:buChar char="–"/>
        <a:defRPr sz="2000">
          <a:solidFill>
            <a:schemeClr val="bg1"/>
          </a:solidFill>
          <a:latin typeface="+mn-lt"/>
        </a:defRPr>
      </a:lvl8pPr>
      <a:lvl9pPr marL="3621088" indent="-261938" algn="l" rtl="0" fontAlgn="base">
        <a:spcBef>
          <a:spcPct val="25000"/>
        </a:spcBef>
        <a:spcAft>
          <a:spcPct val="0"/>
        </a:spcAft>
        <a:buFont typeface="Arial" charset="0"/>
        <a:buChar char="–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415925"/>
            <a:ext cx="1097280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AU" dirty="0" smtClean="0"/>
              <a:t>Click to edit Master Title style</a:t>
            </a:r>
          </a:p>
        </p:txBody>
      </p:sp>
      <p:sp>
        <p:nvSpPr>
          <p:cNvPr id="385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981076"/>
            <a:ext cx="10972800" cy="5256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 dirty="0" smtClean="0"/>
              <a:t>Click to edit Master Text styles</a:t>
            </a:r>
          </a:p>
          <a:p>
            <a:pPr lvl="1"/>
            <a:r>
              <a:rPr lang="en-AU" dirty="0" smtClean="0"/>
              <a:t>Second level</a:t>
            </a:r>
          </a:p>
          <a:p>
            <a:pPr lvl="2"/>
            <a:r>
              <a:rPr lang="en-AU" dirty="0" smtClean="0"/>
              <a:t>Third level</a:t>
            </a:r>
          </a:p>
          <a:p>
            <a:pPr lvl="3"/>
            <a:r>
              <a:rPr lang="en-AU" dirty="0" smtClean="0"/>
              <a:t>Fourth level</a:t>
            </a:r>
          </a:p>
          <a:p>
            <a:pPr lvl="4"/>
            <a:r>
              <a:rPr lang="en-AU" dirty="0" smtClean="0"/>
              <a:t>Fifth level</a:t>
            </a:r>
          </a:p>
        </p:txBody>
      </p:sp>
      <p:sp>
        <p:nvSpPr>
          <p:cNvPr id="385028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712885" y="6459539"/>
            <a:ext cx="6335183" cy="414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50000"/>
              </a:spcBef>
              <a:defRPr sz="1000">
                <a:solidFill>
                  <a:schemeClr val="bg1"/>
                </a:solidFill>
              </a:defRPr>
            </a:lvl1pPr>
          </a:lstStyle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445632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rtl="0" fontAlgn="base">
        <a:spcBef>
          <a:spcPct val="0"/>
        </a:spcBef>
        <a:spcAft>
          <a:spcPct val="0"/>
        </a:spcAft>
        <a:defRPr sz="2600" b="1">
          <a:solidFill>
            <a:srgbClr val="006983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</a:defRPr>
      </a:lvl9pPr>
    </p:titleStyle>
    <p:bodyStyle>
      <a:lvl1pPr algn="l" rtl="0" fontAlgn="base">
        <a:spcBef>
          <a:spcPct val="50000"/>
        </a:spcBef>
        <a:spcAft>
          <a:spcPct val="0"/>
        </a:spcAft>
        <a:defRPr sz="2200">
          <a:solidFill>
            <a:srgbClr val="4D4D4D"/>
          </a:solidFill>
          <a:latin typeface="+mn-lt"/>
          <a:ea typeface="+mn-ea"/>
          <a:cs typeface="+mn-cs"/>
        </a:defRPr>
      </a:lvl1pPr>
      <a:lvl2pPr marL="447675" indent="-268288" algn="l" rtl="0" fontAlgn="base">
        <a:spcBef>
          <a:spcPct val="50000"/>
        </a:spcBef>
        <a:spcAft>
          <a:spcPct val="0"/>
        </a:spcAft>
        <a:buChar char="•"/>
        <a:defRPr sz="2200">
          <a:solidFill>
            <a:srgbClr val="4D4D4D"/>
          </a:solidFill>
          <a:latin typeface="+mn-lt"/>
        </a:defRPr>
      </a:lvl2pPr>
      <a:lvl3pPr marL="895350" indent="-268288" algn="l" rtl="0" fontAlgn="base">
        <a:spcBef>
          <a:spcPct val="25000"/>
        </a:spcBef>
        <a:spcAft>
          <a:spcPct val="0"/>
        </a:spcAft>
        <a:buFont typeface="Arial" charset="0"/>
        <a:buChar char="–"/>
        <a:defRPr sz="2000">
          <a:solidFill>
            <a:srgbClr val="4D4D4D"/>
          </a:solidFill>
          <a:latin typeface="+mn-lt"/>
        </a:defRPr>
      </a:lvl3pPr>
      <a:lvl4pPr marL="1350963" indent="-271463" algn="l" rtl="0" fontAlgn="base">
        <a:spcBef>
          <a:spcPct val="25000"/>
        </a:spcBef>
        <a:spcAft>
          <a:spcPct val="0"/>
        </a:spcAft>
        <a:buChar char="•"/>
        <a:defRPr sz="2000">
          <a:solidFill>
            <a:srgbClr val="4D4D4D"/>
          </a:solidFill>
          <a:latin typeface="+mn-lt"/>
        </a:defRPr>
      </a:lvl4pPr>
      <a:lvl5pPr marL="1792288" indent="-261938" algn="l" rtl="0" fontAlgn="base">
        <a:spcBef>
          <a:spcPct val="25000"/>
        </a:spcBef>
        <a:spcAft>
          <a:spcPct val="0"/>
        </a:spcAft>
        <a:buFont typeface="Arial" charset="0"/>
        <a:buChar char="–"/>
        <a:defRPr sz="2000">
          <a:solidFill>
            <a:srgbClr val="4D4D4D"/>
          </a:solidFill>
          <a:latin typeface="+mn-lt"/>
        </a:defRPr>
      </a:lvl5pPr>
      <a:lvl6pPr marL="2249488" indent="-261938" algn="l" rtl="0" fontAlgn="base">
        <a:spcBef>
          <a:spcPct val="25000"/>
        </a:spcBef>
        <a:spcAft>
          <a:spcPct val="0"/>
        </a:spcAft>
        <a:buFont typeface="Arial" charset="0"/>
        <a:buChar char="–"/>
        <a:defRPr sz="2000">
          <a:solidFill>
            <a:schemeClr val="bg1"/>
          </a:solidFill>
          <a:latin typeface="+mn-lt"/>
        </a:defRPr>
      </a:lvl6pPr>
      <a:lvl7pPr marL="2706688" indent="-261938" algn="l" rtl="0" fontAlgn="base">
        <a:spcBef>
          <a:spcPct val="25000"/>
        </a:spcBef>
        <a:spcAft>
          <a:spcPct val="0"/>
        </a:spcAft>
        <a:buFont typeface="Arial" charset="0"/>
        <a:buChar char="–"/>
        <a:defRPr sz="2000">
          <a:solidFill>
            <a:schemeClr val="bg1"/>
          </a:solidFill>
          <a:latin typeface="+mn-lt"/>
        </a:defRPr>
      </a:lvl7pPr>
      <a:lvl8pPr marL="3163888" indent="-261938" algn="l" rtl="0" fontAlgn="base">
        <a:spcBef>
          <a:spcPct val="25000"/>
        </a:spcBef>
        <a:spcAft>
          <a:spcPct val="0"/>
        </a:spcAft>
        <a:buFont typeface="Arial" charset="0"/>
        <a:buChar char="–"/>
        <a:defRPr sz="2000">
          <a:solidFill>
            <a:schemeClr val="bg1"/>
          </a:solidFill>
          <a:latin typeface="+mn-lt"/>
        </a:defRPr>
      </a:lvl8pPr>
      <a:lvl9pPr marL="3621088" indent="-261938" algn="l" rtl="0" fontAlgn="base">
        <a:spcBef>
          <a:spcPct val="25000"/>
        </a:spcBef>
        <a:spcAft>
          <a:spcPct val="0"/>
        </a:spcAft>
        <a:buFont typeface="Arial" charset="0"/>
        <a:buChar char="–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415926"/>
            <a:ext cx="109728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AU" dirty="0" smtClean="0"/>
              <a:t>Click to edit Master Title style</a:t>
            </a:r>
          </a:p>
        </p:txBody>
      </p:sp>
      <p:sp>
        <p:nvSpPr>
          <p:cNvPr id="385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957096"/>
            <a:ext cx="10972800" cy="5256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 dirty="0" smtClean="0"/>
              <a:t>Click to edit Master Text styles</a:t>
            </a:r>
          </a:p>
          <a:p>
            <a:pPr lvl="1"/>
            <a:r>
              <a:rPr lang="en-AU" dirty="0" smtClean="0"/>
              <a:t>Second level</a:t>
            </a:r>
          </a:p>
          <a:p>
            <a:pPr lvl="2"/>
            <a:r>
              <a:rPr lang="en-AU" dirty="0" smtClean="0"/>
              <a:t>Third level</a:t>
            </a:r>
          </a:p>
          <a:p>
            <a:pPr lvl="3"/>
            <a:r>
              <a:rPr lang="en-AU" dirty="0" smtClean="0"/>
              <a:t>Fourth level</a:t>
            </a:r>
          </a:p>
          <a:p>
            <a:pPr lvl="4"/>
            <a:r>
              <a:rPr lang="en-AU" dirty="0" smtClean="0"/>
              <a:t>Fifth level</a:t>
            </a:r>
          </a:p>
        </p:txBody>
      </p:sp>
      <p:sp>
        <p:nvSpPr>
          <p:cNvPr id="385028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712886" y="6459540"/>
            <a:ext cx="6335183" cy="414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50000"/>
              </a:spcBef>
              <a:defRPr sz="1067">
                <a:solidFill>
                  <a:schemeClr val="bg1"/>
                </a:solidFill>
              </a:defRPr>
            </a:lvl1pPr>
          </a:lstStyle>
          <a:p>
            <a:r>
              <a:rPr lang="en-AU" smtClean="0"/>
              <a:t>Australian Geodesy Meeting, 28 June 2017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834902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rtl="0" fontAlgn="base">
        <a:spcBef>
          <a:spcPct val="0"/>
        </a:spcBef>
        <a:spcAft>
          <a:spcPct val="0"/>
        </a:spcAft>
        <a:defRPr sz="3200" b="1">
          <a:solidFill>
            <a:srgbClr val="267485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467" b="1">
          <a:solidFill>
            <a:schemeClr val="bg1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3467" b="1">
          <a:solidFill>
            <a:schemeClr val="bg1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3467" b="1">
          <a:solidFill>
            <a:schemeClr val="bg1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3467" b="1">
          <a:solidFill>
            <a:schemeClr val="bg1"/>
          </a:solidFill>
          <a:latin typeface="Arial" charset="0"/>
        </a:defRPr>
      </a:lvl5pPr>
      <a:lvl6pPr marL="609585" algn="l" rtl="0" fontAlgn="base">
        <a:spcBef>
          <a:spcPct val="0"/>
        </a:spcBef>
        <a:spcAft>
          <a:spcPct val="0"/>
        </a:spcAft>
        <a:defRPr sz="3467" b="1">
          <a:solidFill>
            <a:schemeClr val="bg1"/>
          </a:solidFill>
          <a:latin typeface="Arial" charset="0"/>
        </a:defRPr>
      </a:lvl6pPr>
      <a:lvl7pPr marL="1219170" algn="l" rtl="0" fontAlgn="base">
        <a:spcBef>
          <a:spcPct val="0"/>
        </a:spcBef>
        <a:spcAft>
          <a:spcPct val="0"/>
        </a:spcAft>
        <a:defRPr sz="3467" b="1">
          <a:solidFill>
            <a:schemeClr val="bg1"/>
          </a:solidFill>
          <a:latin typeface="Arial" charset="0"/>
        </a:defRPr>
      </a:lvl7pPr>
      <a:lvl8pPr marL="1828754" algn="l" rtl="0" fontAlgn="base">
        <a:spcBef>
          <a:spcPct val="0"/>
        </a:spcBef>
        <a:spcAft>
          <a:spcPct val="0"/>
        </a:spcAft>
        <a:defRPr sz="3467" b="1">
          <a:solidFill>
            <a:schemeClr val="bg1"/>
          </a:solidFill>
          <a:latin typeface="Arial" charset="0"/>
        </a:defRPr>
      </a:lvl8pPr>
      <a:lvl9pPr marL="2438339" algn="l" rtl="0" fontAlgn="base">
        <a:spcBef>
          <a:spcPct val="0"/>
        </a:spcBef>
        <a:spcAft>
          <a:spcPct val="0"/>
        </a:spcAft>
        <a:defRPr sz="3467" b="1">
          <a:solidFill>
            <a:schemeClr val="bg1"/>
          </a:solidFill>
          <a:latin typeface="Arial" charset="0"/>
        </a:defRPr>
      </a:lvl9pPr>
    </p:titleStyle>
    <p:bodyStyle>
      <a:lvl1pPr algn="l" rtl="0" fontAlgn="base">
        <a:spcBef>
          <a:spcPct val="50000"/>
        </a:spcBef>
        <a:spcAft>
          <a:spcPct val="0"/>
        </a:spcAft>
        <a:defRPr sz="2400">
          <a:solidFill>
            <a:srgbClr val="4D4D4D"/>
          </a:solidFill>
          <a:latin typeface="+mn-lt"/>
          <a:ea typeface="+mn-ea"/>
          <a:cs typeface="+mn-cs"/>
        </a:defRPr>
      </a:lvl1pPr>
      <a:lvl2pPr marL="596885" indent="-357708" algn="l" rtl="0" fontAlgn="base">
        <a:spcBef>
          <a:spcPct val="50000"/>
        </a:spcBef>
        <a:spcAft>
          <a:spcPct val="0"/>
        </a:spcAft>
        <a:buChar char="•"/>
        <a:defRPr sz="2400">
          <a:solidFill>
            <a:srgbClr val="4D4D4D"/>
          </a:solidFill>
          <a:latin typeface="+mn-lt"/>
        </a:defRPr>
      </a:lvl2pPr>
      <a:lvl3pPr marL="1193770" indent="-357708" algn="l" rtl="0" fontAlgn="base">
        <a:spcBef>
          <a:spcPct val="25000"/>
        </a:spcBef>
        <a:spcAft>
          <a:spcPct val="0"/>
        </a:spcAft>
        <a:buFont typeface="Arial" charset="0"/>
        <a:buChar char="–"/>
        <a:defRPr sz="2133">
          <a:solidFill>
            <a:srgbClr val="4D4D4D"/>
          </a:solidFill>
          <a:latin typeface="+mn-lt"/>
        </a:defRPr>
      </a:lvl3pPr>
      <a:lvl4pPr marL="1801239" indent="-361942" algn="l" rtl="0" fontAlgn="base">
        <a:spcBef>
          <a:spcPct val="25000"/>
        </a:spcBef>
        <a:spcAft>
          <a:spcPct val="0"/>
        </a:spcAft>
        <a:buChar char="•"/>
        <a:defRPr sz="2133">
          <a:solidFill>
            <a:srgbClr val="4D4D4D"/>
          </a:solidFill>
          <a:latin typeface="+mn-lt"/>
        </a:defRPr>
      </a:lvl4pPr>
      <a:lvl5pPr marL="2389658" indent="-349242" algn="l" rtl="0" fontAlgn="base">
        <a:spcBef>
          <a:spcPct val="25000"/>
        </a:spcBef>
        <a:spcAft>
          <a:spcPct val="0"/>
        </a:spcAft>
        <a:buFont typeface="Arial" charset="0"/>
        <a:buChar char="–"/>
        <a:defRPr sz="2133">
          <a:solidFill>
            <a:srgbClr val="4D4D4D"/>
          </a:solidFill>
          <a:latin typeface="+mn-lt"/>
        </a:defRPr>
      </a:lvl5pPr>
      <a:lvl6pPr marL="2999242" indent="-349242" algn="l" rtl="0" fontAlgn="base">
        <a:spcBef>
          <a:spcPct val="25000"/>
        </a:spcBef>
        <a:spcAft>
          <a:spcPct val="0"/>
        </a:spcAft>
        <a:buFont typeface="Arial" charset="0"/>
        <a:buChar char="–"/>
        <a:defRPr sz="2667">
          <a:solidFill>
            <a:schemeClr val="bg1"/>
          </a:solidFill>
          <a:latin typeface="+mn-lt"/>
        </a:defRPr>
      </a:lvl6pPr>
      <a:lvl7pPr marL="3608827" indent="-349242" algn="l" rtl="0" fontAlgn="base">
        <a:spcBef>
          <a:spcPct val="25000"/>
        </a:spcBef>
        <a:spcAft>
          <a:spcPct val="0"/>
        </a:spcAft>
        <a:buFont typeface="Arial" charset="0"/>
        <a:buChar char="–"/>
        <a:defRPr sz="2667">
          <a:solidFill>
            <a:schemeClr val="bg1"/>
          </a:solidFill>
          <a:latin typeface="+mn-lt"/>
        </a:defRPr>
      </a:lvl7pPr>
      <a:lvl8pPr marL="4218412" indent="-349242" algn="l" rtl="0" fontAlgn="base">
        <a:spcBef>
          <a:spcPct val="25000"/>
        </a:spcBef>
        <a:spcAft>
          <a:spcPct val="0"/>
        </a:spcAft>
        <a:buFont typeface="Arial" charset="0"/>
        <a:buChar char="–"/>
        <a:defRPr sz="2667">
          <a:solidFill>
            <a:schemeClr val="bg1"/>
          </a:solidFill>
          <a:latin typeface="+mn-lt"/>
        </a:defRPr>
      </a:lvl8pPr>
      <a:lvl9pPr marL="4827997" indent="-349242" algn="l" rtl="0" fontAlgn="base">
        <a:spcBef>
          <a:spcPct val="25000"/>
        </a:spcBef>
        <a:spcAft>
          <a:spcPct val="0"/>
        </a:spcAft>
        <a:buFont typeface="Arial" charset="0"/>
        <a:buChar char="–"/>
        <a:defRPr sz="2667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5833" y="-1"/>
            <a:ext cx="12207833" cy="2433373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773832"/>
            <a:ext cx="1082248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AU" sz="3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Title</a:t>
            </a:r>
            <a:endParaRPr lang="en-AU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1684" y="1988841"/>
            <a:ext cx="10822488" cy="4606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</p:txBody>
      </p:sp>
      <p:pic>
        <p:nvPicPr>
          <p:cNvPr id="11" name="Picture 10" descr="(DELWP) Insignia PMS541 Right Aligned"/>
          <p:cNvPicPr/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98977" y="6309320"/>
            <a:ext cx="2565400" cy="42926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9427EB-6C32-4E8E-B15A-C3A7433EBFBF}" type="datetimeFigureOut">
              <a:rPr lang="en-AU" smtClean="0"/>
              <a:t>27/11/2019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829555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</p:sldLayoutIdLst>
  <p:timing>
    <p:tnLst>
      <p:par>
        <p:cTn id="1" dur="indefinite" restart="never" nodeType="tmRoot"/>
      </p:par>
    </p:tnLst>
  </p:timing>
  <p:hf sldNum="0" hdr="0"/>
  <p:txStyles>
    <p:titleStyle>
      <a:lvl1pPr algn="l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415925"/>
            <a:ext cx="1097280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AU" dirty="0" smtClean="0"/>
              <a:t>Click to edit Master Title style</a:t>
            </a:r>
          </a:p>
        </p:txBody>
      </p:sp>
      <p:sp>
        <p:nvSpPr>
          <p:cNvPr id="385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981076"/>
            <a:ext cx="10972800" cy="5256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 dirty="0" smtClean="0"/>
              <a:t>Click to edit Master Text styles</a:t>
            </a:r>
          </a:p>
          <a:p>
            <a:pPr lvl="1"/>
            <a:r>
              <a:rPr lang="en-AU" dirty="0" smtClean="0"/>
              <a:t>Second level</a:t>
            </a:r>
          </a:p>
          <a:p>
            <a:pPr lvl="2"/>
            <a:r>
              <a:rPr lang="en-AU" dirty="0" smtClean="0"/>
              <a:t>Third level</a:t>
            </a:r>
          </a:p>
          <a:p>
            <a:pPr lvl="3"/>
            <a:r>
              <a:rPr lang="en-AU" dirty="0" smtClean="0"/>
              <a:t>Fourth level</a:t>
            </a:r>
          </a:p>
          <a:p>
            <a:pPr lvl="4"/>
            <a:r>
              <a:rPr lang="en-AU" dirty="0" smtClean="0"/>
              <a:t>Fifth level</a:t>
            </a:r>
          </a:p>
        </p:txBody>
      </p:sp>
      <p:sp>
        <p:nvSpPr>
          <p:cNvPr id="385028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712885" y="6459539"/>
            <a:ext cx="6335183" cy="414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50000"/>
              </a:spcBef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AU" dirty="0" smtClean="0"/>
              <a:t>Multi-GNSS Asia | Melbourne October 2018 | </a:t>
            </a:r>
            <a:r>
              <a:rPr lang="en-AU" dirty="0" err="1" smtClean="0"/>
              <a:t>nicholas.brown@ga.gov.au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423801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rtl="0" fontAlgn="base">
        <a:spcBef>
          <a:spcPct val="0"/>
        </a:spcBef>
        <a:spcAft>
          <a:spcPct val="0"/>
        </a:spcAft>
        <a:defRPr sz="2600" b="1">
          <a:solidFill>
            <a:srgbClr val="006983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</a:defRPr>
      </a:lvl9pPr>
    </p:titleStyle>
    <p:bodyStyle>
      <a:lvl1pPr algn="l" rtl="0" fontAlgn="base">
        <a:spcBef>
          <a:spcPct val="50000"/>
        </a:spcBef>
        <a:spcAft>
          <a:spcPct val="0"/>
        </a:spcAft>
        <a:defRPr sz="2200">
          <a:solidFill>
            <a:srgbClr val="4D4D4D"/>
          </a:solidFill>
          <a:latin typeface="+mn-lt"/>
          <a:ea typeface="+mn-ea"/>
          <a:cs typeface="+mn-cs"/>
        </a:defRPr>
      </a:lvl1pPr>
      <a:lvl2pPr marL="447675" indent="-268288" algn="l" rtl="0" fontAlgn="base">
        <a:spcBef>
          <a:spcPct val="50000"/>
        </a:spcBef>
        <a:spcAft>
          <a:spcPct val="0"/>
        </a:spcAft>
        <a:buChar char="•"/>
        <a:defRPr sz="2200">
          <a:solidFill>
            <a:srgbClr val="4D4D4D"/>
          </a:solidFill>
          <a:latin typeface="+mn-lt"/>
        </a:defRPr>
      </a:lvl2pPr>
      <a:lvl3pPr marL="895350" indent="-268288" algn="l" rtl="0" fontAlgn="base">
        <a:spcBef>
          <a:spcPct val="25000"/>
        </a:spcBef>
        <a:spcAft>
          <a:spcPct val="0"/>
        </a:spcAft>
        <a:buFont typeface="Arial" charset="0"/>
        <a:buChar char="–"/>
        <a:defRPr sz="2000">
          <a:solidFill>
            <a:srgbClr val="4D4D4D"/>
          </a:solidFill>
          <a:latin typeface="+mn-lt"/>
        </a:defRPr>
      </a:lvl3pPr>
      <a:lvl4pPr marL="1350963" indent="-271463" algn="l" rtl="0" fontAlgn="base">
        <a:spcBef>
          <a:spcPct val="25000"/>
        </a:spcBef>
        <a:spcAft>
          <a:spcPct val="0"/>
        </a:spcAft>
        <a:buChar char="•"/>
        <a:defRPr sz="2000">
          <a:solidFill>
            <a:srgbClr val="4D4D4D"/>
          </a:solidFill>
          <a:latin typeface="+mn-lt"/>
        </a:defRPr>
      </a:lvl4pPr>
      <a:lvl5pPr marL="1792288" indent="-261938" algn="l" rtl="0" fontAlgn="base">
        <a:spcBef>
          <a:spcPct val="25000"/>
        </a:spcBef>
        <a:spcAft>
          <a:spcPct val="0"/>
        </a:spcAft>
        <a:buFont typeface="Arial" charset="0"/>
        <a:buChar char="–"/>
        <a:defRPr sz="2000">
          <a:solidFill>
            <a:srgbClr val="4D4D4D"/>
          </a:solidFill>
          <a:latin typeface="+mn-lt"/>
        </a:defRPr>
      </a:lvl5pPr>
      <a:lvl6pPr marL="2249488" indent="-261938" algn="l" rtl="0" fontAlgn="base">
        <a:spcBef>
          <a:spcPct val="25000"/>
        </a:spcBef>
        <a:spcAft>
          <a:spcPct val="0"/>
        </a:spcAft>
        <a:buFont typeface="Arial" charset="0"/>
        <a:buChar char="–"/>
        <a:defRPr sz="2000">
          <a:solidFill>
            <a:schemeClr val="bg1"/>
          </a:solidFill>
          <a:latin typeface="+mn-lt"/>
        </a:defRPr>
      </a:lvl6pPr>
      <a:lvl7pPr marL="2706688" indent="-261938" algn="l" rtl="0" fontAlgn="base">
        <a:spcBef>
          <a:spcPct val="25000"/>
        </a:spcBef>
        <a:spcAft>
          <a:spcPct val="0"/>
        </a:spcAft>
        <a:buFont typeface="Arial" charset="0"/>
        <a:buChar char="–"/>
        <a:defRPr sz="2000">
          <a:solidFill>
            <a:schemeClr val="bg1"/>
          </a:solidFill>
          <a:latin typeface="+mn-lt"/>
        </a:defRPr>
      </a:lvl7pPr>
      <a:lvl8pPr marL="3163888" indent="-261938" algn="l" rtl="0" fontAlgn="base">
        <a:spcBef>
          <a:spcPct val="25000"/>
        </a:spcBef>
        <a:spcAft>
          <a:spcPct val="0"/>
        </a:spcAft>
        <a:buFont typeface="Arial" charset="0"/>
        <a:buChar char="–"/>
        <a:defRPr sz="2000">
          <a:solidFill>
            <a:schemeClr val="bg1"/>
          </a:solidFill>
          <a:latin typeface="+mn-lt"/>
        </a:defRPr>
      </a:lvl8pPr>
      <a:lvl9pPr marL="3621088" indent="-261938" algn="l" rtl="0" fontAlgn="base">
        <a:spcBef>
          <a:spcPct val="25000"/>
        </a:spcBef>
        <a:spcAft>
          <a:spcPct val="0"/>
        </a:spcAft>
        <a:buFont typeface="Arial" charset="0"/>
        <a:buChar char="–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52.png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54.pn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55.jpg"/><Relationship Id="rId7" Type="http://schemas.openxmlformats.org/officeDocument/2006/relationships/image" Target="../media/image5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g"/><Relationship Id="rId5" Type="http://schemas.openxmlformats.org/officeDocument/2006/relationships/image" Target="../media/image57.jpg"/><Relationship Id="rId4" Type="http://schemas.openxmlformats.org/officeDocument/2006/relationships/image" Target="../media/image56.jpg"/><Relationship Id="rId9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66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emf"/><Relationship Id="rId5" Type="http://schemas.openxmlformats.org/officeDocument/2006/relationships/image" Target="../media/image64.emf"/><Relationship Id="rId4" Type="http://schemas.openxmlformats.org/officeDocument/2006/relationships/image" Target="../media/image63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jpeg"/><Relationship Id="rId4" Type="http://schemas.openxmlformats.org/officeDocument/2006/relationships/image" Target="../media/image6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36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36.e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N:\geodesy\Users\Brown\Presentations\DGAL\iStock-17554421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8929" b="1"/>
          <a:stretch/>
        </p:blipFill>
        <p:spPr bwMode="auto">
          <a:xfrm>
            <a:off x="-189565" y="0"/>
            <a:ext cx="13430016" cy="6858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clrChange>
              <a:clrFrom>
                <a:srgbClr val="28AAE1"/>
              </a:clrFrom>
              <a:clrTo>
                <a:srgbClr val="28AAE1">
                  <a:alpha val="0"/>
                </a:srgbClr>
              </a:clrTo>
            </a:clrChange>
            <a:biLevel thresh="25000"/>
          </a:blip>
          <a:stretch>
            <a:fillRect/>
          </a:stretch>
        </p:blipFill>
        <p:spPr>
          <a:xfrm>
            <a:off x="5102647" y="4357200"/>
            <a:ext cx="410846" cy="410846"/>
          </a:xfrm>
          <a:prstGeom prst="rect">
            <a:avLst/>
          </a:prstGeom>
          <a:ln>
            <a:noFill/>
          </a:ln>
          <a:effectLst>
            <a:glow rad="12700">
              <a:schemeClr val="bg1">
                <a:lumMod val="50000"/>
              </a:schemeClr>
            </a:glow>
          </a:effectLst>
        </p:spPr>
      </p:pic>
      <p:sp>
        <p:nvSpPr>
          <p:cNvPr id="11" name="Rectangle 10"/>
          <p:cNvSpPr/>
          <p:nvPr/>
        </p:nvSpPr>
        <p:spPr>
          <a:xfrm>
            <a:off x="1951832" y="428593"/>
            <a:ext cx="8627746" cy="2554545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en-AU" sz="4000" b="1" dirty="0" smtClean="0">
                <a:ln w="6350">
                  <a:solidFill>
                    <a:schemeClr val="tx1"/>
                  </a:solidFill>
                </a:ln>
                <a:solidFill>
                  <a:schemeClr val="bg1"/>
                </a:solidFill>
                <a:latin typeface="Calibri" panose="020F0502020204030204" pitchFamily="34" charset="0"/>
              </a:rPr>
              <a:t>Australian Geospatial Reference System</a:t>
            </a:r>
          </a:p>
          <a:p>
            <a:pPr algn="ctr"/>
            <a:r>
              <a:rPr lang="en-US" sz="4000" b="1" dirty="0" smtClean="0">
                <a:ln w="6350">
                  <a:solidFill>
                    <a:schemeClr val="tx1"/>
                  </a:solidFill>
                </a:ln>
                <a:solidFill>
                  <a:schemeClr val="bg1"/>
                </a:solidFill>
                <a:latin typeface="Calibri" panose="020F0502020204030204" pitchFamily="34" charset="0"/>
              </a:rPr>
              <a:t>Webinar Series</a:t>
            </a:r>
            <a:endParaRPr lang="en-AU" sz="4000" b="1" dirty="0" smtClean="0">
              <a:ln w="6350">
                <a:solidFill>
                  <a:schemeClr val="tx1"/>
                </a:solidFill>
              </a:ln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algn="ctr"/>
            <a:endParaRPr lang="en-US" sz="4000" b="1" dirty="0">
              <a:ln w="6350">
                <a:solidFill>
                  <a:schemeClr val="tx1"/>
                </a:solidFill>
              </a:ln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algn="ctr"/>
            <a:r>
              <a:rPr lang="en-US" sz="4000" b="1" dirty="0" smtClean="0">
                <a:ln w="6350">
                  <a:solidFill>
                    <a:schemeClr val="tx1"/>
                  </a:solidFill>
                </a:ln>
                <a:solidFill>
                  <a:schemeClr val="bg1"/>
                </a:solidFill>
                <a:latin typeface="Calibri" panose="020F0502020204030204" pitchFamily="34" charset="0"/>
              </a:rPr>
              <a:t>Webinar </a:t>
            </a:r>
            <a:r>
              <a:rPr lang="en-US" sz="4000" b="1" dirty="0">
                <a:ln w="6350">
                  <a:solidFill>
                    <a:schemeClr val="tx1"/>
                  </a:solidFill>
                </a:ln>
                <a:solidFill>
                  <a:schemeClr val="bg1"/>
                </a:solidFill>
                <a:latin typeface="Calibri" panose="020F0502020204030204" pitchFamily="34" charset="0"/>
              </a:rPr>
              <a:t>4</a:t>
            </a:r>
            <a:r>
              <a:rPr lang="en-US" sz="4000" b="1" dirty="0" smtClean="0">
                <a:ln w="6350">
                  <a:solidFill>
                    <a:schemeClr val="tx1"/>
                  </a:solidFill>
                </a:ln>
                <a:solidFill>
                  <a:schemeClr val="bg1"/>
                </a:solidFill>
                <a:latin typeface="Calibri" panose="020F0502020204030204" pitchFamily="34" charset="0"/>
              </a:rPr>
              <a:t>: Heightened Awareness</a:t>
            </a:r>
            <a:endParaRPr lang="en-AU" sz="4000" b="1" dirty="0" smtClean="0">
              <a:ln w="6350">
                <a:solidFill>
                  <a:schemeClr val="tx1"/>
                </a:solidFill>
              </a:ln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81124" y="3069652"/>
            <a:ext cx="10369152" cy="23391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n w="6350">
                  <a:solidFill>
                    <a:schemeClr val="tx1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Calibri" panose="020F0502020204030204" pitchFamily="34" charset="0"/>
              </a:rPr>
              <a:t>Nicholas Brown</a:t>
            </a:r>
          </a:p>
          <a:p>
            <a:pPr algn="ctr"/>
            <a:r>
              <a:rPr lang="en-US" b="1" dirty="0">
                <a:ln w="6350">
                  <a:solidFill>
                    <a:schemeClr val="tx1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Calibri" panose="020F0502020204030204" pitchFamily="34" charset="0"/>
              </a:rPr>
              <a:t>Director of National </a:t>
            </a:r>
            <a:r>
              <a:rPr lang="en-US" b="1" dirty="0" smtClean="0">
                <a:ln w="6350">
                  <a:solidFill>
                    <a:schemeClr val="tx1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Calibri" panose="020F0502020204030204" pitchFamily="34" charset="0"/>
              </a:rPr>
              <a:t>Geodesy</a:t>
            </a:r>
          </a:p>
          <a:p>
            <a:pPr algn="ctr"/>
            <a:r>
              <a:rPr lang="en-US" b="1" dirty="0">
                <a:ln w="6350">
                  <a:solidFill>
                    <a:schemeClr val="tx1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Calibri" panose="020F0502020204030204" pitchFamily="34" charset="0"/>
              </a:rPr>
              <a:t>Geoscience Australia</a:t>
            </a:r>
          </a:p>
          <a:p>
            <a:pPr algn="ctr"/>
            <a:endParaRPr lang="en-US" sz="1400" b="1" dirty="0">
              <a:ln w="6350">
                <a:solidFill>
                  <a:schemeClr val="tx1">
                    <a:lumMod val="50000"/>
                  </a:schemeClr>
                </a:solidFill>
              </a:ln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algn="ctr"/>
            <a:r>
              <a:rPr lang="en-US" b="1" dirty="0">
                <a:ln w="6350">
                  <a:solidFill>
                    <a:schemeClr val="tx1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Calibri" panose="020F0502020204030204" pitchFamily="34" charset="0"/>
              </a:rPr>
              <a:t>Chair of ICSM Permanent Committee on Geodesy</a:t>
            </a:r>
          </a:p>
          <a:p>
            <a:pPr algn="ctr"/>
            <a:r>
              <a:rPr lang="en-US" b="1" dirty="0" smtClean="0">
                <a:ln w="6350">
                  <a:solidFill>
                    <a:schemeClr val="tx1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Calibri" panose="020F0502020204030204" pitchFamily="34" charset="0"/>
              </a:rPr>
              <a:t>@</a:t>
            </a:r>
            <a:r>
              <a:rPr lang="en-US" b="1" dirty="0">
                <a:ln w="6350">
                  <a:solidFill>
                    <a:schemeClr val="tx1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Calibri" panose="020F0502020204030204" pitchFamily="34" charset="0"/>
              </a:rPr>
              <a:t>nich0lasbr0wn</a:t>
            </a:r>
          </a:p>
          <a:p>
            <a:pPr algn="ctr"/>
            <a:endParaRPr lang="en-US" b="1" dirty="0">
              <a:ln w="6350">
                <a:solidFill>
                  <a:schemeClr val="tx1">
                    <a:lumMod val="50000"/>
                  </a:schemeClr>
                </a:solidFill>
              </a:ln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algn="ctr"/>
            <a:endParaRPr lang="en-US" sz="2000" b="1" dirty="0" smtClean="0">
              <a:ln w="12700">
                <a:solidFill>
                  <a:schemeClr val="tx1">
                    <a:lumMod val="75000"/>
                    <a:lumOff val="25000"/>
                  </a:schemeClr>
                </a:solidFill>
              </a:ln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2020878" y="5107929"/>
            <a:ext cx="18473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endParaRPr lang="en-US" sz="2000" b="1" dirty="0">
              <a:ln w="6350">
                <a:solidFill>
                  <a:schemeClr val="tx1">
                    <a:lumMod val="50000"/>
                  </a:schemeClr>
                </a:solidFill>
              </a:ln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9840375" y="5682235"/>
            <a:ext cx="2232000" cy="1080000"/>
            <a:chOff x="9402419" y="5403939"/>
            <a:chExt cx="2232000" cy="1080000"/>
          </a:xfrm>
        </p:grpSpPr>
        <p:sp>
          <p:nvSpPr>
            <p:cNvPr id="5" name="Rectangle 4"/>
            <p:cNvSpPr/>
            <p:nvPr/>
          </p:nvSpPr>
          <p:spPr>
            <a:xfrm>
              <a:off x="9402419" y="5403939"/>
              <a:ext cx="2232000" cy="108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930" t="15918" r="12993" b="17482"/>
            <a:stretch/>
          </p:blipFill>
          <p:spPr>
            <a:xfrm>
              <a:off x="9478369" y="5527343"/>
              <a:ext cx="2026693" cy="887105"/>
            </a:xfrm>
            <a:prstGeom prst="rect">
              <a:avLst/>
            </a:prstGeom>
            <a:effectLst>
              <a:glow>
                <a:schemeClr val="bg1">
                  <a:lumMod val="75000"/>
                </a:schemeClr>
              </a:glow>
            </a:effectLst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33" b="17758"/>
          <a:stretch/>
        </p:blipFill>
        <p:spPr>
          <a:xfrm>
            <a:off x="101986" y="5527343"/>
            <a:ext cx="1893760" cy="1234892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5250931" y="4744198"/>
            <a:ext cx="2094999" cy="2122881"/>
            <a:chOff x="4958549" y="4449591"/>
            <a:chExt cx="2447921" cy="2452024"/>
          </a:xfrm>
        </p:grpSpPr>
        <p:sp>
          <p:nvSpPr>
            <p:cNvPr id="16" name="Oval 15"/>
            <p:cNvSpPr/>
            <p:nvPr/>
          </p:nvSpPr>
          <p:spPr>
            <a:xfrm>
              <a:off x="5022559" y="4508172"/>
              <a:ext cx="2304000" cy="23040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958549" y="4449591"/>
              <a:ext cx="2447921" cy="245202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53930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Height Systems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1525" y="1261242"/>
            <a:ext cx="10515600" cy="4796658"/>
          </a:xfrm>
        </p:spPr>
        <p:txBody>
          <a:bodyPr/>
          <a:lstStyle/>
          <a:p>
            <a:pPr marL="342900" indent="-342900"/>
            <a:r>
              <a:rPr lang="en-AU" dirty="0" smtClean="0"/>
              <a:t>One dimensional coordinate system used to define the distance of a point from a reference surface along a well defined path</a:t>
            </a:r>
          </a:p>
          <a:p>
            <a:pPr marL="342900" indent="-342900"/>
            <a:r>
              <a:rPr lang="en-AU" dirty="0" smtClean="0"/>
              <a:t>Complex description because there are a number of </a:t>
            </a:r>
            <a:r>
              <a:rPr lang="en-AU" b="1" dirty="0" smtClean="0"/>
              <a:t>reference surfaces </a:t>
            </a:r>
            <a:r>
              <a:rPr lang="en-AU" dirty="0" smtClean="0"/>
              <a:t>and a number of </a:t>
            </a:r>
            <a:r>
              <a:rPr lang="en-AU" b="1" dirty="0" smtClean="0"/>
              <a:t>well defined paths</a:t>
            </a:r>
          </a:p>
          <a:p>
            <a:pPr marL="342900" indent="-342900"/>
            <a:r>
              <a:rPr lang="en-AU" dirty="0" smtClean="0"/>
              <a:t>Two types of height systems:</a:t>
            </a:r>
          </a:p>
          <a:p>
            <a:pPr marL="904875" lvl="1" indent="-457200">
              <a:buFont typeface="+mj-lt"/>
              <a:buAutoNum type="arabicPeriod"/>
            </a:pPr>
            <a:r>
              <a:rPr lang="en-AU" sz="2800" dirty="0" smtClean="0"/>
              <a:t>Geometric – ignore Earth’s gravity field and use straight line paths (e.g. GNSS)</a:t>
            </a:r>
          </a:p>
          <a:p>
            <a:pPr marL="904875" lvl="1" indent="-457200">
              <a:buFont typeface="+mj-lt"/>
              <a:buAutoNum type="arabicPeriod"/>
            </a:pPr>
            <a:r>
              <a:rPr lang="en-AU" sz="2800" dirty="0" smtClean="0"/>
              <a:t>Physical – linked to Earth’s gravity field and measured along the curved plumbline (e.g. orthometric heights) </a:t>
            </a:r>
          </a:p>
          <a:p>
            <a:pPr marL="457200" indent="-457200"/>
            <a:r>
              <a:rPr lang="en-AU" dirty="0" smtClean="0"/>
              <a:t>Explain the different </a:t>
            </a:r>
            <a:r>
              <a:rPr lang="en-AU" b="1" dirty="0" smtClean="0"/>
              <a:t>reference surfaces </a:t>
            </a:r>
            <a:r>
              <a:rPr lang="en-AU" dirty="0" smtClean="0"/>
              <a:t>and different </a:t>
            </a:r>
            <a:r>
              <a:rPr lang="en-AU" b="1" dirty="0" smtClean="0"/>
              <a:t>paths</a:t>
            </a:r>
          </a:p>
        </p:txBody>
      </p:sp>
      <p:sp>
        <p:nvSpPr>
          <p:cNvPr id="5" name="Rectangle 4"/>
          <p:cNvSpPr/>
          <p:nvPr/>
        </p:nvSpPr>
        <p:spPr>
          <a:xfrm>
            <a:off x="6685593" y="6382528"/>
            <a:ext cx="449693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2400" b="1" dirty="0" smtClean="0">
                <a:solidFill>
                  <a:schemeClr val="bg1"/>
                </a:solidFill>
              </a:rPr>
              <a:t>www.sli.do  </a:t>
            </a:r>
            <a:r>
              <a:rPr lang="en-US" sz="2400" b="1" dirty="0" smtClean="0">
                <a:solidFill>
                  <a:schemeClr val="bg1"/>
                </a:solidFill>
              </a:rPr>
              <a:t>#AGRS</a:t>
            </a:r>
            <a:endParaRPr lang="en-AU" sz="2400" b="1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1071" y="6433361"/>
            <a:ext cx="928846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050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981200" y="311953"/>
            <a:ext cx="8229600" cy="461665"/>
          </a:xfrm>
        </p:spPr>
        <p:txBody>
          <a:bodyPr>
            <a:normAutofit fontScale="90000"/>
          </a:bodyPr>
          <a:lstStyle/>
          <a:p>
            <a:r>
              <a:rPr lang="en-AU" dirty="0" smtClean="0"/>
              <a:t>Geometric vs Gravitational Potential</a:t>
            </a:r>
            <a:endParaRPr lang="en-AU" dirty="0"/>
          </a:p>
        </p:txBody>
      </p:sp>
      <p:sp>
        <p:nvSpPr>
          <p:cNvPr id="6" name="Oval 5"/>
          <p:cNvSpPr/>
          <p:nvPr/>
        </p:nvSpPr>
        <p:spPr bwMode="auto">
          <a:xfrm>
            <a:off x="4494329" y="1946928"/>
            <a:ext cx="3240000" cy="3240000"/>
          </a:xfrm>
          <a:prstGeom prst="ellips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AU">
              <a:latin typeface="Arial" charset="0"/>
            </a:endParaRPr>
          </a:p>
        </p:txBody>
      </p:sp>
      <p:sp>
        <p:nvSpPr>
          <p:cNvPr id="8" name="Freeform 7"/>
          <p:cNvSpPr/>
          <p:nvPr/>
        </p:nvSpPr>
        <p:spPr bwMode="auto">
          <a:xfrm>
            <a:off x="4352062" y="1813652"/>
            <a:ext cx="3420000" cy="3420000"/>
          </a:xfrm>
          <a:custGeom>
            <a:avLst/>
            <a:gdLst>
              <a:gd name="connsiteX0" fmla="*/ 1143000 w 3257860"/>
              <a:gd name="connsiteY0" fmla="*/ 381000 h 3267075"/>
              <a:gd name="connsiteX1" fmla="*/ 1095375 w 3257860"/>
              <a:gd name="connsiteY1" fmla="*/ 352425 h 3267075"/>
              <a:gd name="connsiteX2" fmla="*/ 857250 w 3257860"/>
              <a:gd name="connsiteY2" fmla="*/ 352425 h 3267075"/>
              <a:gd name="connsiteX3" fmla="*/ 819150 w 3257860"/>
              <a:gd name="connsiteY3" fmla="*/ 371475 h 3267075"/>
              <a:gd name="connsiteX4" fmla="*/ 790575 w 3257860"/>
              <a:gd name="connsiteY4" fmla="*/ 419100 h 3267075"/>
              <a:gd name="connsiteX5" fmla="*/ 771525 w 3257860"/>
              <a:gd name="connsiteY5" fmla="*/ 447675 h 3267075"/>
              <a:gd name="connsiteX6" fmla="*/ 762000 w 3257860"/>
              <a:gd name="connsiteY6" fmla="*/ 561975 h 3267075"/>
              <a:gd name="connsiteX7" fmla="*/ 676275 w 3257860"/>
              <a:gd name="connsiteY7" fmla="*/ 628650 h 3267075"/>
              <a:gd name="connsiteX8" fmla="*/ 485775 w 3257860"/>
              <a:gd name="connsiteY8" fmla="*/ 647700 h 3267075"/>
              <a:gd name="connsiteX9" fmla="*/ 438150 w 3257860"/>
              <a:gd name="connsiteY9" fmla="*/ 657225 h 3267075"/>
              <a:gd name="connsiteX10" fmla="*/ 390525 w 3257860"/>
              <a:gd name="connsiteY10" fmla="*/ 723900 h 3267075"/>
              <a:gd name="connsiteX11" fmla="*/ 371475 w 3257860"/>
              <a:gd name="connsiteY11" fmla="*/ 781050 h 3267075"/>
              <a:gd name="connsiteX12" fmla="*/ 428625 w 3257860"/>
              <a:gd name="connsiteY12" fmla="*/ 828675 h 3267075"/>
              <a:gd name="connsiteX13" fmla="*/ 438150 w 3257860"/>
              <a:gd name="connsiteY13" fmla="*/ 857250 h 3267075"/>
              <a:gd name="connsiteX14" fmla="*/ 419100 w 3257860"/>
              <a:gd name="connsiteY14" fmla="*/ 962025 h 3267075"/>
              <a:gd name="connsiteX15" fmla="*/ 400050 w 3257860"/>
              <a:gd name="connsiteY15" fmla="*/ 990600 h 3267075"/>
              <a:gd name="connsiteX16" fmla="*/ 333375 w 3257860"/>
              <a:gd name="connsiteY16" fmla="*/ 1057275 h 3267075"/>
              <a:gd name="connsiteX17" fmla="*/ 295275 w 3257860"/>
              <a:gd name="connsiteY17" fmla="*/ 1066800 h 3267075"/>
              <a:gd name="connsiteX18" fmla="*/ 209550 w 3257860"/>
              <a:gd name="connsiteY18" fmla="*/ 1085850 h 3267075"/>
              <a:gd name="connsiteX19" fmla="*/ 180975 w 3257860"/>
              <a:gd name="connsiteY19" fmla="*/ 1104900 h 3267075"/>
              <a:gd name="connsiteX20" fmla="*/ 171450 w 3257860"/>
              <a:gd name="connsiteY20" fmla="*/ 1133475 h 3267075"/>
              <a:gd name="connsiteX21" fmla="*/ 152400 w 3257860"/>
              <a:gd name="connsiteY21" fmla="*/ 1209675 h 3267075"/>
              <a:gd name="connsiteX22" fmla="*/ 114300 w 3257860"/>
              <a:gd name="connsiteY22" fmla="*/ 1266825 h 3267075"/>
              <a:gd name="connsiteX23" fmla="*/ 104775 w 3257860"/>
              <a:gd name="connsiteY23" fmla="*/ 1295400 h 3267075"/>
              <a:gd name="connsiteX24" fmla="*/ 95250 w 3257860"/>
              <a:gd name="connsiteY24" fmla="*/ 1333500 h 3267075"/>
              <a:gd name="connsiteX25" fmla="*/ 76200 w 3257860"/>
              <a:gd name="connsiteY25" fmla="*/ 1362075 h 3267075"/>
              <a:gd name="connsiteX26" fmla="*/ 47625 w 3257860"/>
              <a:gd name="connsiteY26" fmla="*/ 1438275 h 3267075"/>
              <a:gd name="connsiteX27" fmla="*/ 38100 w 3257860"/>
              <a:gd name="connsiteY27" fmla="*/ 1600200 h 3267075"/>
              <a:gd name="connsiteX28" fmla="*/ 9525 w 3257860"/>
              <a:gd name="connsiteY28" fmla="*/ 1628775 h 3267075"/>
              <a:gd name="connsiteX29" fmla="*/ 0 w 3257860"/>
              <a:gd name="connsiteY29" fmla="*/ 1657350 h 3267075"/>
              <a:gd name="connsiteX30" fmla="*/ 9525 w 3257860"/>
              <a:gd name="connsiteY30" fmla="*/ 1695450 h 3267075"/>
              <a:gd name="connsiteX31" fmla="*/ 66675 w 3257860"/>
              <a:gd name="connsiteY31" fmla="*/ 1762125 h 3267075"/>
              <a:gd name="connsiteX32" fmla="*/ 85725 w 3257860"/>
              <a:gd name="connsiteY32" fmla="*/ 1790700 h 3267075"/>
              <a:gd name="connsiteX33" fmla="*/ 123825 w 3257860"/>
              <a:gd name="connsiteY33" fmla="*/ 1809750 h 3267075"/>
              <a:gd name="connsiteX34" fmla="*/ 152400 w 3257860"/>
              <a:gd name="connsiteY34" fmla="*/ 1828800 h 3267075"/>
              <a:gd name="connsiteX35" fmla="*/ 180975 w 3257860"/>
              <a:gd name="connsiteY35" fmla="*/ 1838325 h 3267075"/>
              <a:gd name="connsiteX36" fmla="*/ 238125 w 3257860"/>
              <a:gd name="connsiteY36" fmla="*/ 1885950 h 3267075"/>
              <a:gd name="connsiteX37" fmla="*/ 257175 w 3257860"/>
              <a:gd name="connsiteY37" fmla="*/ 1943100 h 3267075"/>
              <a:gd name="connsiteX38" fmla="*/ 276225 w 3257860"/>
              <a:gd name="connsiteY38" fmla="*/ 1971675 h 3267075"/>
              <a:gd name="connsiteX39" fmla="*/ 314325 w 3257860"/>
              <a:gd name="connsiteY39" fmla="*/ 2038350 h 3267075"/>
              <a:gd name="connsiteX40" fmla="*/ 333375 w 3257860"/>
              <a:gd name="connsiteY40" fmla="*/ 2114550 h 3267075"/>
              <a:gd name="connsiteX41" fmla="*/ 352425 w 3257860"/>
              <a:gd name="connsiteY41" fmla="*/ 2219325 h 3267075"/>
              <a:gd name="connsiteX42" fmla="*/ 371475 w 3257860"/>
              <a:gd name="connsiteY42" fmla="*/ 2324100 h 3267075"/>
              <a:gd name="connsiteX43" fmla="*/ 381000 w 3257860"/>
              <a:gd name="connsiteY43" fmla="*/ 2409825 h 3267075"/>
              <a:gd name="connsiteX44" fmla="*/ 361950 w 3257860"/>
              <a:gd name="connsiteY44" fmla="*/ 2543175 h 3267075"/>
              <a:gd name="connsiteX45" fmla="*/ 371475 w 3257860"/>
              <a:gd name="connsiteY45" fmla="*/ 2647950 h 3267075"/>
              <a:gd name="connsiteX46" fmla="*/ 400050 w 3257860"/>
              <a:gd name="connsiteY46" fmla="*/ 2667000 h 3267075"/>
              <a:gd name="connsiteX47" fmla="*/ 428625 w 3257860"/>
              <a:gd name="connsiteY47" fmla="*/ 2676525 h 3267075"/>
              <a:gd name="connsiteX48" fmla="*/ 457200 w 3257860"/>
              <a:gd name="connsiteY48" fmla="*/ 2695575 h 3267075"/>
              <a:gd name="connsiteX49" fmla="*/ 514350 w 3257860"/>
              <a:gd name="connsiteY49" fmla="*/ 2705100 h 3267075"/>
              <a:gd name="connsiteX50" fmla="*/ 676275 w 3257860"/>
              <a:gd name="connsiteY50" fmla="*/ 2743200 h 3267075"/>
              <a:gd name="connsiteX51" fmla="*/ 714375 w 3257860"/>
              <a:gd name="connsiteY51" fmla="*/ 2752725 h 3267075"/>
              <a:gd name="connsiteX52" fmla="*/ 790575 w 3257860"/>
              <a:gd name="connsiteY52" fmla="*/ 2762250 h 3267075"/>
              <a:gd name="connsiteX53" fmla="*/ 876300 w 3257860"/>
              <a:gd name="connsiteY53" fmla="*/ 2790825 h 3267075"/>
              <a:gd name="connsiteX54" fmla="*/ 904875 w 3257860"/>
              <a:gd name="connsiteY54" fmla="*/ 2809875 h 3267075"/>
              <a:gd name="connsiteX55" fmla="*/ 962025 w 3257860"/>
              <a:gd name="connsiteY55" fmla="*/ 2828925 h 3267075"/>
              <a:gd name="connsiteX56" fmla="*/ 990600 w 3257860"/>
              <a:gd name="connsiteY56" fmla="*/ 2838450 h 3267075"/>
              <a:gd name="connsiteX57" fmla="*/ 1085850 w 3257860"/>
              <a:gd name="connsiteY57" fmla="*/ 2876550 h 3267075"/>
              <a:gd name="connsiteX58" fmla="*/ 1114425 w 3257860"/>
              <a:gd name="connsiteY58" fmla="*/ 2895600 h 3267075"/>
              <a:gd name="connsiteX59" fmla="*/ 1152525 w 3257860"/>
              <a:gd name="connsiteY59" fmla="*/ 2914650 h 3267075"/>
              <a:gd name="connsiteX60" fmla="*/ 1190625 w 3257860"/>
              <a:gd name="connsiteY60" fmla="*/ 2952750 h 3267075"/>
              <a:gd name="connsiteX61" fmla="*/ 1228725 w 3257860"/>
              <a:gd name="connsiteY61" fmla="*/ 2971800 h 3267075"/>
              <a:gd name="connsiteX62" fmla="*/ 1285875 w 3257860"/>
              <a:gd name="connsiteY62" fmla="*/ 3009900 h 3267075"/>
              <a:gd name="connsiteX63" fmla="*/ 1314450 w 3257860"/>
              <a:gd name="connsiteY63" fmla="*/ 3076575 h 3267075"/>
              <a:gd name="connsiteX64" fmla="*/ 1362075 w 3257860"/>
              <a:gd name="connsiteY64" fmla="*/ 3133725 h 3267075"/>
              <a:gd name="connsiteX65" fmla="*/ 1381125 w 3257860"/>
              <a:gd name="connsiteY65" fmla="*/ 3162300 h 3267075"/>
              <a:gd name="connsiteX66" fmla="*/ 1409700 w 3257860"/>
              <a:gd name="connsiteY66" fmla="*/ 3190875 h 3267075"/>
              <a:gd name="connsiteX67" fmla="*/ 1457325 w 3257860"/>
              <a:gd name="connsiteY67" fmla="*/ 3257550 h 3267075"/>
              <a:gd name="connsiteX68" fmla="*/ 1495425 w 3257860"/>
              <a:gd name="connsiteY68" fmla="*/ 3267075 h 3267075"/>
              <a:gd name="connsiteX69" fmla="*/ 1952625 w 3257860"/>
              <a:gd name="connsiteY69" fmla="*/ 3257550 h 3267075"/>
              <a:gd name="connsiteX70" fmla="*/ 2019300 w 3257860"/>
              <a:gd name="connsiteY70" fmla="*/ 3228975 h 3267075"/>
              <a:gd name="connsiteX71" fmla="*/ 2114550 w 3257860"/>
              <a:gd name="connsiteY71" fmla="*/ 3209925 h 3267075"/>
              <a:gd name="connsiteX72" fmla="*/ 2143125 w 3257860"/>
              <a:gd name="connsiteY72" fmla="*/ 3200400 h 3267075"/>
              <a:gd name="connsiteX73" fmla="*/ 2228850 w 3257860"/>
              <a:gd name="connsiteY73" fmla="*/ 3181350 h 3267075"/>
              <a:gd name="connsiteX74" fmla="*/ 2257425 w 3257860"/>
              <a:gd name="connsiteY74" fmla="*/ 3171825 h 3267075"/>
              <a:gd name="connsiteX75" fmla="*/ 2286000 w 3257860"/>
              <a:gd name="connsiteY75" fmla="*/ 3152775 h 3267075"/>
              <a:gd name="connsiteX76" fmla="*/ 2324100 w 3257860"/>
              <a:gd name="connsiteY76" fmla="*/ 3086100 h 3267075"/>
              <a:gd name="connsiteX77" fmla="*/ 2352675 w 3257860"/>
              <a:gd name="connsiteY77" fmla="*/ 2990850 h 3267075"/>
              <a:gd name="connsiteX78" fmla="*/ 2362200 w 3257860"/>
              <a:gd name="connsiteY78" fmla="*/ 2924175 h 3267075"/>
              <a:gd name="connsiteX79" fmla="*/ 2409825 w 3257860"/>
              <a:gd name="connsiteY79" fmla="*/ 2838450 h 3267075"/>
              <a:gd name="connsiteX80" fmla="*/ 2438400 w 3257860"/>
              <a:gd name="connsiteY80" fmla="*/ 2809875 h 3267075"/>
              <a:gd name="connsiteX81" fmla="*/ 2505075 w 3257860"/>
              <a:gd name="connsiteY81" fmla="*/ 2800350 h 3267075"/>
              <a:gd name="connsiteX82" fmla="*/ 2533650 w 3257860"/>
              <a:gd name="connsiteY82" fmla="*/ 2781300 h 3267075"/>
              <a:gd name="connsiteX83" fmla="*/ 2638425 w 3257860"/>
              <a:gd name="connsiteY83" fmla="*/ 2733675 h 3267075"/>
              <a:gd name="connsiteX84" fmla="*/ 2667000 w 3257860"/>
              <a:gd name="connsiteY84" fmla="*/ 2714625 h 3267075"/>
              <a:gd name="connsiteX85" fmla="*/ 2724150 w 3257860"/>
              <a:gd name="connsiteY85" fmla="*/ 2686050 h 3267075"/>
              <a:gd name="connsiteX86" fmla="*/ 2771775 w 3257860"/>
              <a:gd name="connsiteY86" fmla="*/ 2638425 h 3267075"/>
              <a:gd name="connsiteX87" fmla="*/ 2800350 w 3257860"/>
              <a:gd name="connsiteY87" fmla="*/ 2628900 h 3267075"/>
              <a:gd name="connsiteX88" fmla="*/ 2895600 w 3257860"/>
              <a:gd name="connsiteY88" fmla="*/ 2562225 h 3267075"/>
              <a:gd name="connsiteX89" fmla="*/ 2943225 w 3257860"/>
              <a:gd name="connsiteY89" fmla="*/ 2533650 h 3267075"/>
              <a:gd name="connsiteX90" fmla="*/ 3000375 w 3257860"/>
              <a:gd name="connsiteY90" fmla="*/ 2495550 h 3267075"/>
              <a:gd name="connsiteX91" fmla="*/ 3086100 w 3257860"/>
              <a:gd name="connsiteY91" fmla="*/ 2447925 h 3267075"/>
              <a:gd name="connsiteX92" fmla="*/ 3114675 w 3257860"/>
              <a:gd name="connsiteY92" fmla="*/ 2409825 h 3267075"/>
              <a:gd name="connsiteX93" fmla="*/ 3114675 w 3257860"/>
              <a:gd name="connsiteY93" fmla="*/ 2266950 h 3267075"/>
              <a:gd name="connsiteX94" fmla="*/ 3057525 w 3257860"/>
              <a:gd name="connsiteY94" fmla="*/ 2209800 h 3267075"/>
              <a:gd name="connsiteX95" fmla="*/ 3038475 w 3257860"/>
              <a:gd name="connsiteY95" fmla="*/ 2181225 h 3267075"/>
              <a:gd name="connsiteX96" fmla="*/ 3009900 w 3257860"/>
              <a:gd name="connsiteY96" fmla="*/ 2152650 h 3267075"/>
              <a:gd name="connsiteX97" fmla="*/ 3019425 w 3257860"/>
              <a:gd name="connsiteY97" fmla="*/ 2047875 h 3267075"/>
              <a:gd name="connsiteX98" fmla="*/ 3048000 w 3257860"/>
              <a:gd name="connsiteY98" fmla="*/ 2028825 h 3267075"/>
              <a:gd name="connsiteX99" fmla="*/ 3076575 w 3257860"/>
              <a:gd name="connsiteY99" fmla="*/ 2000250 h 3267075"/>
              <a:gd name="connsiteX100" fmla="*/ 3238500 w 3257860"/>
              <a:gd name="connsiteY100" fmla="*/ 1952625 h 3267075"/>
              <a:gd name="connsiteX101" fmla="*/ 3257550 w 3257860"/>
              <a:gd name="connsiteY101" fmla="*/ 1924050 h 3267075"/>
              <a:gd name="connsiteX102" fmla="*/ 3219450 w 3257860"/>
              <a:gd name="connsiteY102" fmla="*/ 1866900 h 3267075"/>
              <a:gd name="connsiteX103" fmla="*/ 3133725 w 3257860"/>
              <a:gd name="connsiteY103" fmla="*/ 1819275 h 3267075"/>
              <a:gd name="connsiteX104" fmla="*/ 3143250 w 3257860"/>
              <a:gd name="connsiteY104" fmla="*/ 1752600 h 3267075"/>
              <a:gd name="connsiteX105" fmla="*/ 3124200 w 3257860"/>
              <a:gd name="connsiteY105" fmla="*/ 1409700 h 3267075"/>
              <a:gd name="connsiteX106" fmla="*/ 3133725 w 3257860"/>
              <a:gd name="connsiteY106" fmla="*/ 1266825 h 3267075"/>
              <a:gd name="connsiteX107" fmla="*/ 3152775 w 3257860"/>
              <a:gd name="connsiteY107" fmla="*/ 1238250 h 3267075"/>
              <a:gd name="connsiteX108" fmla="*/ 3162300 w 3257860"/>
              <a:gd name="connsiteY108" fmla="*/ 1209675 h 3267075"/>
              <a:gd name="connsiteX109" fmla="*/ 3152775 w 3257860"/>
              <a:gd name="connsiteY109" fmla="*/ 962025 h 3267075"/>
              <a:gd name="connsiteX110" fmla="*/ 3133725 w 3257860"/>
              <a:gd name="connsiteY110" fmla="*/ 923925 h 3267075"/>
              <a:gd name="connsiteX111" fmla="*/ 3124200 w 3257860"/>
              <a:gd name="connsiteY111" fmla="*/ 895350 h 3267075"/>
              <a:gd name="connsiteX112" fmla="*/ 2876550 w 3257860"/>
              <a:gd name="connsiteY112" fmla="*/ 885825 h 3267075"/>
              <a:gd name="connsiteX113" fmla="*/ 2847975 w 3257860"/>
              <a:gd name="connsiteY113" fmla="*/ 866775 h 3267075"/>
              <a:gd name="connsiteX114" fmla="*/ 2819400 w 3257860"/>
              <a:gd name="connsiteY114" fmla="*/ 857250 h 3267075"/>
              <a:gd name="connsiteX115" fmla="*/ 2800350 w 3257860"/>
              <a:gd name="connsiteY115" fmla="*/ 828675 h 3267075"/>
              <a:gd name="connsiteX116" fmla="*/ 2790825 w 3257860"/>
              <a:gd name="connsiteY116" fmla="*/ 762000 h 3267075"/>
              <a:gd name="connsiteX117" fmla="*/ 2781300 w 3257860"/>
              <a:gd name="connsiteY117" fmla="*/ 733425 h 3267075"/>
              <a:gd name="connsiteX118" fmla="*/ 2771775 w 3257860"/>
              <a:gd name="connsiteY118" fmla="*/ 504825 h 3267075"/>
              <a:gd name="connsiteX119" fmla="*/ 2762250 w 3257860"/>
              <a:gd name="connsiteY119" fmla="*/ 457200 h 3267075"/>
              <a:gd name="connsiteX120" fmla="*/ 2724150 w 3257860"/>
              <a:gd name="connsiteY120" fmla="*/ 438150 h 3267075"/>
              <a:gd name="connsiteX121" fmla="*/ 2667000 w 3257860"/>
              <a:gd name="connsiteY121" fmla="*/ 447675 h 3267075"/>
              <a:gd name="connsiteX122" fmla="*/ 2638425 w 3257860"/>
              <a:gd name="connsiteY122" fmla="*/ 466725 h 3267075"/>
              <a:gd name="connsiteX123" fmla="*/ 2571750 w 3257860"/>
              <a:gd name="connsiteY123" fmla="*/ 514350 h 3267075"/>
              <a:gd name="connsiteX124" fmla="*/ 2495550 w 3257860"/>
              <a:gd name="connsiteY124" fmla="*/ 504825 h 3267075"/>
              <a:gd name="connsiteX125" fmla="*/ 2409825 w 3257860"/>
              <a:gd name="connsiteY125" fmla="*/ 447675 h 3267075"/>
              <a:gd name="connsiteX126" fmla="*/ 2381250 w 3257860"/>
              <a:gd name="connsiteY126" fmla="*/ 438150 h 3267075"/>
              <a:gd name="connsiteX127" fmla="*/ 2343150 w 3257860"/>
              <a:gd name="connsiteY127" fmla="*/ 409575 h 3267075"/>
              <a:gd name="connsiteX128" fmla="*/ 2286000 w 3257860"/>
              <a:gd name="connsiteY128" fmla="*/ 390525 h 3267075"/>
              <a:gd name="connsiteX129" fmla="*/ 2247900 w 3257860"/>
              <a:gd name="connsiteY129" fmla="*/ 361950 h 3267075"/>
              <a:gd name="connsiteX130" fmla="*/ 2219325 w 3257860"/>
              <a:gd name="connsiteY130" fmla="*/ 352425 h 3267075"/>
              <a:gd name="connsiteX131" fmla="*/ 2190750 w 3257860"/>
              <a:gd name="connsiteY131" fmla="*/ 323850 h 3267075"/>
              <a:gd name="connsiteX132" fmla="*/ 2162175 w 3257860"/>
              <a:gd name="connsiteY132" fmla="*/ 314325 h 3267075"/>
              <a:gd name="connsiteX133" fmla="*/ 2124075 w 3257860"/>
              <a:gd name="connsiteY133" fmla="*/ 295275 h 3267075"/>
              <a:gd name="connsiteX134" fmla="*/ 2066925 w 3257860"/>
              <a:gd name="connsiteY134" fmla="*/ 247650 h 3267075"/>
              <a:gd name="connsiteX135" fmla="*/ 2038350 w 3257860"/>
              <a:gd name="connsiteY135" fmla="*/ 228600 h 3267075"/>
              <a:gd name="connsiteX136" fmla="*/ 1981200 w 3257860"/>
              <a:gd name="connsiteY136" fmla="*/ 180975 h 3267075"/>
              <a:gd name="connsiteX137" fmla="*/ 1924050 w 3257860"/>
              <a:gd name="connsiteY137" fmla="*/ 161925 h 3267075"/>
              <a:gd name="connsiteX138" fmla="*/ 1895475 w 3257860"/>
              <a:gd name="connsiteY138" fmla="*/ 152400 h 3267075"/>
              <a:gd name="connsiteX139" fmla="*/ 1857375 w 3257860"/>
              <a:gd name="connsiteY139" fmla="*/ 133350 h 3267075"/>
              <a:gd name="connsiteX140" fmla="*/ 1800225 w 3257860"/>
              <a:gd name="connsiteY140" fmla="*/ 114300 h 3267075"/>
              <a:gd name="connsiteX141" fmla="*/ 1771650 w 3257860"/>
              <a:gd name="connsiteY141" fmla="*/ 104775 h 3267075"/>
              <a:gd name="connsiteX142" fmla="*/ 1714500 w 3257860"/>
              <a:gd name="connsiteY142" fmla="*/ 85725 h 3267075"/>
              <a:gd name="connsiteX143" fmla="*/ 1571625 w 3257860"/>
              <a:gd name="connsiteY143" fmla="*/ 47625 h 3267075"/>
              <a:gd name="connsiteX144" fmla="*/ 1543050 w 3257860"/>
              <a:gd name="connsiteY144" fmla="*/ 38100 h 3267075"/>
              <a:gd name="connsiteX145" fmla="*/ 1514475 w 3257860"/>
              <a:gd name="connsiteY145" fmla="*/ 19050 h 3267075"/>
              <a:gd name="connsiteX146" fmla="*/ 1400175 w 3257860"/>
              <a:gd name="connsiteY146" fmla="*/ 0 h 3267075"/>
              <a:gd name="connsiteX147" fmla="*/ 1304925 w 3257860"/>
              <a:gd name="connsiteY147" fmla="*/ 76200 h 3267075"/>
              <a:gd name="connsiteX148" fmla="*/ 1266825 w 3257860"/>
              <a:gd name="connsiteY148" fmla="*/ 104775 h 3267075"/>
              <a:gd name="connsiteX149" fmla="*/ 1228725 w 3257860"/>
              <a:gd name="connsiteY149" fmla="*/ 219075 h 3267075"/>
              <a:gd name="connsiteX150" fmla="*/ 1228725 w 3257860"/>
              <a:gd name="connsiteY150" fmla="*/ 390525 h 3267075"/>
              <a:gd name="connsiteX151" fmla="*/ 1200150 w 3257860"/>
              <a:gd name="connsiteY151" fmla="*/ 381000 h 3267075"/>
              <a:gd name="connsiteX152" fmla="*/ 1171575 w 3257860"/>
              <a:gd name="connsiteY152" fmla="*/ 352425 h 3267075"/>
              <a:gd name="connsiteX153" fmla="*/ 1143000 w 3257860"/>
              <a:gd name="connsiteY153" fmla="*/ 381000 h 3267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</a:cxnLst>
            <a:rect l="l" t="t" r="r" b="b"/>
            <a:pathLst>
              <a:path w="3257860" h="3267075">
                <a:moveTo>
                  <a:pt x="1143000" y="381000"/>
                </a:moveTo>
                <a:cubicBezTo>
                  <a:pt x="1130300" y="381000"/>
                  <a:pt x="1112293" y="359944"/>
                  <a:pt x="1095375" y="352425"/>
                </a:cubicBezTo>
                <a:cubicBezTo>
                  <a:pt x="1033163" y="324775"/>
                  <a:pt x="863100" y="352146"/>
                  <a:pt x="857250" y="352425"/>
                </a:cubicBezTo>
                <a:cubicBezTo>
                  <a:pt x="844550" y="358775"/>
                  <a:pt x="829190" y="361435"/>
                  <a:pt x="819150" y="371475"/>
                </a:cubicBezTo>
                <a:cubicBezTo>
                  <a:pt x="806059" y="384566"/>
                  <a:pt x="800387" y="403401"/>
                  <a:pt x="790575" y="419100"/>
                </a:cubicBezTo>
                <a:cubicBezTo>
                  <a:pt x="784508" y="428808"/>
                  <a:pt x="777875" y="438150"/>
                  <a:pt x="771525" y="447675"/>
                </a:cubicBezTo>
                <a:cubicBezTo>
                  <a:pt x="768350" y="485775"/>
                  <a:pt x="771851" y="525034"/>
                  <a:pt x="762000" y="561975"/>
                </a:cubicBezTo>
                <a:cubicBezTo>
                  <a:pt x="757207" y="579950"/>
                  <a:pt x="676695" y="628612"/>
                  <a:pt x="676275" y="628650"/>
                </a:cubicBezTo>
                <a:cubicBezTo>
                  <a:pt x="632748" y="632607"/>
                  <a:pt x="532667" y="641001"/>
                  <a:pt x="485775" y="647700"/>
                </a:cubicBezTo>
                <a:cubicBezTo>
                  <a:pt x="469748" y="649990"/>
                  <a:pt x="454025" y="654050"/>
                  <a:pt x="438150" y="657225"/>
                </a:cubicBezTo>
                <a:cubicBezTo>
                  <a:pt x="407464" y="687911"/>
                  <a:pt x="407241" y="682110"/>
                  <a:pt x="390525" y="723900"/>
                </a:cubicBezTo>
                <a:cubicBezTo>
                  <a:pt x="383067" y="742544"/>
                  <a:pt x="371475" y="781050"/>
                  <a:pt x="371475" y="781050"/>
                </a:cubicBezTo>
                <a:cubicBezTo>
                  <a:pt x="392560" y="795107"/>
                  <a:pt x="413957" y="806673"/>
                  <a:pt x="428625" y="828675"/>
                </a:cubicBezTo>
                <a:cubicBezTo>
                  <a:pt x="434194" y="837029"/>
                  <a:pt x="434975" y="847725"/>
                  <a:pt x="438150" y="857250"/>
                </a:cubicBezTo>
                <a:cubicBezTo>
                  <a:pt x="434867" y="883517"/>
                  <a:pt x="433783" y="932659"/>
                  <a:pt x="419100" y="962025"/>
                </a:cubicBezTo>
                <a:cubicBezTo>
                  <a:pt x="413980" y="972264"/>
                  <a:pt x="407708" y="982091"/>
                  <a:pt x="400050" y="990600"/>
                </a:cubicBezTo>
                <a:cubicBezTo>
                  <a:pt x="379024" y="1013962"/>
                  <a:pt x="363867" y="1049652"/>
                  <a:pt x="333375" y="1057275"/>
                </a:cubicBezTo>
                <a:cubicBezTo>
                  <a:pt x="320675" y="1060450"/>
                  <a:pt x="308112" y="1064233"/>
                  <a:pt x="295275" y="1066800"/>
                </a:cubicBezTo>
                <a:cubicBezTo>
                  <a:pt x="270886" y="1071678"/>
                  <a:pt x="234266" y="1073492"/>
                  <a:pt x="209550" y="1085850"/>
                </a:cubicBezTo>
                <a:cubicBezTo>
                  <a:pt x="199311" y="1090970"/>
                  <a:pt x="190500" y="1098550"/>
                  <a:pt x="180975" y="1104900"/>
                </a:cubicBezTo>
                <a:cubicBezTo>
                  <a:pt x="177800" y="1114425"/>
                  <a:pt x="173885" y="1123735"/>
                  <a:pt x="171450" y="1133475"/>
                </a:cubicBezTo>
                <a:cubicBezTo>
                  <a:pt x="167612" y="1148829"/>
                  <a:pt x="162297" y="1191861"/>
                  <a:pt x="152400" y="1209675"/>
                </a:cubicBezTo>
                <a:cubicBezTo>
                  <a:pt x="141281" y="1229689"/>
                  <a:pt x="121540" y="1245105"/>
                  <a:pt x="114300" y="1266825"/>
                </a:cubicBezTo>
                <a:cubicBezTo>
                  <a:pt x="111125" y="1276350"/>
                  <a:pt x="107533" y="1285746"/>
                  <a:pt x="104775" y="1295400"/>
                </a:cubicBezTo>
                <a:cubicBezTo>
                  <a:pt x="101179" y="1307987"/>
                  <a:pt x="100407" y="1321468"/>
                  <a:pt x="95250" y="1333500"/>
                </a:cubicBezTo>
                <a:cubicBezTo>
                  <a:pt x="90741" y="1344022"/>
                  <a:pt x="81880" y="1352136"/>
                  <a:pt x="76200" y="1362075"/>
                </a:cubicBezTo>
                <a:cubicBezTo>
                  <a:pt x="54063" y="1400815"/>
                  <a:pt x="58043" y="1396605"/>
                  <a:pt x="47625" y="1438275"/>
                </a:cubicBezTo>
                <a:cubicBezTo>
                  <a:pt x="44450" y="1492250"/>
                  <a:pt x="48704" y="1547182"/>
                  <a:pt x="38100" y="1600200"/>
                </a:cubicBezTo>
                <a:cubicBezTo>
                  <a:pt x="35458" y="1613409"/>
                  <a:pt x="16997" y="1617567"/>
                  <a:pt x="9525" y="1628775"/>
                </a:cubicBezTo>
                <a:cubicBezTo>
                  <a:pt x="3956" y="1637129"/>
                  <a:pt x="3175" y="1647825"/>
                  <a:pt x="0" y="1657350"/>
                </a:cubicBezTo>
                <a:cubicBezTo>
                  <a:pt x="3175" y="1670050"/>
                  <a:pt x="4368" y="1683418"/>
                  <a:pt x="9525" y="1695450"/>
                </a:cubicBezTo>
                <a:cubicBezTo>
                  <a:pt x="22021" y="1724606"/>
                  <a:pt x="46395" y="1738464"/>
                  <a:pt x="66675" y="1762125"/>
                </a:cubicBezTo>
                <a:cubicBezTo>
                  <a:pt x="74125" y="1770817"/>
                  <a:pt x="76931" y="1783371"/>
                  <a:pt x="85725" y="1790700"/>
                </a:cubicBezTo>
                <a:cubicBezTo>
                  <a:pt x="96633" y="1799790"/>
                  <a:pt x="111497" y="1802705"/>
                  <a:pt x="123825" y="1809750"/>
                </a:cubicBezTo>
                <a:cubicBezTo>
                  <a:pt x="133764" y="1815430"/>
                  <a:pt x="142161" y="1823680"/>
                  <a:pt x="152400" y="1828800"/>
                </a:cubicBezTo>
                <a:cubicBezTo>
                  <a:pt x="161380" y="1833290"/>
                  <a:pt x="171995" y="1833835"/>
                  <a:pt x="180975" y="1838325"/>
                </a:cubicBezTo>
                <a:cubicBezTo>
                  <a:pt x="207497" y="1851586"/>
                  <a:pt x="217059" y="1864884"/>
                  <a:pt x="238125" y="1885950"/>
                </a:cubicBezTo>
                <a:cubicBezTo>
                  <a:pt x="244475" y="1905000"/>
                  <a:pt x="246036" y="1926392"/>
                  <a:pt x="257175" y="1943100"/>
                </a:cubicBezTo>
                <a:cubicBezTo>
                  <a:pt x="263525" y="1952625"/>
                  <a:pt x="271105" y="1961436"/>
                  <a:pt x="276225" y="1971675"/>
                </a:cubicBezTo>
                <a:cubicBezTo>
                  <a:pt x="312588" y="2044401"/>
                  <a:pt x="245229" y="1946222"/>
                  <a:pt x="314325" y="2038350"/>
                </a:cubicBezTo>
                <a:cubicBezTo>
                  <a:pt x="331346" y="2089412"/>
                  <a:pt x="318050" y="2045586"/>
                  <a:pt x="333375" y="2114550"/>
                </a:cubicBezTo>
                <a:cubicBezTo>
                  <a:pt x="349735" y="2188168"/>
                  <a:pt x="338666" y="2116131"/>
                  <a:pt x="352425" y="2219325"/>
                </a:cubicBezTo>
                <a:cubicBezTo>
                  <a:pt x="364392" y="2309078"/>
                  <a:pt x="353386" y="2269833"/>
                  <a:pt x="371475" y="2324100"/>
                </a:cubicBezTo>
                <a:cubicBezTo>
                  <a:pt x="374650" y="2352675"/>
                  <a:pt x="381000" y="2381074"/>
                  <a:pt x="381000" y="2409825"/>
                </a:cubicBezTo>
                <a:cubicBezTo>
                  <a:pt x="381000" y="2433666"/>
                  <a:pt x="366690" y="2514738"/>
                  <a:pt x="361950" y="2543175"/>
                </a:cubicBezTo>
                <a:cubicBezTo>
                  <a:pt x="365125" y="2578100"/>
                  <a:pt x="361162" y="2614432"/>
                  <a:pt x="371475" y="2647950"/>
                </a:cubicBezTo>
                <a:cubicBezTo>
                  <a:pt x="374842" y="2658891"/>
                  <a:pt x="389811" y="2661880"/>
                  <a:pt x="400050" y="2667000"/>
                </a:cubicBezTo>
                <a:cubicBezTo>
                  <a:pt x="409030" y="2671490"/>
                  <a:pt x="419645" y="2672035"/>
                  <a:pt x="428625" y="2676525"/>
                </a:cubicBezTo>
                <a:cubicBezTo>
                  <a:pt x="438864" y="2681645"/>
                  <a:pt x="446340" y="2691955"/>
                  <a:pt x="457200" y="2695575"/>
                </a:cubicBezTo>
                <a:cubicBezTo>
                  <a:pt x="475522" y="2701682"/>
                  <a:pt x="495412" y="2701312"/>
                  <a:pt x="514350" y="2705100"/>
                </a:cubicBezTo>
                <a:cubicBezTo>
                  <a:pt x="576174" y="2717465"/>
                  <a:pt x="615915" y="2728110"/>
                  <a:pt x="676275" y="2743200"/>
                </a:cubicBezTo>
                <a:cubicBezTo>
                  <a:pt x="688975" y="2746375"/>
                  <a:pt x="701385" y="2751101"/>
                  <a:pt x="714375" y="2752725"/>
                </a:cubicBezTo>
                <a:lnTo>
                  <a:pt x="790575" y="2762250"/>
                </a:lnTo>
                <a:cubicBezTo>
                  <a:pt x="819150" y="2771775"/>
                  <a:pt x="851238" y="2774117"/>
                  <a:pt x="876300" y="2790825"/>
                </a:cubicBezTo>
                <a:cubicBezTo>
                  <a:pt x="885825" y="2797175"/>
                  <a:pt x="894414" y="2805226"/>
                  <a:pt x="904875" y="2809875"/>
                </a:cubicBezTo>
                <a:cubicBezTo>
                  <a:pt x="923225" y="2818030"/>
                  <a:pt x="942975" y="2822575"/>
                  <a:pt x="962025" y="2828925"/>
                </a:cubicBezTo>
                <a:cubicBezTo>
                  <a:pt x="971550" y="2832100"/>
                  <a:pt x="981991" y="2833284"/>
                  <a:pt x="990600" y="2838450"/>
                </a:cubicBezTo>
                <a:cubicBezTo>
                  <a:pt x="1052107" y="2875354"/>
                  <a:pt x="1020071" y="2863394"/>
                  <a:pt x="1085850" y="2876550"/>
                </a:cubicBezTo>
                <a:cubicBezTo>
                  <a:pt x="1095375" y="2882900"/>
                  <a:pt x="1104486" y="2889920"/>
                  <a:pt x="1114425" y="2895600"/>
                </a:cubicBezTo>
                <a:cubicBezTo>
                  <a:pt x="1126753" y="2902645"/>
                  <a:pt x="1141166" y="2906131"/>
                  <a:pt x="1152525" y="2914650"/>
                </a:cubicBezTo>
                <a:cubicBezTo>
                  <a:pt x="1166893" y="2925426"/>
                  <a:pt x="1176257" y="2941974"/>
                  <a:pt x="1190625" y="2952750"/>
                </a:cubicBezTo>
                <a:cubicBezTo>
                  <a:pt x="1201984" y="2961269"/>
                  <a:pt x="1216549" y="2964495"/>
                  <a:pt x="1228725" y="2971800"/>
                </a:cubicBezTo>
                <a:cubicBezTo>
                  <a:pt x="1248358" y="2983580"/>
                  <a:pt x="1266825" y="2997200"/>
                  <a:pt x="1285875" y="3009900"/>
                </a:cubicBezTo>
                <a:cubicBezTo>
                  <a:pt x="1333701" y="3081639"/>
                  <a:pt x="1277546" y="2990465"/>
                  <a:pt x="1314450" y="3076575"/>
                </a:cubicBezTo>
                <a:cubicBezTo>
                  <a:pt x="1326970" y="3105788"/>
                  <a:pt x="1341882" y="3109493"/>
                  <a:pt x="1362075" y="3133725"/>
                </a:cubicBezTo>
                <a:cubicBezTo>
                  <a:pt x="1369404" y="3142519"/>
                  <a:pt x="1373796" y="3153506"/>
                  <a:pt x="1381125" y="3162300"/>
                </a:cubicBezTo>
                <a:cubicBezTo>
                  <a:pt x="1389749" y="3172648"/>
                  <a:pt x="1401076" y="3180527"/>
                  <a:pt x="1409700" y="3190875"/>
                </a:cubicBezTo>
                <a:cubicBezTo>
                  <a:pt x="1422186" y="3205858"/>
                  <a:pt x="1443195" y="3247457"/>
                  <a:pt x="1457325" y="3257550"/>
                </a:cubicBezTo>
                <a:cubicBezTo>
                  <a:pt x="1467977" y="3265159"/>
                  <a:pt x="1482725" y="3263900"/>
                  <a:pt x="1495425" y="3267075"/>
                </a:cubicBezTo>
                <a:lnTo>
                  <a:pt x="1952625" y="3257550"/>
                </a:lnTo>
                <a:cubicBezTo>
                  <a:pt x="1970235" y="3256859"/>
                  <a:pt x="2006776" y="3233671"/>
                  <a:pt x="2019300" y="3228975"/>
                </a:cubicBezTo>
                <a:cubicBezTo>
                  <a:pt x="2046903" y="3218624"/>
                  <a:pt x="2087614" y="3215911"/>
                  <a:pt x="2114550" y="3209925"/>
                </a:cubicBezTo>
                <a:cubicBezTo>
                  <a:pt x="2124351" y="3207747"/>
                  <a:pt x="2133385" y="3202835"/>
                  <a:pt x="2143125" y="3200400"/>
                </a:cubicBezTo>
                <a:cubicBezTo>
                  <a:pt x="2221691" y="3180758"/>
                  <a:pt x="2160404" y="3200906"/>
                  <a:pt x="2228850" y="3181350"/>
                </a:cubicBezTo>
                <a:cubicBezTo>
                  <a:pt x="2238504" y="3178592"/>
                  <a:pt x="2248445" y="3176315"/>
                  <a:pt x="2257425" y="3171825"/>
                </a:cubicBezTo>
                <a:cubicBezTo>
                  <a:pt x="2267664" y="3166705"/>
                  <a:pt x="2276475" y="3159125"/>
                  <a:pt x="2286000" y="3152775"/>
                </a:cubicBezTo>
                <a:cubicBezTo>
                  <a:pt x="2298754" y="3133643"/>
                  <a:pt x="2317508" y="3108072"/>
                  <a:pt x="2324100" y="3086100"/>
                </a:cubicBezTo>
                <a:cubicBezTo>
                  <a:pt x="2359678" y="2967507"/>
                  <a:pt x="2307550" y="3081100"/>
                  <a:pt x="2352675" y="2990850"/>
                </a:cubicBezTo>
                <a:cubicBezTo>
                  <a:pt x="2355850" y="2968625"/>
                  <a:pt x="2357797" y="2946190"/>
                  <a:pt x="2362200" y="2924175"/>
                </a:cubicBezTo>
                <a:cubicBezTo>
                  <a:pt x="2368189" y="2894231"/>
                  <a:pt x="2390730" y="2857545"/>
                  <a:pt x="2409825" y="2838450"/>
                </a:cubicBezTo>
                <a:cubicBezTo>
                  <a:pt x="2419350" y="2828925"/>
                  <a:pt x="2425893" y="2814878"/>
                  <a:pt x="2438400" y="2809875"/>
                </a:cubicBezTo>
                <a:cubicBezTo>
                  <a:pt x="2459245" y="2801537"/>
                  <a:pt x="2482850" y="2803525"/>
                  <a:pt x="2505075" y="2800350"/>
                </a:cubicBezTo>
                <a:cubicBezTo>
                  <a:pt x="2514600" y="2794000"/>
                  <a:pt x="2523411" y="2786420"/>
                  <a:pt x="2533650" y="2781300"/>
                </a:cubicBezTo>
                <a:cubicBezTo>
                  <a:pt x="2614566" y="2740842"/>
                  <a:pt x="2481403" y="2838357"/>
                  <a:pt x="2638425" y="2733675"/>
                </a:cubicBezTo>
                <a:cubicBezTo>
                  <a:pt x="2647950" y="2727325"/>
                  <a:pt x="2656761" y="2719745"/>
                  <a:pt x="2667000" y="2714625"/>
                </a:cubicBezTo>
                <a:cubicBezTo>
                  <a:pt x="2745870" y="2675190"/>
                  <a:pt x="2642258" y="2740645"/>
                  <a:pt x="2724150" y="2686050"/>
                </a:cubicBezTo>
                <a:cubicBezTo>
                  <a:pt x="2743200" y="2657475"/>
                  <a:pt x="2740025" y="2654300"/>
                  <a:pt x="2771775" y="2638425"/>
                </a:cubicBezTo>
                <a:cubicBezTo>
                  <a:pt x="2780755" y="2633935"/>
                  <a:pt x="2791573" y="2633776"/>
                  <a:pt x="2800350" y="2628900"/>
                </a:cubicBezTo>
                <a:cubicBezTo>
                  <a:pt x="2861373" y="2594998"/>
                  <a:pt x="2845657" y="2595521"/>
                  <a:pt x="2895600" y="2562225"/>
                </a:cubicBezTo>
                <a:cubicBezTo>
                  <a:pt x="2911004" y="2551956"/>
                  <a:pt x="2927606" y="2543589"/>
                  <a:pt x="2943225" y="2533650"/>
                </a:cubicBezTo>
                <a:cubicBezTo>
                  <a:pt x="2962541" y="2521358"/>
                  <a:pt x="2978655" y="2502790"/>
                  <a:pt x="3000375" y="2495550"/>
                </a:cubicBezTo>
                <a:cubicBezTo>
                  <a:pt x="3031520" y="2485168"/>
                  <a:pt x="3064265" y="2477038"/>
                  <a:pt x="3086100" y="2447925"/>
                </a:cubicBezTo>
                <a:lnTo>
                  <a:pt x="3114675" y="2409825"/>
                </a:lnTo>
                <a:cubicBezTo>
                  <a:pt x="3131686" y="2358791"/>
                  <a:pt x="3142564" y="2338665"/>
                  <a:pt x="3114675" y="2266950"/>
                </a:cubicBezTo>
                <a:cubicBezTo>
                  <a:pt x="3104910" y="2241841"/>
                  <a:pt x="3072469" y="2232216"/>
                  <a:pt x="3057525" y="2209800"/>
                </a:cubicBezTo>
                <a:cubicBezTo>
                  <a:pt x="3051175" y="2200275"/>
                  <a:pt x="3045804" y="2190019"/>
                  <a:pt x="3038475" y="2181225"/>
                </a:cubicBezTo>
                <a:cubicBezTo>
                  <a:pt x="3029851" y="2170877"/>
                  <a:pt x="3019425" y="2162175"/>
                  <a:pt x="3009900" y="2152650"/>
                </a:cubicBezTo>
                <a:cubicBezTo>
                  <a:pt x="3013075" y="2117725"/>
                  <a:pt x="3009112" y="2081393"/>
                  <a:pt x="3019425" y="2047875"/>
                </a:cubicBezTo>
                <a:cubicBezTo>
                  <a:pt x="3022792" y="2036934"/>
                  <a:pt x="3039206" y="2036154"/>
                  <a:pt x="3048000" y="2028825"/>
                </a:cubicBezTo>
                <a:cubicBezTo>
                  <a:pt x="3058348" y="2020201"/>
                  <a:pt x="3065211" y="2007482"/>
                  <a:pt x="3076575" y="2000250"/>
                </a:cubicBezTo>
                <a:cubicBezTo>
                  <a:pt x="3152032" y="1952232"/>
                  <a:pt x="3151338" y="1962310"/>
                  <a:pt x="3238500" y="1952625"/>
                </a:cubicBezTo>
                <a:cubicBezTo>
                  <a:pt x="3244850" y="1943100"/>
                  <a:pt x="3255668" y="1935342"/>
                  <a:pt x="3257550" y="1924050"/>
                </a:cubicBezTo>
                <a:cubicBezTo>
                  <a:pt x="3261198" y="1902163"/>
                  <a:pt x="3231736" y="1876456"/>
                  <a:pt x="3219450" y="1866900"/>
                </a:cubicBezTo>
                <a:cubicBezTo>
                  <a:pt x="3170322" y="1828689"/>
                  <a:pt x="3176839" y="1833646"/>
                  <a:pt x="3133725" y="1819275"/>
                </a:cubicBezTo>
                <a:cubicBezTo>
                  <a:pt x="3095808" y="1667606"/>
                  <a:pt x="3139339" y="1881669"/>
                  <a:pt x="3143250" y="1752600"/>
                </a:cubicBezTo>
                <a:cubicBezTo>
                  <a:pt x="3149507" y="1546103"/>
                  <a:pt x="3146064" y="1540884"/>
                  <a:pt x="3124200" y="1409700"/>
                </a:cubicBezTo>
                <a:cubicBezTo>
                  <a:pt x="3127375" y="1362075"/>
                  <a:pt x="3125878" y="1313906"/>
                  <a:pt x="3133725" y="1266825"/>
                </a:cubicBezTo>
                <a:cubicBezTo>
                  <a:pt x="3135607" y="1255533"/>
                  <a:pt x="3147655" y="1248489"/>
                  <a:pt x="3152775" y="1238250"/>
                </a:cubicBezTo>
                <a:cubicBezTo>
                  <a:pt x="3157265" y="1229270"/>
                  <a:pt x="3159125" y="1219200"/>
                  <a:pt x="3162300" y="1209675"/>
                </a:cubicBezTo>
                <a:cubicBezTo>
                  <a:pt x="3159125" y="1127125"/>
                  <a:pt x="3160995" y="1044226"/>
                  <a:pt x="3152775" y="962025"/>
                </a:cubicBezTo>
                <a:cubicBezTo>
                  <a:pt x="3151362" y="947896"/>
                  <a:pt x="3139318" y="936976"/>
                  <a:pt x="3133725" y="923925"/>
                </a:cubicBezTo>
                <a:cubicBezTo>
                  <a:pt x="3129770" y="914697"/>
                  <a:pt x="3134132" y="896821"/>
                  <a:pt x="3124200" y="895350"/>
                </a:cubicBezTo>
                <a:cubicBezTo>
                  <a:pt x="3042481" y="883243"/>
                  <a:pt x="2959100" y="889000"/>
                  <a:pt x="2876550" y="885825"/>
                </a:cubicBezTo>
                <a:cubicBezTo>
                  <a:pt x="2867025" y="879475"/>
                  <a:pt x="2858214" y="871895"/>
                  <a:pt x="2847975" y="866775"/>
                </a:cubicBezTo>
                <a:cubicBezTo>
                  <a:pt x="2838995" y="862285"/>
                  <a:pt x="2827240" y="863522"/>
                  <a:pt x="2819400" y="857250"/>
                </a:cubicBezTo>
                <a:cubicBezTo>
                  <a:pt x="2810461" y="850099"/>
                  <a:pt x="2806700" y="838200"/>
                  <a:pt x="2800350" y="828675"/>
                </a:cubicBezTo>
                <a:cubicBezTo>
                  <a:pt x="2797175" y="806450"/>
                  <a:pt x="2795228" y="784015"/>
                  <a:pt x="2790825" y="762000"/>
                </a:cubicBezTo>
                <a:cubicBezTo>
                  <a:pt x="2788856" y="752155"/>
                  <a:pt x="2782042" y="743438"/>
                  <a:pt x="2781300" y="733425"/>
                </a:cubicBezTo>
                <a:cubicBezTo>
                  <a:pt x="2775666" y="657367"/>
                  <a:pt x="2777022" y="580910"/>
                  <a:pt x="2771775" y="504825"/>
                </a:cubicBezTo>
                <a:cubicBezTo>
                  <a:pt x="2770661" y="488674"/>
                  <a:pt x="2771660" y="470374"/>
                  <a:pt x="2762250" y="457200"/>
                </a:cubicBezTo>
                <a:cubicBezTo>
                  <a:pt x="2753997" y="445646"/>
                  <a:pt x="2736850" y="444500"/>
                  <a:pt x="2724150" y="438150"/>
                </a:cubicBezTo>
                <a:cubicBezTo>
                  <a:pt x="2705100" y="441325"/>
                  <a:pt x="2685322" y="441568"/>
                  <a:pt x="2667000" y="447675"/>
                </a:cubicBezTo>
                <a:cubicBezTo>
                  <a:pt x="2656140" y="451295"/>
                  <a:pt x="2647740" y="460071"/>
                  <a:pt x="2638425" y="466725"/>
                </a:cubicBezTo>
                <a:cubicBezTo>
                  <a:pt x="2555723" y="525798"/>
                  <a:pt x="2639093" y="469455"/>
                  <a:pt x="2571750" y="514350"/>
                </a:cubicBezTo>
                <a:cubicBezTo>
                  <a:pt x="2546350" y="511175"/>
                  <a:pt x="2519220" y="514571"/>
                  <a:pt x="2495550" y="504825"/>
                </a:cubicBezTo>
                <a:cubicBezTo>
                  <a:pt x="2463794" y="491749"/>
                  <a:pt x="2442406" y="458535"/>
                  <a:pt x="2409825" y="447675"/>
                </a:cubicBezTo>
                <a:lnTo>
                  <a:pt x="2381250" y="438150"/>
                </a:lnTo>
                <a:cubicBezTo>
                  <a:pt x="2368550" y="428625"/>
                  <a:pt x="2357349" y="416675"/>
                  <a:pt x="2343150" y="409575"/>
                </a:cubicBezTo>
                <a:cubicBezTo>
                  <a:pt x="2325189" y="400595"/>
                  <a:pt x="2286000" y="390525"/>
                  <a:pt x="2286000" y="390525"/>
                </a:cubicBezTo>
                <a:cubicBezTo>
                  <a:pt x="2273300" y="381000"/>
                  <a:pt x="2261683" y="369826"/>
                  <a:pt x="2247900" y="361950"/>
                </a:cubicBezTo>
                <a:cubicBezTo>
                  <a:pt x="2239183" y="356969"/>
                  <a:pt x="2227679" y="357994"/>
                  <a:pt x="2219325" y="352425"/>
                </a:cubicBezTo>
                <a:cubicBezTo>
                  <a:pt x="2208117" y="344953"/>
                  <a:pt x="2201958" y="331322"/>
                  <a:pt x="2190750" y="323850"/>
                </a:cubicBezTo>
                <a:cubicBezTo>
                  <a:pt x="2182396" y="318281"/>
                  <a:pt x="2171403" y="318280"/>
                  <a:pt x="2162175" y="314325"/>
                </a:cubicBezTo>
                <a:cubicBezTo>
                  <a:pt x="2149124" y="308732"/>
                  <a:pt x="2136403" y="302320"/>
                  <a:pt x="2124075" y="295275"/>
                </a:cubicBezTo>
                <a:cubicBezTo>
                  <a:pt x="2078927" y="269476"/>
                  <a:pt x="2109907" y="283468"/>
                  <a:pt x="2066925" y="247650"/>
                </a:cubicBezTo>
                <a:cubicBezTo>
                  <a:pt x="2058131" y="240321"/>
                  <a:pt x="2047144" y="235929"/>
                  <a:pt x="2038350" y="228600"/>
                </a:cubicBezTo>
                <a:cubicBezTo>
                  <a:pt x="2012715" y="207237"/>
                  <a:pt x="2011606" y="194489"/>
                  <a:pt x="1981200" y="180975"/>
                </a:cubicBezTo>
                <a:cubicBezTo>
                  <a:pt x="1962850" y="172820"/>
                  <a:pt x="1943100" y="168275"/>
                  <a:pt x="1924050" y="161925"/>
                </a:cubicBezTo>
                <a:cubicBezTo>
                  <a:pt x="1914525" y="158750"/>
                  <a:pt x="1904455" y="156890"/>
                  <a:pt x="1895475" y="152400"/>
                </a:cubicBezTo>
                <a:cubicBezTo>
                  <a:pt x="1882775" y="146050"/>
                  <a:pt x="1870558" y="138623"/>
                  <a:pt x="1857375" y="133350"/>
                </a:cubicBezTo>
                <a:cubicBezTo>
                  <a:pt x="1838731" y="125892"/>
                  <a:pt x="1819275" y="120650"/>
                  <a:pt x="1800225" y="114300"/>
                </a:cubicBezTo>
                <a:lnTo>
                  <a:pt x="1771650" y="104775"/>
                </a:lnTo>
                <a:cubicBezTo>
                  <a:pt x="1752600" y="98425"/>
                  <a:pt x="1732957" y="93635"/>
                  <a:pt x="1714500" y="85725"/>
                </a:cubicBezTo>
                <a:cubicBezTo>
                  <a:pt x="1624297" y="47067"/>
                  <a:pt x="1671818" y="60149"/>
                  <a:pt x="1571625" y="47625"/>
                </a:cubicBezTo>
                <a:cubicBezTo>
                  <a:pt x="1562100" y="44450"/>
                  <a:pt x="1552030" y="42590"/>
                  <a:pt x="1543050" y="38100"/>
                </a:cubicBezTo>
                <a:cubicBezTo>
                  <a:pt x="1532811" y="32980"/>
                  <a:pt x="1525536" y="22000"/>
                  <a:pt x="1514475" y="19050"/>
                </a:cubicBezTo>
                <a:cubicBezTo>
                  <a:pt x="1477154" y="9098"/>
                  <a:pt x="1438275" y="6350"/>
                  <a:pt x="1400175" y="0"/>
                </a:cubicBezTo>
                <a:cubicBezTo>
                  <a:pt x="1316065" y="33644"/>
                  <a:pt x="1383019" y="-1894"/>
                  <a:pt x="1304925" y="76200"/>
                </a:cubicBezTo>
                <a:cubicBezTo>
                  <a:pt x="1293700" y="87425"/>
                  <a:pt x="1278050" y="93550"/>
                  <a:pt x="1266825" y="104775"/>
                </a:cubicBezTo>
                <a:cubicBezTo>
                  <a:pt x="1237294" y="134306"/>
                  <a:pt x="1235036" y="181212"/>
                  <a:pt x="1228725" y="219075"/>
                </a:cubicBezTo>
                <a:cubicBezTo>
                  <a:pt x="1230327" y="236701"/>
                  <a:pt x="1249583" y="359238"/>
                  <a:pt x="1228725" y="390525"/>
                </a:cubicBezTo>
                <a:cubicBezTo>
                  <a:pt x="1223156" y="398879"/>
                  <a:pt x="1209675" y="384175"/>
                  <a:pt x="1200150" y="381000"/>
                </a:cubicBezTo>
                <a:cubicBezTo>
                  <a:pt x="1190625" y="371475"/>
                  <a:pt x="1184354" y="356685"/>
                  <a:pt x="1171575" y="352425"/>
                </a:cubicBezTo>
                <a:cubicBezTo>
                  <a:pt x="1153028" y="346243"/>
                  <a:pt x="1155700" y="381000"/>
                  <a:pt x="1143000" y="381000"/>
                </a:cubicBezTo>
                <a:close/>
              </a:path>
            </a:pathLst>
          </a:cu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AU">
              <a:latin typeface="Arial" charset="0"/>
            </a:endParaRPr>
          </a:p>
        </p:txBody>
      </p:sp>
      <p:sp>
        <p:nvSpPr>
          <p:cNvPr id="3" name="Line Callout 1 2"/>
          <p:cNvSpPr/>
          <p:nvPr/>
        </p:nvSpPr>
        <p:spPr bwMode="auto">
          <a:xfrm>
            <a:off x="7303016" y="1659426"/>
            <a:ext cx="1222625" cy="371513"/>
          </a:xfrm>
          <a:prstGeom prst="borderCallout1">
            <a:avLst>
              <a:gd name="adj1" fmla="val 47518"/>
              <a:gd name="adj2" fmla="val -563"/>
              <a:gd name="adj3" fmla="val 112500"/>
              <a:gd name="adj4" fmla="val -38333"/>
            </a:avLst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AU" b="1" dirty="0">
                <a:latin typeface="Calibri" panose="020F0502020204030204" pitchFamily="34" charset="0"/>
              </a:rPr>
              <a:t>Geometric</a:t>
            </a:r>
            <a:endParaRPr lang="en-AU" dirty="0">
              <a:latin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004720" y="2168861"/>
            <a:ext cx="396822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>
                <a:latin typeface="Calibri" panose="020F0502020204030204" pitchFamily="34" charset="0"/>
              </a:rPr>
              <a:t>Simple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>
                <a:latin typeface="Calibri" panose="020F0502020204030204" pitchFamily="34" charset="0"/>
              </a:rPr>
              <a:t>Precise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>
                <a:latin typeface="Calibri" panose="020F0502020204030204" pitchFamily="34" charset="0"/>
              </a:rPr>
              <a:t>Geometric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>
                <a:latin typeface="Calibri" panose="020F0502020204030204" pitchFamily="34" charset="0"/>
              </a:rPr>
              <a:t>Useful for GNSS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>
                <a:latin typeface="Calibri" panose="020F0502020204030204" pitchFamily="34" charset="0"/>
              </a:rPr>
              <a:t>Water doesn’t always flow downhill </a:t>
            </a:r>
          </a:p>
        </p:txBody>
      </p:sp>
      <p:sp>
        <p:nvSpPr>
          <p:cNvPr id="11" name="Line Callout 1 10"/>
          <p:cNvSpPr/>
          <p:nvPr/>
        </p:nvSpPr>
        <p:spPr bwMode="auto">
          <a:xfrm>
            <a:off x="2857162" y="1879423"/>
            <a:ext cx="1222625" cy="371513"/>
          </a:xfrm>
          <a:prstGeom prst="borderCallout1">
            <a:avLst>
              <a:gd name="adj1" fmla="val 99155"/>
              <a:gd name="adj2" fmla="val 66906"/>
              <a:gd name="adj3" fmla="val 342647"/>
              <a:gd name="adj4" fmla="val 126787"/>
            </a:avLst>
          </a:prstGeom>
          <a:solidFill>
            <a:schemeClr val="bg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AU" b="1" dirty="0">
                <a:solidFill>
                  <a:srgbClr val="FF0000"/>
                </a:solidFill>
                <a:latin typeface="Calibri" panose="020F0502020204030204" pitchFamily="34" charset="0"/>
              </a:rPr>
              <a:t>Gravity</a:t>
            </a:r>
            <a:endParaRPr lang="en-AU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38200" y="2193828"/>
            <a:ext cx="347611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FF0000"/>
                </a:solidFill>
                <a:latin typeface="Calibri" panose="020F0502020204030204" pitchFamily="34" charset="0"/>
              </a:rPr>
              <a:t>Complex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FF0000"/>
                </a:solidFill>
                <a:latin typeface="Calibri" panose="020F0502020204030204" pitchFamily="34" charset="0"/>
              </a:rPr>
              <a:t>Harder to define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FF0000"/>
                </a:solidFill>
                <a:latin typeface="Calibri" panose="020F0502020204030204" pitchFamily="34" charset="0"/>
              </a:rPr>
              <a:t>Precise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FF0000"/>
                </a:solidFill>
                <a:latin typeface="Calibri" panose="020F0502020204030204" pitchFamily="34" charset="0"/>
              </a:rPr>
              <a:t>Gravitational Potential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FF0000"/>
                </a:solidFill>
                <a:latin typeface="Calibri" panose="020F0502020204030204" pitchFamily="34" charset="0"/>
              </a:rPr>
              <a:t>Need a model to use with GNSS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FF0000"/>
                </a:solidFill>
                <a:latin typeface="Calibri" panose="020F0502020204030204" pitchFamily="34" charset="0"/>
              </a:rPr>
              <a:t>Water </a:t>
            </a:r>
            <a:r>
              <a:rPr lang="en-AU" b="1" dirty="0">
                <a:solidFill>
                  <a:srgbClr val="FF0000"/>
                </a:solidFill>
                <a:latin typeface="Calibri" panose="020F0502020204030204" pitchFamily="34" charset="0"/>
              </a:rPr>
              <a:t>always </a:t>
            </a:r>
            <a:r>
              <a:rPr lang="en-AU" dirty="0">
                <a:solidFill>
                  <a:srgbClr val="FF0000"/>
                </a:solidFill>
                <a:latin typeface="Calibri" panose="020F0502020204030204" pitchFamily="34" charset="0"/>
              </a:rPr>
              <a:t>flow downhill </a:t>
            </a:r>
          </a:p>
        </p:txBody>
      </p:sp>
      <p:sp>
        <p:nvSpPr>
          <p:cNvPr id="10" name="Rectangle 9"/>
          <p:cNvSpPr/>
          <p:nvPr/>
        </p:nvSpPr>
        <p:spPr bwMode="auto">
          <a:xfrm>
            <a:off x="768293" y="1133926"/>
            <a:ext cx="10351150" cy="37151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AU">
              <a:latin typeface="Arial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12003" y="830655"/>
            <a:ext cx="11204651" cy="47822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4564" y="1502035"/>
            <a:ext cx="5542323" cy="3420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6685593" y="6382528"/>
            <a:ext cx="449693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2400" b="1" dirty="0" smtClean="0">
                <a:solidFill>
                  <a:schemeClr val="bg1"/>
                </a:solidFill>
              </a:rPr>
              <a:t>www.sli.do  </a:t>
            </a:r>
            <a:r>
              <a:rPr lang="en-US" sz="2400" b="1" dirty="0" smtClean="0">
                <a:solidFill>
                  <a:schemeClr val="bg1"/>
                </a:solidFill>
              </a:rPr>
              <a:t>#AGRS</a:t>
            </a:r>
            <a:endParaRPr lang="en-AU" sz="2400" b="1" dirty="0">
              <a:solidFill>
                <a:schemeClr val="bg1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1071" y="6433361"/>
            <a:ext cx="928846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414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2" grpId="0"/>
      <p:bldP spid="10" grpId="0" animBg="1"/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 txBox="1">
            <a:spLocks/>
          </p:cNvSpPr>
          <p:nvPr/>
        </p:nvSpPr>
        <p:spPr>
          <a:xfrm>
            <a:off x="367333" y="-53161"/>
            <a:ext cx="10515600" cy="920751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700" b="1" kern="1200">
                <a:solidFill>
                  <a:srgbClr val="008266"/>
                </a:solidFill>
                <a:latin typeface="+mn-lt"/>
                <a:ea typeface="+mj-ea"/>
                <a:cs typeface="+mj-cs"/>
              </a:defRPr>
            </a:lvl1pPr>
          </a:lstStyle>
          <a:p>
            <a:pPr defTabSz="914400">
              <a:defRPr/>
            </a:pPr>
            <a:r>
              <a:rPr lang="en-AU" sz="3600" dirty="0"/>
              <a:t>Australian Height Datum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2401" y="818565"/>
            <a:ext cx="5669723" cy="4892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Rectangle 24"/>
          <p:cNvSpPr/>
          <p:nvPr/>
        </p:nvSpPr>
        <p:spPr>
          <a:xfrm>
            <a:off x="8668671" y="1591627"/>
            <a:ext cx="2185745" cy="8826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77">
              <a:lnSpc>
                <a:spcPct val="107000"/>
              </a:lnSpc>
              <a:spcAft>
                <a:spcPts val="800"/>
              </a:spcAft>
              <a:defRPr/>
            </a:pPr>
            <a:r>
              <a:rPr lang="en-AU" sz="2400" kern="0" dirty="0">
                <a:solidFill>
                  <a:srgbClr val="000000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Australian Height Datum</a:t>
            </a:r>
            <a:endParaRPr lang="en-AU" sz="1600" kern="0" dirty="0">
              <a:solidFill>
                <a:prstClr val="black"/>
              </a:solidFill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7538836" y="833714"/>
            <a:ext cx="83869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914377">
              <a:defRPr/>
            </a:pPr>
            <a:r>
              <a:rPr lang="en-US" sz="2800" kern="0" dirty="0">
                <a:ln w="10160">
                  <a:solidFill>
                    <a:prstClr val="black"/>
                  </a:solidFill>
                  <a:prstDash val="solid"/>
                </a:ln>
                <a:solidFill>
                  <a:prstClr val="black"/>
                </a:solidFill>
                <a:latin typeface="Calibri" panose="020F0502020204030204"/>
              </a:rPr>
              <a:t>AHD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7078233" y="1356934"/>
            <a:ext cx="2304499" cy="2711484"/>
            <a:chOff x="8515901" y="1151525"/>
            <a:chExt cx="1497003" cy="1738508"/>
          </a:xfrm>
        </p:grpSpPr>
        <p:sp>
          <p:nvSpPr>
            <p:cNvPr id="24" name="Oval 23"/>
            <p:cNvSpPr/>
            <p:nvPr/>
          </p:nvSpPr>
          <p:spPr>
            <a:xfrm>
              <a:off x="8612644" y="1151525"/>
              <a:ext cx="935999" cy="900001"/>
            </a:xfrm>
            <a:prstGeom prst="ellipse">
              <a:avLst/>
            </a:prstGeom>
            <a:noFill/>
            <a:ln w="57150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377">
                <a:lnSpc>
                  <a:spcPct val="107000"/>
                </a:lnSpc>
                <a:spcAft>
                  <a:spcPts val="800"/>
                </a:spcAft>
                <a:defRPr/>
              </a:pPr>
              <a:endParaRPr lang="en-AU" sz="1000" kern="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7" name="Oval 26"/>
            <p:cNvSpPr/>
            <p:nvPr/>
          </p:nvSpPr>
          <p:spPr>
            <a:xfrm>
              <a:off x="8728708" y="1262787"/>
              <a:ext cx="719999" cy="684000"/>
            </a:xfrm>
            <a:prstGeom prst="ellipse">
              <a:avLst/>
            </a:prstGeom>
            <a:solidFill>
              <a:srgbClr val="ED7D3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377">
                <a:defRPr/>
              </a:pPr>
              <a:endParaRPr lang="en-AU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8" name="Arc 27"/>
            <p:cNvSpPr/>
            <p:nvPr/>
          </p:nvSpPr>
          <p:spPr>
            <a:xfrm rot="18816407">
              <a:off x="8635190" y="1512318"/>
              <a:ext cx="1258426" cy="1497003"/>
            </a:xfrm>
            <a:prstGeom prst="arc">
              <a:avLst>
                <a:gd name="adj1" fmla="val 16200000"/>
                <a:gd name="adj2" fmla="val 20082748"/>
              </a:avLst>
            </a:prstGeom>
            <a:noFill/>
            <a:ln w="381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377">
                <a:defRPr/>
              </a:pPr>
              <a:endParaRPr lang="en-AU" kern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29" name="Rectangle 6"/>
          <p:cNvSpPr>
            <a:spLocks noChangeArrowheads="1"/>
          </p:cNvSpPr>
          <p:nvPr/>
        </p:nvSpPr>
        <p:spPr bwMode="auto">
          <a:xfrm>
            <a:off x="6802267" y="3276200"/>
            <a:ext cx="4924277" cy="238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chemeClr val="tx1"/>
                </a:solidFill>
                <a:latin typeface="Optima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Optima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Optima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Optima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Optim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Optim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Optim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Optim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Optima" charset="0"/>
              </a:defRPr>
            </a:lvl9pPr>
          </a:lstStyle>
          <a:p>
            <a:pPr marL="285744" indent="-285744" defTabSz="914377" eaLnBrk="0" fontAlgn="base" hangingPunct="0">
              <a:spcBef>
                <a:spcPct val="0"/>
              </a:spcBef>
              <a:spcAft>
                <a:spcPct val="0"/>
              </a:spcAft>
              <a:buFont typeface="Arial"/>
              <a:buChar char="•"/>
              <a:defRPr/>
            </a:pPr>
            <a:r>
              <a:rPr lang="en-AU" altLang="en-US" sz="2133" dirty="0">
                <a:solidFill>
                  <a:srgbClr val="4D4D4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Mean sea level (MSL) observed at 30 tide gauges from 1966-1968</a:t>
            </a:r>
          </a:p>
          <a:p>
            <a:pPr marL="285744" indent="-285744" defTabSz="914377" eaLnBrk="0" fontAlgn="base" hangingPunct="0">
              <a:spcBef>
                <a:spcPct val="0"/>
              </a:spcBef>
              <a:spcAft>
                <a:spcPct val="0"/>
              </a:spcAft>
              <a:buFont typeface="Arial"/>
              <a:buChar char="•"/>
              <a:defRPr/>
            </a:pPr>
            <a:r>
              <a:rPr lang="en-AU" altLang="en-US" sz="2133" dirty="0">
                <a:solidFill>
                  <a:srgbClr val="4D4D4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MSL = 0.000 m AHD</a:t>
            </a:r>
          </a:p>
          <a:p>
            <a:pPr marL="285744" indent="-285744" defTabSz="914377" eaLnBrk="0" fontAlgn="base" hangingPunct="0">
              <a:spcBef>
                <a:spcPct val="0"/>
              </a:spcBef>
              <a:spcAft>
                <a:spcPct val="0"/>
              </a:spcAft>
              <a:buFont typeface="Arial"/>
              <a:buChar char="•"/>
              <a:defRPr/>
            </a:pPr>
            <a:r>
              <a:rPr lang="en-AU" altLang="en-US" sz="2133" dirty="0">
                <a:solidFill>
                  <a:srgbClr val="4D4D4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Over 200,000 km of levelling to transfer heights</a:t>
            </a:r>
          </a:p>
          <a:p>
            <a:pPr marL="285744" indent="-285744" defTabSz="914377" eaLnBrk="0" fontAlgn="base" hangingPunct="0">
              <a:spcBef>
                <a:spcPct val="0"/>
              </a:spcBef>
              <a:spcAft>
                <a:spcPct val="0"/>
              </a:spcAft>
              <a:buFont typeface="Arial"/>
              <a:buChar char="•"/>
              <a:defRPr/>
            </a:pPr>
            <a:r>
              <a:rPr lang="en-AU" altLang="en-US" sz="2133" dirty="0">
                <a:solidFill>
                  <a:srgbClr val="4D4D4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AHD ≠ MSL</a:t>
            </a:r>
          </a:p>
          <a:p>
            <a:pPr marL="285744" indent="-285744" defTabSz="914377" eaLnBrk="0" fontAlgn="base" hangingPunct="0">
              <a:spcBef>
                <a:spcPct val="0"/>
              </a:spcBef>
              <a:spcAft>
                <a:spcPct val="0"/>
              </a:spcAft>
              <a:buFont typeface="Arial"/>
              <a:buChar char="•"/>
              <a:defRPr/>
            </a:pPr>
            <a:r>
              <a:rPr lang="en-AU" altLang="en-US" sz="2133" dirty="0">
                <a:solidFill>
                  <a:srgbClr val="4D4D4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AHD ≠ geoid</a:t>
            </a:r>
            <a:endParaRPr lang="en-AU" altLang="en-US" sz="1600" b="1" dirty="0">
              <a:solidFill>
                <a:srgbClr val="4D4D4F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685593" y="6382528"/>
            <a:ext cx="449693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2400" b="1" dirty="0" smtClean="0">
                <a:solidFill>
                  <a:schemeClr val="bg1"/>
                </a:solidFill>
              </a:rPr>
              <a:t>www.sli.do  </a:t>
            </a:r>
            <a:r>
              <a:rPr lang="en-US" sz="2400" b="1" dirty="0" smtClean="0">
                <a:solidFill>
                  <a:schemeClr val="bg1"/>
                </a:solidFill>
              </a:rPr>
              <a:t>#AGRS</a:t>
            </a:r>
            <a:endParaRPr lang="en-AU" sz="2400" b="1" dirty="0">
              <a:solidFill>
                <a:schemeClr val="bg1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1071" y="6433361"/>
            <a:ext cx="928846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96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2"/>
          <p:cNvSpPr>
            <a:spLocks noGrp="1" noChangeArrowheads="1"/>
          </p:cNvSpPr>
          <p:nvPr>
            <p:ph type="title"/>
          </p:nvPr>
        </p:nvSpPr>
        <p:spPr>
          <a:xfrm>
            <a:off x="825551" y="130324"/>
            <a:ext cx="8229600" cy="492443"/>
          </a:xfrm>
        </p:spPr>
        <p:txBody>
          <a:bodyPr>
            <a:normAutofit fontScale="90000"/>
          </a:bodyPr>
          <a:lstStyle/>
          <a:p>
            <a:r>
              <a:rPr lang="en-AU" altLang="en-US" dirty="0" smtClean="0"/>
              <a:t>The cause of the geoid </a:t>
            </a:r>
            <a:r>
              <a:rPr lang="mr-IN" altLang="en-US" dirty="0" smtClean="0"/>
              <a:t>–</a:t>
            </a:r>
            <a:r>
              <a:rPr lang="en-AU" altLang="en-US" dirty="0" smtClean="0"/>
              <a:t> AHD offset</a:t>
            </a:r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0" t="5751" r="24480" b="50066"/>
          <a:stretch>
            <a:fillRect/>
          </a:stretch>
        </p:blipFill>
        <p:spPr bwMode="auto">
          <a:xfrm>
            <a:off x="936971" y="753092"/>
            <a:ext cx="10327824" cy="5409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Text Box 5"/>
          <p:cNvSpPr txBox="1">
            <a:spLocks noChangeArrowheads="1"/>
          </p:cNvSpPr>
          <p:nvPr/>
        </p:nvSpPr>
        <p:spPr bwMode="auto">
          <a:xfrm>
            <a:off x="9482191" y="5835914"/>
            <a:ext cx="178260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Optima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Optima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Optima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Optima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Optim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Optim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Optim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Optim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Optima" charset="0"/>
              </a:defRPr>
            </a:lvl9pPr>
          </a:lstStyle>
          <a:p>
            <a:pPr defTabSz="91437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AU" altLang="en-US" b="1" dirty="0" smtClean="0">
                <a:solidFill>
                  <a:srgbClr val="FFFFFF"/>
                </a:solidFill>
              </a:rPr>
              <a:t>Source: NASA JPL</a:t>
            </a:r>
            <a:endParaRPr lang="en-AU" altLang="en-US" b="1" dirty="0">
              <a:solidFill>
                <a:srgbClr val="FFFFFF"/>
              </a:solidFill>
            </a:endParaRPr>
          </a:p>
        </p:txBody>
      </p:sp>
      <p:sp>
        <p:nvSpPr>
          <p:cNvPr id="27" name="Rectangle 4"/>
          <p:cNvSpPr>
            <a:spLocks noChangeArrowheads="1"/>
          </p:cNvSpPr>
          <p:nvPr/>
        </p:nvSpPr>
        <p:spPr bwMode="auto">
          <a:xfrm>
            <a:off x="5724605" y="1013741"/>
            <a:ext cx="5273062" cy="3139321"/>
          </a:xfrm>
          <a:prstGeom prst="rect">
            <a:avLst/>
          </a:prstGeom>
          <a:solidFill>
            <a:schemeClr val="tx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chemeClr val="tx1"/>
                </a:solidFill>
                <a:latin typeface="Optima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Optima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Optima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Optima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Optim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Optim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Optim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Optim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Optima" charset="0"/>
              </a:defRPr>
            </a:lvl9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</a:pPr>
            <a:r>
              <a:rPr lang="en-AU" altLang="en-US" sz="1800" dirty="0">
                <a:solidFill>
                  <a:srgbClr val="FFFFFF"/>
                </a:solidFill>
                <a:latin typeface="Calibri"/>
                <a:cs typeface="Calibri"/>
              </a:rPr>
              <a:t>The </a:t>
            </a:r>
            <a:r>
              <a:rPr lang="en-AU" altLang="en-US" sz="1800" b="1" dirty="0">
                <a:solidFill>
                  <a:srgbClr val="FFFFFF"/>
                </a:solidFill>
                <a:latin typeface="Calibri"/>
                <a:cs typeface="Calibri"/>
              </a:rPr>
              <a:t>mass</a:t>
            </a:r>
            <a:r>
              <a:rPr lang="en-AU" altLang="en-US" sz="1800" dirty="0">
                <a:solidFill>
                  <a:srgbClr val="FFFFFF"/>
                </a:solidFill>
                <a:latin typeface="Calibri"/>
                <a:cs typeface="Calibri"/>
              </a:rPr>
              <a:t> of water in southern and northern Australia is almost the same, however, the </a:t>
            </a:r>
            <a:r>
              <a:rPr lang="en-AU" altLang="en-US" sz="1800" b="1" dirty="0">
                <a:solidFill>
                  <a:srgbClr val="FFFFFF"/>
                </a:solidFill>
                <a:latin typeface="Calibri"/>
                <a:cs typeface="Calibri"/>
              </a:rPr>
              <a:t>density</a:t>
            </a:r>
            <a:r>
              <a:rPr lang="en-AU" altLang="en-US" sz="1800" dirty="0">
                <a:solidFill>
                  <a:srgbClr val="FFFFFF"/>
                </a:solidFill>
                <a:latin typeface="Calibri"/>
                <a:cs typeface="Calibri"/>
              </a:rPr>
              <a:t> is not.</a:t>
            </a:r>
          </a:p>
          <a:p>
            <a:pPr defTabSz="914377" fontAlgn="base">
              <a:spcBef>
                <a:spcPct val="0"/>
              </a:spcBef>
              <a:spcAft>
                <a:spcPct val="0"/>
              </a:spcAft>
            </a:pPr>
            <a:endParaRPr lang="en-AU" altLang="en-US" sz="1800" dirty="0">
              <a:solidFill>
                <a:srgbClr val="FFFFFF"/>
              </a:solidFill>
              <a:latin typeface="Calibri"/>
              <a:cs typeface="Calibri"/>
            </a:endParaRPr>
          </a:p>
          <a:p>
            <a:pPr defTabSz="914377" fontAlgn="base">
              <a:spcBef>
                <a:spcPct val="0"/>
              </a:spcBef>
              <a:spcAft>
                <a:spcPct val="0"/>
              </a:spcAft>
            </a:pPr>
            <a:r>
              <a:rPr lang="en-AU" altLang="en-US" sz="1800" dirty="0">
                <a:solidFill>
                  <a:srgbClr val="FFFFFF"/>
                </a:solidFill>
                <a:latin typeface="Calibri"/>
                <a:cs typeface="Calibri"/>
              </a:rPr>
              <a:t>The warmer / less dense water off the coast of northern Australia (red) is approximately one metre higher than the cooler/denser water off the coast of southern Australia (yellow).</a:t>
            </a:r>
          </a:p>
          <a:p>
            <a:pPr defTabSz="914377" fontAlgn="base">
              <a:spcBef>
                <a:spcPct val="0"/>
              </a:spcBef>
              <a:spcAft>
                <a:spcPct val="0"/>
              </a:spcAft>
            </a:pPr>
            <a:endParaRPr lang="en-AU" altLang="en-US" sz="1800" dirty="0">
              <a:solidFill>
                <a:srgbClr val="FFFFFF"/>
              </a:solidFill>
              <a:latin typeface="Calibri"/>
              <a:cs typeface="Calibri"/>
            </a:endParaRPr>
          </a:p>
          <a:p>
            <a:pPr defTabSz="914377" fontAlgn="base">
              <a:spcBef>
                <a:spcPct val="0"/>
              </a:spcBef>
              <a:spcAft>
                <a:spcPct val="0"/>
              </a:spcAft>
            </a:pPr>
            <a:r>
              <a:rPr lang="en-AU" altLang="en-US" sz="1800" dirty="0">
                <a:solidFill>
                  <a:srgbClr val="FFFFFF"/>
                </a:solidFill>
                <a:latin typeface="Calibri"/>
                <a:cs typeface="Calibri"/>
              </a:rPr>
              <a:t>Therefore, the AHD is about 0.5 m above the geoid in northern Australia and roughly 0.5 m below the geoid in southern Australia. </a:t>
            </a:r>
          </a:p>
        </p:txBody>
      </p:sp>
      <p:sp>
        <p:nvSpPr>
          <p:cNvPr id="7" name="Rectangle 6"/>
          <p:cNvSpPr/>
          <p:nvPr/>
        </p:nvSpPr>
        <p:spPr>
          <a:xfrm>
            <a:off x="6685593" y="6382528"/>
            <a:ext cx="449693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2400" b="1" dirty="0" smtClean="0">
                <a:solidFill>
                  <a:schemeClr val="bg1"/>
                </a:solidFill>
              </a:rPr>
              <a:t>www.sli.do  </a:t>
            </a:r>
            <a:r>
              <a:rPr lang="en-US" sz="2400" b="1" dirty="0" smtClean="0">
                <a:solidFill>
                  <a:schemeClr val="bg1"/>
                </a:solidFill>
              </a:rPr>
              <a:t>#AGRS</a:t>
            </a:r>
            <a:endParaRPr lang="en-AU" sz="2400" b="1" dirty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1071" y="6433361"/>
            <a:ext cx="928846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4"/>
          <p:cNvPicPr>
            <a:picLocks noChangeAspect="1"/>
          </p:cNvPicPr>
          <p:nvPr/>
        </p:nvPicPr>
        <p:blipFill rotWithShape="1">
          <a:blip r:embed="rId3"/>
          <a:srcRect r="37498" b="18238"/>
          <a:stretch/>
        </p:blipFill>
        <p:spPr bwMode="auto">
          <a:xfrm>
            <a:off x="2593763" y="293711"/>
            <a:ext cx="8280919" cy="5753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7" name="Straight Arrow Connector 6"/>
          <p:cNvCxnSpPr/>
          <p:nvPr/>
        </p:nvCxnSpPr>
        <p:spPr bwMode="auto">
          <a:xfrm rot="60000">
            <a:off x="5042033" y="2199047"/>
            <a:ext cx="360040" cy="3096344"/>
          </a:xfrm>
          <a:prstGeom prst="straightConnector1">
            <a:avLst/>
          </a:prstGeom>
          <a:solidFill>
            <a:schemeClr val="accent1"/>
          </a:solidFill>
          <a:ln w="50800" cap="rnd" cmpd="sng" algn="ctr">
            <a:solidFill>
              <a:srgbClr val="58BF33"/>
            </a:solidFill>
            <a:prstDash val="solid"/>
            <a:round/>
            <a:headEnd type="triangle" w="med" len="sm"/>
            <a:tailEnd type="triangle" w="med" len="sm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" name="Straight Arrow Connector 7"/>
          <p:cNvCxnSpPr/>
          <p:nvPr/>
        </p:nvCxnSpPr>
        <p:spPr bwMode="auto">
          <a:xfrm>
            <a:off x="5106302" y="4556541"/>
            <a:ext cx="84707" cy="763867"/>
          </a:xfrm>
          <a:prstGeom prst="straightConnector1">
            <a:avLst/>
          </a:prstGeom>
          <a:solidFill>
            <a:schemeClr val="accent1"/>
          </a:solidFill>
          <a:ln w="50800" cap="rnd" cmpd="sng" algn="ctr">
            <a:solidFill>
              <a:srgbClr val="0070C0"/>
            </a:solidFill>
            <a:prstDash val="solid"/>
            <a:round/>
            <a:headEnd type="triangle" w="med" len="sm"/>
            <a:tailEnd type="triangle" w="med" len="sm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" name="TextBox 8"/>
          <p:cNvSpPr txBox="1"/>
          <p:nvPr/>
        </p:nvSpPr>
        <p:spPr>
          <a:xfrm>
            <a:off x="5796852" y="1897947"/>
            <a:ext cx="1407116" cy="37965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867" b="1" dirty="0">
                <a:solidFill>
                  <a:srgbClr val="58BF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GNSS height</a:t>
            </a:r>
            <a:endParaRPr lang="en-US" sz="2400" b="1" dirty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2" name="Straight Arrow Connector 11"/>
          <p:cNvCxnSpPr/>
          <p:nvPr/>
        </p:nvCxnSpPr>
        <p:spPr bwMode="auto">
          <a:xfrm>
            <a:off x="5063439" y="4207260"/>
            <a:ext cx="42863" cy="352894"/>
          </a:xfrm>
          <a:prstGeom prst="straightConnector1">
            <a:avLst/>
          </a:prstGeom>
          <a:solidFill>
            <a:schemeClr val="accent1"/>
          </a:solidFill>
          <a:ln w="50800" cap="rnd" cmpd="sng" algn="ctr">
            <a:solidFill>
              <a:srgbClr val="FF0000"/>
            </a:solidFill>
            <a:prstDash val="solid"/>
            <a:round/>
            <a:headEnd type="triangle" w="med" len="sm"/>
            <a:tailEnd type="triangle" w="med" len="sm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Straight Arrow Connector 12"/>
          <p:cNvCxnSpPr/>
          <p:nvPr/>
        </p:nvCxnSpPr>
        <p:spPr>
          <a:xfrm flipH="1">
            <a:off x="5210054" y="2196141"/>
            <a:ext cx="672072" cy="963013"/>
          </a:xfrm>
          <a:prstGeom prst="straightConnector1">
            <a:avLst/>
          </a:prstGeom>
          <a:ln w="19050" cap="flat" cmpd="sng" algn="ctr">
            <a:solidFill>
              <a:srgbClr val="58BF33"/>
            </a:solidFill>
            <a:prstDash val="dash"/>
            <a:round/>
            <a:headEnd type="non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357842" y="3170506"/>
            <a:ext cx="2690993" cy="37965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867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Geometric (-0.5 to 0.5 m)</a:t>
            </a:r>
            <a:endParaRPr lang="en-US" sz="2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3962841" y="3451472"/>
            <a:ext cx="1052200" cy="916026"/>
          </a:xfrm>
          <a:prstGeom prst="straightConnector1">
            <a:avLst/>
          </a:prstGeom>
          <a:ln w="19050" cap="flat" cmpd="sng" algn="ctr">
            <a:solidFill>
              <a:srgbClr val="FF0000"/>
            </a:solidFill>
            <a:prstDash val="dash"/>
            <a:round/>
            <a:headEnd type="non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247875" y="3740100"/>
            <a:ext cx="2800960" cy="37965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867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Gravimetric (-30 to +80 m)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3962841" y="4000869"/>
            <a:ext cx="1151357" cy="1041060"/>
          </a:xfrm>
          <a:prstGeom prst="straightConnector1">
            <a:avLst/>
          </a:prstGeom>
          <a:ln w="19050" cap="flat" cmpd="sng" algn="ctr">
            <a:solidFill>
              <a:srgbClr val="0070C0"/>
            </a:solidFill>
            <a:prstDash val="dash"/>
            <a:round/>
            <a:headEnd type="non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 bwMode="auto">
          <a:xfrm>
            <a:off x="4660250" y="4191642"/>
            <a:ext cx="133615" cy="1080802"/>
          </a:xfrm>
          <a:prstGeom prst="straightConnector1">
            <a:avLst/>
          </a:prstGeom>
          <a:solidFill>
            <a:schemeClr val="accent1"/>
          </a:solidFill>
          <a:ln w="111125" cap="rnd" cmpd="sng" algn="ctr">
            <a:solidFill>
              <a:schemeClr val="bg1"/>
            </a:solidFill>
            <a:prstDash val="solid"/>
            <a:round/>
            <a:headEnd type="triangle" w="med" len="sm"/>
            <a:tailEnd type="triangle" w="med" len="sm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" name="Straight Arrow Connector 22"/>
          <p:cNvCxnSpPr/>
          <p:nvPr/>
        </p:nvCxnSpPr>
        <p:spPr bwMode="auto">
          <a:xfrm>
            <a:off x="4666078" y="4230778"/>
            <a:ext cx="133615" cy="1080802"/>
          </a:xfrm>
          <a:prstGeom prst="straightConnector1">
            <a:avLst/>
          </a:prstGeom>
          <a:solidFill>
            <a:schemeClr val="accent1"/>
          </a:solidFill>
          <a:ln w="50800" cap="rnd" cmpd="sng" algn="ctr">
            <a:solidFill>
              <a:srgbClr val="7030A0"/>
            </a:solidFill>
            <a:prstDash val="solid"/>
            <a:round/>
            <a:headEnd type="triangle" w="med" len="sm"/>
            <a:tailEnd type="triangle" w="med" len="sm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7" name="Straight Arrow Connector 26"/>
          <p:cNvCxnSpPr/>
          <p:nvPr/>
        </p:nvCxnSpPr>
        <p:spPr>
          <a:xfrm>
            <a:off x="1970058" y="4818205"/>
            <a:ext cx="2749646" cy="113264"/>
          </a:xfrm>
          <a:prstGeom prst="straightConnector1">
            <a:avLst/>
          </a:prstGeom>
          <a:ln w="19050" cap="flat" cmpd="sng" algn="ctr">
            <a:solidFill>
              <a:srgbClr val="7030A0"/>
            </a:solidFill>
            <a:prstDash val="dash"/>
            <a:round/>
            <a:headEnd type="non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980275" y="4599577"/>
            <a:ext cx="1672958" cy="37965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867" b="1" dirty="0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AUSGeoid2020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685593" y="6382528"/>
            <a:ext cx="449693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2400" b="1" dirty="0" smtClean="0">
                <a:solidFill>
                  <a:schemeClr val="bg1"/>
                </a:solidFill>
              </a:rPr>
              <a:t>www.sli.do  </a:t>
            </a:r>
            <a:r>
              <a:rPr lang="en-US" sz="2400" b="1" dirty="0" smtClean="0">
                <a:solidFill>
                  <a:schemeClr val="bg1"/>
                </a:solidFill>
              </a:rPr>
              <a:t>#AGRS</a:t>
            </a:r>
            <a:endParaRPr lang="en-AU" sz="2400" b="1" dirty="0">
              <a:solidFill>
                <a:schemeClr val="bg1"/>
              </a:solidFill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1071" y="6433361"/>
            <a:ext cx="928846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850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auto">
          <a:xfrm>
            <a:off x="0" y="-119271"/>
            <a:ext cx="12521403" cy="709654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A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Isosceles Triangle 10"/>
          <p:cNvSpPr/>
          <p:nvPr/>
        </p:nvSpPr>
        <p:spPr bwMode="auto">
          <a:xfrm rot="16200000">
            <a:off x="5785746" y="-47884"/>
            <a:ext cx="628752" cy="12240000"/>
          </a:xfrm>
          <a:prstGeom prst="triangle">
            <a:avLst>
              <a:gd name="adj" fmla="val 100000"/>
            </a:avLst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A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9402412" y="6298125"/>
            <a:ext cx="19367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@nich0lasbr0wn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3">
            <a:clrChange>
              <a:clrFrom>
                <a:srgbClr val="28AAE1"/>
              </a:clrFrom>
              <a:clrTo>
                <a:srgbClr val="28AAE1">
                  <a:alpha val="0"/>
                </a:srgbClr>
              </a:clrTo>
            </a:clrChange>
            <a:biLevel thresh="25000"/>
          </a:blip>
          <a:stretch>
            <a:fillRect/>
          </a:stretch>
        </p:blipFill>
        <p:spPr>
          <a:xfrm>
            <a:off x="9090280" y="6266047"/>
            <a:ext cx="480169" cy="4801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539"/>
          <a:stretch/>
        </p:blipFill>
        <p:spPr bwMode="auto">
          <a:xfrm>
            <a:off x="49864" y="1272121"/>
            <a:ext cx="6023088" cy="450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56"/>
          <a:stretch/>
        </p:blipFill>
        <p:spPr bwMode="auto">
          <a:xfrm>
            <a:off x="6128626" y="1286502"/>
            <a:ext cx="6111375" cy="46637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249"/>
          <a:stretch/>
        </p:blipFill>
        <p:spPr bwMode="auto">
          <a:xfrm>
            <a:off x="5653637" y="5848215"/>
            <a:ext cx="7040071" cy="655219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itle 1"/>
          <p:cNvSpPr txBox="1">
            <a:spLocks/>
          </p:cNvSpPr>
          <p:nvPr/>
        </p:nvSpPr>
        <p:spPr bwMode="auto">
          <a:xfrm>
            <a:off x="6663600" y="815644"/>
            <a:ext cx="82296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6983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</a:defRPr>
            </a:lvl5pPr>
            <a:lvl6pPr marL="457189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</a:defRPr>
            </a:lvl6pPr>
            <a:lvl7pPr marL="914377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</a:defRPr>
            </a:lvl7pPr>
            <a:lvl8pPr marL="1371566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</a:defRPr>
            </a:lvl8pPr>
            <a:lvl9pPr marL="1828754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</a:defRPr>
            </a:lvl9pPr>
          </a:lstStyle>
          <a:p>
            <a:r>
              <a:rPr lang="en-AU" sz="2400" kern="0" dirty="0" smtClean="0">
                <a:solidFill>
                  <a:schemeClr val="tx1">
                    <a:lumMod val="50000"/>
                  </a:schemeClr>
                </a:solidFill>
                <a:latin typeface="+mn-lt"/>
              </a:rPr>
              <a:t>Geometric component: Bias and Error</a:t>
            </a:r>
            <a:endParaRPr lang="en-AU" sz="2400" kern="0" dirty="0">
              <a:solidFill>
                <a:schemeClr val="tx1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93" t="90530" r="10314"/>
          <a:stretch/>
        </p:blipFill>
        <p:spPr bwMode="auto">
          <a:xfrm>
            <a:off x="427482" y="5907511"/>
            <a:ext cx="5452281" cy="54243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itle 1"/>
          <p:cNvSpPr txBox="1">
            <a:spLocks/>
          </p:cNvSpPr>
          <p:nvPr/>
        </p:nvSpPr>
        <p:spPr bwMode="auto">
          <a:xfrm>
            <a:off x="1340849" y="776856"/>
            <a:ext cx="82296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6983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</a:defRPr>
            </a:lvl5pPr>
            <a:lvl6pPr marL="457189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</a:defRPr>
            </a:lvl6pPr>
            <a:lvl7pPr marL="914377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</a:defRPr>
            </a:lvl7pPr>
            <a:lvl8pPr marL="1371566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</a:defRPr>
            </a:lvl8pPr>
            <a:lvl9pPr marL="1828754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</a:defRPr>
            </a:lvl9pPr>
          </a:lstStyle>
          <a:p>
            <a:r>
              <a:rPr lang="en-AU" sz="2400" kern="0" dirty="0" smtClean="0">
                <a:solidFill>
                  <a:schemeClr val="tx1">
                    <a:lumMod val="50000"/>
                  </a:schemeClr>
                </a:solidFill>
                <a:latin typeface="+mn-lt"/>
              </a:rPr>
              <a:t>Gravimetric component</a:t>
            </a:r>
            <a:endParaRPr lang="en-AU" sz="2400" kern="0" dirty="0">
              <a:solidFill>
                <a:schemeClr val="tx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 bwMode="auto">
          <a:xfrm>
            <a:off x="304800" y="117384"/>
            <a:ext cx="82296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6983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</a:defRPr>
            </a:lvl5pPr>
            <a:lvl6pPr marL="457189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</a:defRPr>
            </a:lvl6pPr>
            <a:lvl7pPr marL="914377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</a:defRPr>
            </a:lvl7pPr>
            <a:lvl8pPr marL="1371566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</a:defRPr>
            </a:lvl8pPr>
            <a:lvl9pPr marL="1828754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</a:defRPr>
            </a:lvl9pPr>
          </a:lstStyle>
          <a:p>
            <a:r>
              <a:rPr lang="en-AU" sz="3600" dirty="0">
                <a:solidFill>
                  <a:srgbClr val="008266"/>
                </a:solidFill>
                <a:latin typeface="+mn-lt"/>
              </a:rPr>
              <a:t>AUSGeoid2020 model</a:t>
            </a:r>
          </a:p>
        </p:txBody>
      </p:sp>
      <p:sp>
        <p:nvSpPr>
          <p:cNvPr id="2" name="Rectangle 1"/>
          <p:cNvSpPr/>
          <p:nvPr/>
        </p:nvSpPr>
        <p:spPr>
          <a:xfrm>
            <a:off x="5767100" y="6125514"/>
            <a:ext cx="34817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kern="0" dirty="0" smtClean="0">
                <a:solidFill>
                  <a:schemeClr val="tx1">
                    <a:lumMod val="50000"/>
                  </a:schemeClr>
                </a:solidFill>
              </a:rPr>
              <a:t>m</a:t>
            </a:r>
            <a:endParaRPr lang="en-AU" sz="1600" dirty="0"/>
          </a:p>
        </p:txBody>
      </p:sp>
      <p:sp>
        <p:nvSpPr>
          <p:cNvPr id="15" name="Rectangle 14"/>
          <p:cNvSpPr/>
          <p:nvPr/>
        </p:nvSpPr>
        <p:spPr>
          <a:xfrm>
            <a:off x="11868214" y="6148452"/>
            <a:ext cx="34817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kern="0" dirty="0" smtClean="0">
                <a:solidFill>
                  <a:schemeClr val="tx1">
                    <a:lumMod val="50000"/>
                  </a:schemeClr>
                </a:solidFill>
              </a:rPr>
              <a:t>m</a:t>
            </a:r>
            <a:endParaRPr lang="en-AU" sz="1600" dirty="0"/>
          </a:p>
        </p:txBody>
      </p:sp>
    </p:spTree>
    <p:extLst>
      <p:ext uri="{BB962C8B-B14F-4D97-AF65-F5344CB8AC3E}">
        <p14:creationId xmlns:p14="http://schemas.microsoft.com/office/powerpoint/2010/main" val="2009093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86697" y="116633"/>
            <a:ext cx="11100252" cy="58477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AUSGeoid2020: combined gravimetric-geometric model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04" y="687812"/>
            <a:ext cx="6412432" cy="5405626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6756129" y="1377098"/>
            <a:ext cx="514847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4" indent="-285744" defTabSz="914377" eaLnBrk="0" fontAlgn="base" hangingPunct="0">
              <a:spcBef>
                <a:spcPct val="0"/>
              </a:spcBef>
              <a:spcAft>
                <a:spcPct val="0"/>
              </a:spcAft>
              <a:buFont typeface="Zapf Dingbats" charset="0"/>
              <a:buChar char="✔"/>
            </a:pPr>
            <a:r>
              <a:rPr lang="en-US" dirty="0">
                <a:latin typeface="Calibri"/>
                <a:cs typeface="Calibri"/>
              </a:rPr>
              <a:t>AUSGeoid2020 allows for physical </a:t>
            </a:r>
            <a:r>
              <a:rPr lang="en-US" dirty="0" smtClean="0">
                <a:latin typeface="Calibri"/>
                <a:cs typeface="Calibri"/>
              </a:rPr>
              <a:t>height transfer </a:t>
            </a:r>
            <a:r>
              <a:rPr lang="en-US" dirty="0">
                <a:latin typeface="Calibri"/>
                <a:cs typeface="Calibri"/>
              </a:rPr>
              <a:t>from GNSS to be </a:t>
            </a:r>
            <a:r>
              <a:rPr lang="en-US" dirty="0" smtClean="0">
                <a:latin typeface="Calibri"/>
                <a:cs typeface="Calibri"/>
              </a:rPr>
              <a:t>efficient and </a:t>
            </a:r>
            <a:r>
              <a:rPr lang="en-US" dirty="0">
                <a:latin typeface="Calibri"/>
                <a:cs typeface="Calibri"/>
              </a:rPr>
              <a:t>accurate (for </a:t>
            </a:r>
            <a:r>
              <a:rPr lang="en-US" dirty="0" smtClean="0">
                <a:latin typeface="Calibri"/>
                <a:cs typeface="Calibri"/>
              </a:rPr>
              <a:t>some applications).</a:t>
            </a:r>
          </a:p>
          <a:p>
            <a:pPr marL="285744" indent="-285744" defTabSz="914377" eaLnBrk="0" fontAlgn="base" hangingPunct="0">
              <a:spcBef>
                <a:spcPct val="0"/>
              </a:spcBef>
              <a:spcAft>
                <a:spcPct val="0"/>
              </a:spcAft>
              <a:buFont typeface="Zapf Dingbats" charset="0"/>
              <a:buChar char="✔"/>
            </a:pPr>
            <a:r>
              <a:rPr lang="en-US" dirty="0" smtClean="0">
                <a:latin typeface="Calibri"/>
                <a:cs typeface="Calibri"/>
              </a:rPr>
              <a:t>More accurate in providing difference in </a:t>
            </a:r>
            <a:r>
              <a:rPr lang="en-US" dirty="0" err="1" smtClean="0">
                <a:latin typeface="Calibri"/>
                <a:cs typeface="Calibri"/>
              </a:rPr>
              <a:t>orthometric</a:t>
            </a:r>
            <a:r>
              <a:rPr lang="en-US" dirty="0" smtClean="0">
                <a:latin typeface="Calibri"/>
                <a:cs typeface="Calibri"/>
              </a:rPr>
              <a:t> height than levelling over distances greater than 3 km (12√k)</a:t>
            </a:r>
            <a:endParaRPr lang="en-US" dirty="0">
              <a:latin typeface="Calibri"/>
              <a:cs typeface="Calibri"/>
            </a:endParaRPr>
          </a:p>
          <a:p>
            <a:pPr marL="285750" indent="-285750" defTabSz="914377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dirty="0">
              <a:latin typeface="Calibri"/>
              <a:cs typeface="Calibri"/>
            </a:endParaRPr>
          </a:p>
          <a:p>
            <a:pPr marL="285750" indent="-285750" defTabSz="914377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dirty="0">
              <a:latin typeface="Calibri"/>
              <a:cs typeface="Calibri"/>
            </a:endParaRPr>
          </a:p>
          <a:p>
            <a:pPr marL="285744" indent="-285744" defTabSz="914377" eaLnBrk="0" fontAlgn="base" hangingPunct="0">
              <a:spcBef>
                <a:spcPct val="0"/>
              </a:spcBef>
              <a:spcAft>
                <a:spcPct val="0"/>
              </a:spcAft>
              <a:buFont typeface="Zapf Dingbats" charset="0"/>
              <a:buChar char="✗"/>
            </a:pPr>
            <a:r>
              <a:rPr lang="en-US" dirty="0" smtClean="0">
                <a:latin typeface="Calibri"/>
                <a:cs typeface="Calibri"/>
              </a:rPr>
              <a:t>A rigorous combination of uncertainty from gravimetric and geometric components shows AUSGeoid2020 </a:t>
            </a:r>
            <a:r>
              <a:rPr lang="en-US" dirty="0">
                <a:latin typeface="Calibri"/>
                <a:cs typeface="Calibri"/>
              </a:rPr>
              <a:t>has 8</a:t>
            </a:r>
            <a:r>
              <a:rPr lang="en-US" dirty="0" smtClean="0">
                <a:latin typeface="Calibri"/>
                <a:cs typeface="Calibri"/>
              </a:rPr>
              <a:t>-13 cm uncertainty </a:t>
            </a:r>
            <a:r>
              <a:rPr lang="en-US" dirty="0">
                <a:latin typeface="Calibri"/>
                <a:cs typeface="Calibri"/>
              </a:rPr>
              <a:t>(1 </a:t>
            </a:r>
            <a:r>
              <a:rPr lang="en-US" dirty="0" smtClean="0">
                <a:latin typeface="Calibri"/>
                <a:cs typeface="Calibri"/>
              </a:rPr>
              <a:t>sigma)</a:t>
            </a:r>
          </a:p>
          <a:p>
            <a:pPr marL="285744" indent="-285744" defTabSz="914377" eaLnBrk="0" fontAlgn="base" hangingPunct="0">
              <a:spcBef>
                <a:spcPct val="0"/>
              </a:spcBef>
              <a:spcAft>
                <a:spcPct val="0"/>
              </a:spcAft>
              <a:buFont typeface="Zapf Dingbats" charset="0"/>
              <a:buChar char="✗"/>
            </a:pPr>
            <a:r>
              <a:rPr lang="en-US" dirty="0" smtClean="0">
                <a:latin typeface="Calibri"/>
                <a:cs typeface="Calibri"/>
              </a:rPr>
              <a:t>Some </a:t>
            </a:r>
            <a:r>
              <a:rPr lang="en-US" dirty="0">
                <a:latin typeface="Calibri"/>
                <a:cs typeface="Calibri"/>
              </a:rPr>
              <a:t>users may need accuracy better than this</a:t>
            </a:r>
          </a:p>
          <a:p>
            <a:pPr marL="285744" indent="-285744" defTabSz="914377" eaLnBrk="0" fontAlgn="base" hangingPunct="0">
              <a:spcBef>
                <a:spcPct val="0"/>
              </a:spcBef>
              <a:spcAft>
                <a:spcPct val="0"/>
              </a:spcAft>
              <a:buFont typeface="Zapf Dingbats" charset="0"/>
              <a:buChar char="✗"/>
            </a:pPr>
            <a:r>
              <a:rPr lang="en-US" dirty="0" smtClean="0">
                <a:latin typeface="Calibri"/>
                <a:cs typeface="Calibri"/>
              </a:rPr>
              <a:t>Users are asking “Is </a:t>
            </a:r>
            <a:r>
              <a:rPr lang="en-US" dirty="0">
                <a:latin typeface="Calibri"/>
                <a:cs typeface="Calibri"/>
              </a:rPr>
              <a:t>the error in the data or the datum</a:t>
            </a:r>
            <a:r>
              <a:rPr lang="en-US" dirty="0" smtClean="0">
                <a:latin typeface="Calibri"/>
                <a:cs typeface="Calibri"/>
              </a:rPr>
              <a:t>?” (e.g. LiDAR surveys)</a:t>
            </a:r>
            <a:endParaRPr lang="en-US" dirty="0">
              <a:latin typeface="Calibri"/>
              <a:cs typeface="Calibri"/>
            </a:endParaRPr>
          </a:p>
          <a:p>
            <a:pPr defTabSz="914377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4D4D4F"/>
              </a:solidFill>
              <a:latin typeface="Calibri"/>
              <a:cs typeface="Calibri"/>
            </a:endParaRPr>
          </a:p>
          <a:p>
            <a:pPr defTabSz="914377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4D4D4F"/>
              </a:solidFill>
              <a:latin typeface="Calibri"/>
              <a:cs typeface="Calibri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371537" y="4136366"/>
            <a:ext cx="28495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AU" b="1" dirty="0">
                <a:solidFill>
                  <a:prstClr val="white"/>
                </a:solidFill>
                <a:latin typeface="Calibri" panose="020F0502020204030204"/>
              </a:rPr>
              <a:t>AUSGeoid2020 accuracy </a:t>
            </a:r>
          </a:p>
          <a:p>
            <a:pPr algn="ctr" defTabSz="914377"/>
            <a:r>
              <a:rPr lang="en-AU" b="1" dirty="0" smtClean="0">
                <a:solidFill>
                  <a:prstClr val="white"/>
                </a:solidFill>
                <a:latin typeface="Calibri" panose="020F0502020204030204"/>
              </a:rPr>
              <a:t>(</a:t>
            </a:r>
            <a:r>
              <a:rPr lang="en-US" b="1" dirty="0">
                <a:solidFill>
                  <a:prstClr val="white"/>
                </a:solidFill>
                <a:latin typeface="Calibri"/>
                <a:cs typeface="Calibri"/>
              </a:rPr>
              <a:t>8</a:t>
            </a:r>
            <a:r>
              <a:rPr lang="en-US" b="1" dirty="0" smtClean="0">
                <a:solidFill>
                  <a:prstClr val="white"/>
                </a:solidFill>
                <a:latin typeface="Calibri"/>
                <a:cs typeface="Calibri"/>
              </a:rPr>
              <a:t> </a:t>
            </a:r>
            <a:r>
              <a:rPr lang="mr-IN" b="1" dirty="0">
                <a:solidFill>
                  <a:prstClr val="white"/>
                </a:solidFill>
                <a:latin typeface="Calibri"/>
                <a:cs typeface="Calibri"/>
              </a:rPr>
              <a:t>–</a:t>
            </a:r>
            <a:r>
              <a:rPr lang="en-US" b="1" dirty="0">
                <a:solidFill>
                  <a:prstClr val="white"/>
                </a:solidFill>
                <a:latin typeface="Calibri"/>
                <a:cs typeface="Calibri"/>
              </a:rPr>
              <a:t> 13 cm)</a:t>
            </a:r>
            <a:endParaRPr lang="en-AU" b="1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951508" y="5762568"/>
            <a:ext cx="34817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kern="0" dirty="0" smtClean="0">
                <a:solidFill>
                  <a:schemeClr val="tx1">
                    <a:lumMod val="50000"/>
                  </a:schemeClr>
                </a:solidFill>
              </a:rPr>
              <a:t>m</a:t>
            </a:r>
            <a:endParaRPr lang="en-AU" sz="1600" dirty="0"/>
          </a:p>
        </p:txBody>
      </p:sp>
      <p:sp>
        <p:nvSpPr>
          <p:cNvPr id="10" name="Rectangle 9"/>
          <p:cNvSpPr/>
          <p:nvPr/>
        </p:nvSpPr>
        <p:spPr>
          <a:xfrm>
            <a:off x="6685593" y="6382528"/>
            <a:ext cx="449693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2400" b="1" dirty="0" smtClean="0">
                <a:solidFill>
                  <a:schemeClr val="bg1"/>
                </a:solidFill>
              </a:rPr>
              <a:t>www.sli.do  </a:t>
            </a:r>
            <a:r>
              <a:rPr lang="en-US" sz="2400" b="1" dirty="0" smtClean="0">
                <a:solidFill>
                  <a:schemeClr val="bg1"/>
                </a:solidFill>
              </a:rPr>
              <a:t>#AGRS</a:t>
            </a:r>
            <a:endParaRPr lang="en-AU" sz="2400" b="1" dirty="0">
              <a:solidFill>
                <a:schemeClr val="bg1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1071" y="6433361"/>
            <a:ext cx="928846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924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/>
          <a:srcRect t="-18102" b="-18102"/>
          <a:stretch>
            <a:fillRect/>
          </a:stretch>
        </p:blipFill>
        <p:spPr>
          <a:xfrm>
            <a:off x="187017" y="-644102"/>
            <a:ext cx="8229600" cy="5256213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21064" t="26828"/>
          <a:stretch/>
        </p:blipFill>
        <p:spPr>
          <a:xfrm>
            <a:off x="3521441" y="2203985"/>
            <a:ext cx="8463694" cy="3889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6748399" y="2348001"/>
            <a:ext cx="23042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libri"/>
                <a:cs typeface="Calibri"/>
              </a:rPr>
              <a:t>170 responses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685593" y="6382528"/>
            <a:ext cx="449693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2400" b="1" dirty="0" smtClean="0">
                <a:solidFill>
                  <a:schemeClr val="bg1"/>
                </a:solidFill>
              </a:rPr>
              <a:t>www.sli.do  </a:t>
            </a:r>
            <a:r>
              <a:rPr lang="en-US" sz="2400" b="1" dirty="0" smtClean="0">
                <a:solidFill>
                  <a:schemeClr val="bg1"/>
                </a:solidFill>
              </a:rPr>
              <a:t>#AGRS</a:t>
            </a:r>
            <a:endParaRPr lang="en-AU" sz="2400" b="1" dirty="0">
              <a:solidFill>
                <a:schemeClr val="bg1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1071" y="6433361"/>
            <a:ext cx="928846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818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1504" y="116633"/>
            <a:ext cx="7187940" cy="315978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5520" y="3219603"/>
            <a:ext cx="6146542" cy="302819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112224" y="1124745"/>
            <a:ext cx="23042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libri"/>
                <a:cs typeface="Calibri"/>
              </a:rPr>
              <a:t>70% of users require absolute accuracy of better than 5 cm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040216" y="4077073"/>
            <a:ext cx="23042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libri"/>
                <a:cs typeface="Calibri"/>
              </a:rPr>
              <a:t>50% of users require relative accuracy of better than 1 cm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685593" y="6382528"/>
            <a:ext cx="449693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2400" b="1" dirty="0" smtClean="0">
                <a:solidFill>
                  <a:schemeClr val="bg1"/>
                </a:solidFill>
              </a:rPr>
              <a:t>www.sli.do  </a:t>
            </a:r>
            <a:r>
              <a:rPr lang="en-US" sz="2400" b="1" dirty="0" smtClean="0">
                <a:solidFill>
                  <a:schemeClr val="bg1"/>
                </a:solidFill>
              </a:rPr>
              <a:t>#AGRS</a:t>
            </a:r>
            <a:endParaRPr lang="en-AU" sz="2400" b="1" dirty="0">
              <a:solidFill>
                <a:schemeClr val="bg1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1071" y="6433361"/>
            <a:ext cx="928846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466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/>
          <a:srcRect t="-20064" b="-20064"/>
          <a:stretch>
            <a:fillRect/>
          </a:stretch>
        </p:blipFill>
        <p:spPr>
          <a:xfrm>
            <a:off x="1761366" y="-387424"/>
            <a:ext cx="8906634" cy="5688632"/>
          </a:xfrm>
        </p:spPr>
      </p:pic>
      <p:sp>
        <p:nvSpPr>
          <p:cNvPr id="7" name="TextBox 6"/>
          <p:cNvSpPr txBox="1"/>
          <p:nvPr/>
        </p:nvSpPr>
        <p:spPr>
          <a:xfrm>
            <a:off x="2207568" y="4581129"/>
            <a:ext cx="23042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libri"/>
                <a:cs typeface="Calibri"/>
              </a:rPr>
              <a:t>More than 50% of users require </a:t>
            </a:r>
            <a:r>
              <a:rPr lang="en-US" sz="2000" b="1" dirty="0" err="1">
                <a:solidFill>
                  <a:srgbClr val="FF0000"/>
                </a:solidFill>
                <a:latin typeface="Calibri"/>
                <a:cs typeface="Calibri"/>
              </a:rPr>
              <a:t>AUSGeoid</a:t>
            </a:r>
            <a:r>
              <a:rPr lang="en-US" sz="2000" b="1" dirty="0">
                <a:solidFill>
                  <a:srgbClr val="FF0000"/>
                </a:solidFill>
                <a:latin typeface="Calibri"/>
                <a:cs typeface="Calibri"/>
              </a:rPr>
              <a:t> to get AHD heights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685593" y="6382528"/>
            <a:ext cx="449693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2400" b="1" dirty="0" smtClean="0">
                <a:solidFill>
                  <a:schemeClr val="bg1"/>
                </a:solidFill>
              </a:rPr>
              <a:t>www.sli.do  </a:t>
            </a:r>
            <a:r>
              <a:rPr lang="en-US" sz="2400" b="1" dirty="0" smtClean="0">
                <a:solidFill>
                  <a:schemeClr val="bg1"/>
                </a:solidFill>
              </a:rPr>
              <a:t>#AGRS</a:t>
            </a:r>
            <a:endParaRPr lang="en-AU" sz="2400" b="1" dirty="0">
              <a:solidFill>
                <a:schemeClr val="bg1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1071" y="6433361"/>
            <a:ext cx="928846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714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slido 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3491" y="546914"/>
            <a:ext cx="6794704" cy="2402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6685593" y="6382528"/>
            <a:ext cx="449693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2400" b="1" dirty="0" smtClean="0">
                <a:solidFill>
                  <a:schemeClr val="bg1"/>
                </a:solidFill>
              </a:rPr>
              <a:t>www.sli.do  </a:t>
            </a:r>
            <a:r>
              <a:rPr lang="en-US" sz="2400" b="1" dirty="0" smtClean="0">
                <a:solidFill>
                  <a:schemeClr val="bg1"/>
                </a:solidFill>
              </a:rPr>
              <a:t>#AGRS</a:t>
            </a:r>
            <a:endParaRPr lang="en-AU" sz="2400" b="1" dirty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1071" y="6433361"/>
            <a:ext cx="928846" cy="360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111573" y="3273105"/>
            <a:ext cx="373434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5400" b="1" dirty="0"/>
              <a:t>www.sli.do</a:t>
            </a:r>
            <a:endParaRPr lang="en-AU" sz="3000" b="1" dirty="0" smtClean="0"/>
          </a:p>
          <a:p>
            <a:pPr algn="ctr"/>
            <a:r>
              <a:rPr lang="en-US" sz="5400" b="1" dirty="0" smtClean="0">
                <a:solidFill>
                  <a:srgbClr val="14A30D"/>
                </a:solidFill>
              </a:rPr>
              <a:t>#AGRS</a:t>
            </a:r>
            <a:endParaRPr lang="en-AU" sz="5400" b="1" dirty="0">
              <a:solidFill>
                <a:srgbClr val="14A30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4089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auto">
          <a:xfrm>
            <a:off x="0" y="-59636"/>
            <a:ext cx="12192000" cy="5805178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A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7333" y="726035"/>
            <a:ext cx="6083179" cy="52497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14" y="671571"/>
            <a:ext cx="6371999" cy="5358651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7"/>
          <p:cNvSpPr/>
          <p:nvPr/>
        </p:nvSpPr>
        <p:spPr>
          <a:xfrm>
            <a:off x="8559136" y="1204335"/>
            <a:ext cx="813428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914377"/>
            <a:r>
              <a:rPr lang="en-US" sz="2000" dirty="0">
                <a:ln w="10160">
                  <a:solidFill>
                    <a:prstClr val="black"/>
                  </a:solidFill>
                  <a:prstDash val="solid"/>
                </a:ln>
                <a:solidFill>
                  <a:prstClr val="black"/>
                </a:solidFill>
                <a:latin typeface="Calibri" panose="020F0502020204030204"/>
              </a:rPr>
              <a:t>AVWS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8224385" y="1613603"/>
            <a:ext cx="1965451" cy="2256790"/>
            <a:chOff x="7477427" y="1236960"/>
            <a:chExt cx="1497004" cy="1738506"/>
          </a:xfrm>
        </p:grpSpPr>
        <p:sp>
          <p:nvSpPr>
            <p:cNvPr id="12" name="Oval 11"/>
            <p:cNvSpPr/>
            <p:nvPr/>
          </p:nvSpPr>
          <p:spPr>
            <a:xfrm>
              <a:off x="7574171" y="1236960"/>
              <a:ext cx="936000" cy="900000"/>
            </a:xfrm>
            <a:prstGeom prst="ellipse">
              <a:avLst/>
            </a:prstGeom>
            <a:noFill/>
            <a:ln w="57150" cap="flat" cmpd="sng" algn="ctr">
              <a:solidFill>
                <a:srgbClr val="7030A0"/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377">
                <a:lnSpc>
                  <a:spcPct val="107000"/>
                </a:lnSpc>
                <a:spcAft>
                  <a:spcPts val="800"/>
                </a:spcAft>
                <a:defRPr/>
              </a:pPr>
              <a:endParaRPr lang="en-AU" sz="1000" kern="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Oval 12"/>
            <p:cNvSpPr/>
            <p:nvPr/>
          </p:nvSpPr>
          <p:spPr>
            <a:xfrm>
              <a:off x="7690235" y="1348222"/>
              <a:ext cx="720000" cy="684000"/>
            </a:xfrm>
            <a:prstGeom prst="ellipse">
              <a:avLst/>
            </a:prstGeom>
            <a:solidFill>
              <a:srgbClr val="7030A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377">
                <a:defRPr/>
              </a:pPr>
              <a:endParaRPr lang="en-AU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4" name="Arc 13"/>
            <p:cNvSpPr/>
            <p:nvPr/>
          </p:nvSpPr>
          <p:spPr>
            <a:xfrm rot="18816407">
              <a:off x="7596716" y="1597752"/>
              <a:ext cx="1258425" cy="1497004"/>
            </a:xfrm>
            <a:prstGeom prst="arc">
              <a:avLst>
                <a:gd name="adj1" fmla="val 16200000"/>
                <a:gd name="adj2" fmla="val 20082748"/>
              </a:avLst>
            </a:prstGeom>
            <a:noFill/>
            <a:ln w="381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377">
                <a:defRPr/>
              </a:pPr>
              <a:endParaRPr lang="en-AU" kern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15" name="Rectangle 14"/>
          <p:cNvSpPr/>
          <p:nvPr/>
        </p:nvSpPr>
        <p:spPr>
          <a:xfrm>
            <a:off x="8096195" y="2816722"/>
            <a:ext cx="1760485" cy="619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77">
              <a:lnSpc>
                <a:spcPct val="107000"/>
              </a:lnSpc>
              <a:spcAft>
                <a:spcPts val="800"/>
              </a:spcAft>
            </a:pPr>
            <a:r>
              <a:rPr lang="en-AU" sz="1600" dirty="0">
                <a:solidFill>
                  <a:srgbClr val="000000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Australian Vertical Working Surface</a:t>
            </a:r>
            <a:endParaRPr lang="en-AU" sz="1100" dirty="0">
              <a:solidFill>
                <a:prstClr val="black"/>
              </a:solidFill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412" y="756685"/>
            <a:ext cx="6379779" cy="532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Rectangle 16"/>
          <p:cNvSpPr/>
          <p:nvPr/>
        </p:nvSpPr>
        <p:spPr>
          <a:xfrm>
            <a:off x="6336367" y="3645536"/>
            <a:ext cx="5660764" cy="2390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0990" indent="-380990">
              <a:buFont typeface="Arial" panose="020B0604020202020204" pitchFamily="34" charset="0"/>
              <a:buChar char="•"/>
            </a:pPr>
            <a:r>
              <a:rPr lang="en-AU" dirty="0" smtClean="0"/>
              <a:t>Updated version of the gravimetric component of AUSGeoid2020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AU" dirty="0" smtClean="0"/>
              <a:t>Bias and distortion of AHD has been removed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AU" dirty="0" smtClean="0"/>
              <a:t>Smoother surface </a:t>
            </a:r>
            <a:r>
              <a:rPr lang="en-AU" dirty="0"/>
              <a:t>for LiDAR, remote sensing, environmental modelling, major projects (e.g. </a:t>
            </a:r>
            <a:r>
              <a:rPr lang="en-AU" dirty="0" smtClean="0"/>
              <a:t>road </a:t>
            </a:r>
            <a:r>
              <a:rPr lang="en-AU" dirty="0"/>
              <a:t>construction)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AU" dirty="0"/>
              <a:t>Works seamlessly on and offshore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endParaRPr lang="en-AU" dirty="0"/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367333" y="1"/>
            <a:ext cx="10515600" cy="920751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700" b="1" kern="1200">
                <a:solidFill>
                  <a:srgbClr val="008266"/>
                </a:solidFill>
                <a:latin typeface="+mn-lt"/>
                <a:ea typeface="+mj-ea"/>
                <a:cs typeface="+mj-cs"/>
              </a:defRPr>
            </a:lvl1pPr>
          </a:lstStyle>
          <a:p>
            <a:pPr defTabSz="914400">
              <a:defRPr/>
            </a:pPr>
            <a:r>
              <a:rPr lang="en-AU" sz="3200" dirty="0"/>
              <a:t>Australian Vertical Working </a:t>
            </a:r>
            <a:r>
              <a:rPr lang="en-AU" sz="3200" dirty="0" smtClean="0"/>
              <a:t>Surface</a:t>
            </a:r>
            <a:endParaRPr lang="en-AU" sz="3200" dirty="0"/>
          </a:p>
        </p:txBody>
      </p:sp>
      <p:sp>
        <p:nvSpPr>
          <p:cNvPr id="19" name="Rectangle 18"/>
          <p:cNvSpPr/>
          <p:nvPr/>
        </p:nvSpPr>
        <p:spPr>
          <a:xfrm>
            <a:off x="5625133" y="5785815"/>
            <a:ext cx="768085" cy="318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1467" dirty="0">
                <a:solidFill>
                  <a:prstClr val="black"/>
                </a:solidFill>
                <a:latin typeface="Calibri" panose="020F0502020204030204"/>
              </a:rPr>
              <a:t>m</a:t>
            </a:r>
            <a:endParaRPr lang="en-AU" sz="2400" dirty="0"/>
          </a:p>
        </p:txBody>
      </p:sp>
      <p:sp>
        <p:nvSpPr>
          <p:cNvPr id="20" name="Rectangle 19"/>
          <p:cNvSpPr/>
          <p:nvPr/>
        </p:nvSpPr>
        <p:spPr>
          <a:xfrm>
            <a:off x="6685593" y="6382528"/>
            <a:ext cx="449693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2400" b="1" dirty="0" smtClean="0">
                <a:solidFill>
                  <a:schemeClr val="bg1"/>
                </a:solidFill>
              </a:rPr>
              <a:t>www.sli.do  </a:t>
            </a:r>
            <a:r>
              <a:rPr lang="en-US" sz="2400" b="1" dirty="0" smtClean="0">
                <a:solidFill>
                  <a:schemeClr val="bg1"/>
                </a:solidFill>
              </a:rPr>
              <a:t>#AGRS</a:t>
            </a:r>
            <a:endParaRPr lang="en-AU" sz="2400" b="1" dirty="0">
              <a:solidFill>
                <a:schemeClr val="bg1"/>
              </a:solidFill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1071" y="6433361"/>
            <a:ext cx="928846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054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4"/>
          <p:cNvPicPr>
            <a:picLocks noChangeAspect="1"/>
          </p:cNvPicPr>
          <p:nvPr/>
        </p:nvPicPr>
        <p:blipFill rotWithShape="1">
          <a:blip r:embed="rId3"/>
          <a:srcRect r="37498" b="18238"/>
          <a:stretch/>
        </p:blipFill>
        <p:spPr bwMode="auto">
          <a:xfrm>
            <a:off x="2593763" y="293711"/>
            <a:ext cx="8280919" cy="5753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7" name="Straight Arrow Connector 6"/>
          <p:cNvCxnSpPr/>
          <p:nvPr/>
        </p:nvCxnSpPr>
        <p:spPr bwMode="auto">
          <a:xfrm rot="60000">
            <a:off x="5042033" y="2199047"/>
            <a:ext cx="360040" cy="3096344"/>
          </a:xfrm>
          <a:prstGeom prst="straightConnector1">
            <a:avLst/>
          </a:prstGeom>
          <a:solidFill>
            <a:schemeClr val="accent1"/>
          </a:solidFill>
          <a:ln w="50800" cap="rnd" cmpd="sng" algn="ctr">
            <a:solidFill>
              <a:srgbClr val="58BF33"/>
            </a:solidFill>
            <a:prstDash val="solid"/>
            <a:round/>
            <a:headEnd type="triangle" w="med" len="sm"/>
            <a:tailEnd type="triangle" w="med" len="sm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" name="Straight Arrow Connector 7"/>
          <p:cNvCxnSpPr/>
          <p:nvPr/>
        </p:nvCxnSpPr>
        <p:spPr bwMode="auto">
          <a:xfrm>
            <a:off x="5106302" y="4556541"/>
            <a:ext cx="84707" cy="763867"/>
          </a:xfrm>
          <a:prstGeom prst="straightConnector1">
            <a:avLst/>
          </a:prstGeom>
          <a:solidFill>
            <a:schemeClr val="accent1"/>
          </a:solidFill>
          <a:ln w="50800" cap="rnd" cmpd="sng" algn="ctr">
            <a:solidFill>
              <a:srgbClr val="0070C0"/>
            </a:solidFill>
            <a:prstDash val="solid"/>
            <a:round/>
            <a:headEnd type="triangle" w="med" len="sm"/>
            <a:tailEnd type="triangle" w="med" len="sm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" name="TextBox 8"/>
          <p:cNvSpPr txBox="1"/>
          <p:nvPr/>
        </p:nvSpPr>
        <p:spPr>
          <a:xfrm>
            <a:off x="5796852" y="1897947"/>
            <a:ext cx="1407116" cy="37965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867" b="1" dirty="0">
                <a:solidFill>
                  <a:srgbClr val="58BF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GNSS height</a:t>
            </a:r>
            <a:endParaRPr lang="en-US" sz="2400" b="1" dirty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2" name="Straight Arrow Connector 11"/>
          <p:cNvCxnSpPr/>
          <p:nvPr/>
        </p:nvCxnSpPr>
        <p:spPr bwMode="auto">
          <a:xfrm>
            <a:off x="5063439" y="4207260"/>
            <a:ext cx="42863" cy="352894"/>
          </a:xfrm>
          <a:prstGeom prst="straightConnector1">
            <a:avLst/>
          </a:prstGeom>
          <a:solidFill>
            <a:schemeClr val="accent1"/>
          </a:solidFill>
          <a:ln w="50800" cap="rnd" cmpd="sng" algn="ctr">
            <a:solidFill>
              <a:srgbClr val="FF0000"/>
            </a:solidFill>
            <a:prstDash val="solid"/>
            <a:round/>
            <a:headEnd type="triangle" w="med" len="sm"/>
            <a:tailEnd type="triangle" w="med" len="sm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Straight Arrow Connector 12"/>
          <p:cNvCxnSpPr/>
          <p:nvPr/>
        </p:nvCxnSpPr>
        <p:spPr>
          <a:xfrm flipH="1">
            <a:off x="5210054" y="2196141"/>
            <a:ext cx="672072" cy="963013"/>
          </a:xfrm>
          <a:prstGeom prst="straightConnector1">
            <a:avLst/>
          </a:prstGeom>
          <a:ln w="19050" cap="flat" cmpd="sng" algn="ctr">
            <a:solidFill>
              <a:srgbClr val="58BF33"/>
            </a:solidFill>
            <a:prstDash val="dash"/>
            <a:round/>
            <a:headEnd type="non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357842" y="3170506"/>
            <a:ext cx="2690993" cy="37965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867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Geometric (-0.5 to 0.5 m)</a:t>
            </a:r>
            <a:endParaRPr lang="en-US" sz="2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3962841" y="3451472"/>
            <a:ext cx="1052200" cy="916026"/>
          </a:xfrm>
          <a:prstGeom prst="straightConnector1">
            <a:avLst/>
          </a:prstGeom>
          <a:ln w="19050" cap="flat" cmpd="sng" algn="ctr">
            <a:solidFill>
              <a:srgbClr val="FF0000"/>
            </a:solidFill>
            <a:prstDash val="dash"/>
            <a:round/>
            <a:headEnd type="non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231573" y="3792541"/>
            <a:ext cx="2800960" cy="6669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867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Gravimetric (-30 to +80 m)</a:t>
            </a:r>
          </a:p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867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AVWS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3962841" y="4000869"/>
            <a:ext cx="1151357" cy="1041060"/>
          </a:xfrm>
          <a:prstGeom prst="straightConnector1">
            <a:avLst/>
          </a:prstGeom>
          <a:ln w="19050" cap="flat" cmpd="sng" algn="ctr">
            <a:solidFill>
              <a:srgbClr val="0070C0"/>
            </a:solidFill>
            <a:prstDash val="dash"/>
            <a:round/>
            <a:headEnd type="non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 bwMode="auto">
          <a:xfrm>
            <a:off x="4660250" y="4191642"/>
            <a:ext cx="133615" cy="1080802"/>
          </a:xfrm>
          <a:prstGeom prst="straightConnector1">
            <a:avLst/>
          </a:prstGeom>
          <a:solidFill>
            <a:schemeClr val="accent1"/>
          </a:solidFill>
          <a:ln w="111125" cap="rnd" cmpd="sng" algn="ctr">
            <a:solidFill>
              <a:schemeClr val="bg1"/>
            </a:solidFill>
            <a:prstDash val="solid"/>
            <a:round/>
            <a:headEnd type="triangle" w="med" len="sm"/>
            <a:tailEnd type="triangle" w="med" len="sm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" name="Straight Arrow Connector 22"/>
          <p:cNvCxnSpPr/>
          <p:nvPr/>
        </p:nvCxnSpPr>
        <p:spPr bwMode="auto">
          <a:xfrm>
            <a:off x="4666078" y="4230778"/>
            <a:ext cx="133615" cy="1080802"/>
          </a:xfrm>
          <a:prstGeom prst="straightConnector1">
            <a:avLst/>
          </a:prstGeom>
          <a:solidFill>
            <a:schemeClr val="accent1"/>
          </a:solidFill>
          <a:ln w="50800" cap="rnd" cmpd="sng" algn="ctr">
            <a:solidFill>
              <a:srgbClr val="7030A0"/>
            </a:solidFill>
            <a:prstDash val="solid"/>
            <a:round/>
            <a:headEnd type="triangle" w="med" len="sm"/>
            <a:tailEnd type="triangle" w="med" len="sm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7" name="Straight Arrow Connector 26"/>
          <p:cNvCxnSpPr/>
          <p:nvPr/>
        </p:nvCxnSpPr>
        <p:spPr>
          <a:xfrm>
            <a:off x="1970058" y="4818205"/>
            <a:ext cx="2749646" cy="113264"/>
          </a:xfrm>
          <a:prstGeom prst="straightConnector1">
            <a:avLst/>
          </a:prstGeom>
          <a:ln w="19050" cap="flat" cmpd="sng" algn="ctr">
            <a:solidFill>
              <a:srgbClr val="7030A0"/>
            </a:solidFill>
            <a:prstDash val="dash"/>
            <a:round/>
            <a:headEnd type="non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980275" y="4599577"/>
            <a:ext cx="1672958" cy="37965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867" b="1" dirty="0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AUSGeoid2020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685593" y="6382528"/>
            <a:ext cx="449693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2400" b="1" dirty="0" smtClean="0">
                <a:solidFill>
                  <a:schemeClr val="bg1"/>
                </a:solidFill>
              </a:rPr>
              <a:t>www.sli.do  </a:t>
            </a:r>
            <a:r>
              <a:rPr lang="en-US" sz="2400" b="1" dirty="0" smtClean="0">
                <a:solidFill>
                  <a:schemeClr val="bg1"/>
                </a:solidFill>
              </a:rPr>
              <a:t>#AGRS</a:t>
            </a:r>
            <a:endParaRPr lang="en-AU" sz="2400" b="1" dirty="0">
              <a:solidFill>
                <a:schemeClr val="bg1"/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1071" y="6433361"/>
            <a:ext cx="928846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841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auto">
          <a:xfrm>
            <a:off x="0" y="-59636"/>
            <a:ext cx="12192000" cy="5805178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A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0" y="-92766"/>
            <a:ext cx="12192000" cy="5805178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A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7" name="Content Placeholder 4"/>
          <p:cNvPicPr>
            <a:picLocks noGrp="1" noChangeAspect="1"/>
          </p:cNvPicPr>
          <p:nvPr>
            <p:ph idx="1"/>
          </p:nvPr>
        </p:nvPicPr>
        <p:blipFill>
          <a:blip r:embed="rId3"/>
          <a:srcRect l="-14973" r="-14973"/>
          <a:stretch>
            <a:fillRect/>
          </a:stretch>
        </p:blipFill>
        <p:spPr>
          <a:xfrm>
            <a:off x="4921547" y="555609"/>
            <a:ext cx="8203876" cy="5239783"/>
          </a:xfrm>
        </p:spPr>
      </p:pic>
      <p:sp>
        <p:nvSpPr>
          <p:cNvPr id="8" name="TextBox 7"/>
          <p:cNvSpPr txBox="1"/>
          <p:nvPr/>
        </p:nvSpPr>
        <p:spPr>
          <a:xfrm>
            <a:off x="6801264" y="3895997"/>
            <a:ext cx="28495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AU" b="1" dirty="0">
                <a:solidFill>
                  <a:prstClr val="black"/>
                </a:solidFill>
                <a:latin typeface="Calibri" panose="020F0502020204030204"/>
              </a:rPr>
              <a:t>AVWS accuracy </a:t>
            </a:r>
          </a:p>
          <a:p>
            <a:pPr algn="ctr" defTabSz="914377"/>
            <a:r>
              <a:rPr lang="en-AU" b="1" dirty="0">
                <a:solidFill>
                  <a:prstClr val="black"/>
                </a:solidFill>
                <a:latin typeface="Calibri" panose="020F0502020204030204"/>
              </a:rPr>
              <a:t>(</a:t>
            </a:r>
            <a:r>
              <a:rPr lang="en-US" b="1" dirty="0">
                <a:solidFill>
                  <a:prstClr val="black"/>
                </a:solidFill>
                <a:latin typeface="Calibri"/>
                <a:cs typeface="Calibri"/>
              </a:rPr>
              <a:t>1 </a:t>
            </a:r>
            <a:r>
              <a:rPr lang="mr-IN" b="1" dirty="0">
                <a:solidFill>
                  <a:prstClr val="black"/>
                </a:solidFill>
                <a:latin typeface="Calibri"/>
                <a:cs typeface="Calibri"/>
              </a:rPr>
              <a:t>–</a:t>
            </a:r>
            <a:r>
              <a:rPr lang="en-US" b="1" dirty="0">
                <a:solidFill>
                  <a:prstClr val="black"/>
                </a:solidFill>
                <a:latin typeface="Calibri"/>
                <a:cs typeface="Calibri"/>
              </a:rPr>
              <a:t> 8 cm)</a:t>
            </a:r>
            <a:endParaRPr lang="en-AU" b="1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21" y="744383"/>
            <a:ext cx="5936003" cy="5004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Box 11"/>
          <p:cNvSpPr txBox="1"/>
          <p:nvPr/>
        </p:nvSpPr>
        <p:spPr>
          <a:xfrm>
            <a:off x="2131754" y="5645612"/>
            <a:ext cx="34650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en-AU" sz="1600" dirty="0">
                <a:solidFill>
                  <a:prstClr val="black"/>
                </a:solidFill>
                <a:latin typeface="Calibri" panose="020F0502020204030204"/>
              </a:rPr>
              <a:t>Brown et al. (2018), Journal of Geodesy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09214" y="3895997"/>
            <a:ext cx="28495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AU" b="1" dirty="0">
                <a:solidFill>
                  <a:prstClr val="white"/>
                </a:solidFill>
                <a:latin typeface="Calibri" panose="020F0502020204030204"/>
              </a:rPr>
              <a:t>AUSGeoid2020 accuracy </a:t>
            </a:r>
          </a:p>
          <a:p>
            <a:pPr algn="ctr" defTabSz="914377"/>
            <a:r>
              <a:rPr lang="en-AU" b="1" dirty="0" smtClean="0">
                <a:solidFill>
                  <a:prstClr val="white"/>
                </a:solidFill>
                <a:latin typeface="Calibri" panose="020F0502020204030204"/>
              </a:rPr>
              <a:t>(</a:t>
            </a:r>
            <a:r>
              <a:rPr lang="en-US" b="1" dirty="0">
                <a:solidFill>
                  <a:prstClr val="white"/>
                </a:solidFill>
                <a:latin typeface="Calibri"/>
                <a:cs typeface="Calibri"/>
              </a:rPr>
              <a:t>8</a:t>
            </a:r>
            <a:r>
              <a:rPr lang="en-US" b="1" dirty="0" smtClean="0">
                <a:solidFill>
                  <a:prstClr val="white"/>
                </a:solidFill>
                <a:latin typeface="Calibri"/>
                <a:cs typeface="Calibri"/>
              </a:rPr>
              <a:t> </a:t>
            </a:r>
            <a:r>
              <a:rPr lang="mr-IN" b="1" dirty="0">
                <a:solidFill>
                  <a:prstClr val="white"/>
                </a:solidFill>
                <a:latin typeface="Calibri"/>
                <a:cs typeface="Calibri"/>
              </a:rPr>
              <a:t>–</a:t>
            </a:r>
            <a:r>
              <a:rPr lang="en-US" b="1" dirty="0">
                <a:solidFill>
                  <a:prstClr val="white"/>
                </a:solidFill>
                <a:latin typeface="Calibri"/>
                <a:cs typeface="Calibri"/>
              </a:rPr>
              <a:t> 13 cm)</a:t>
            </a:r>
            <a:endParaRPr lang="en-AU" b="1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936100" y="921027"/>
            <a:ext cx="464701" cy="4704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A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313219" y="5436166"/>
            <a:ext cx="768085" cy="318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1467" dirty="0">
                <a:solidFill>
                  <a:prstClr val="black"/>
                </a:solidFill>
                <a:latin typeface="Calibri" panose="020F0502020204030204"/>
              </a:rPr>
              <a:t>m</a:t>
            </a:r>
            <a:endParaRPr lang="en-AU" sz="2400" dirty="0"/>
          </a:p>
        </p:txBody>
      </p:sp>
      <p:sp>
        <p:nvSpPr>
          <p:cNvPr id="16" name="Rectangle 15"/>
          <p:cNvSpPr/>
          <p:nvPr/>
        </p:nvSpPr>
        <p:spPr>
          <a:xfrm>
            <a:off x="11430541" y="5463393"/>
            <a:ext cx="768085" cy="318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1467" dirty="0">
                <a:solidFill>
                  <a:prstClr val="black"/>
                </a:solidFill>
                <a:latin typeface="Calibri" panose="020F0502020204030204"/>
              </a:rPr>
              <a:t>m</a:t>
            </a:r>
            <a:endParaRPr lang="en-AU" sz="2400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454279" y="258565"/>
            <a:ext cx="10105773" cy="492443"/>
          </a:xfrm>
        </p:spPr>
        <p:txBody>
          <a:bodyPr>
            <a:normAutofit fontScale="90000"/>
          </a:bodyPr>
          <a:lstStyle/>
          <a:p>
            <a:r>
              <a:rPr lang="en-AU" dirty="0" smtClean="0"/>
              <a:t>AUSGeoid2020 accuracy vs AVWS accuracy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7786140" y="5676127"/>
            <a:ext cx="40223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en-AU" sz="1600" dirty="0" smtClean="0">
                <a:solidFill>
                  <a:prstClr val="black"/>
                </a:solidFill>
                <a:latin typeface="Calibri" panose="020F0502020204030204"/>
              </a:rPr>
              <a:t>Featherstone </a:t>
            </a:r>
            <a:r>
              <a:rPr lang="en-AU" sz="1600" dirty="0">
                <a:solidFill>
                  <a:prstClr val="black"/>
                </a:solidFill>
                <a:latin typeface="Calibri" panose="020F0502020204030204"/>
              </a:rPr>
              <a:t>et al. (</a:t>
            </a:r>
            <a:r>
              <a:rPr lang="en-AU" sz="1600" dirty="0" smtClean="0">
                <a:solidFill>
                  <a:prstClr val="black"/>
                </a:solidFill>
                <a:latin typeface="Calibri" panose="020F0502020204030204"/>
              </a:rPr>
              <a:t>2017), </a:t>
            </a:r>
            <a:r>
              <a:rPr lang="en-AU" sz="1600" dirty="0">
                <a:solidFill>
                  <a:prstClr val="black"/>
                </a:solidFill>
                <a:latin typeface="Calibri" panose="020F0502020204030204"/>
              </a:rPr>
              <a:t>Journal of Geodesy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685593" y="6382528"/>
            <a:ext cx="449693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2400" b="1" dirty="0" smtClean="0">
                <a:solidFill>
                  <a:schemeClr val="bg1"/>
                </a:solidFill>
              </a:rPr>
              <a:t>www.sli.do  </a:t>
            </a:r>
            <a:r>
              <a:rPr lang="en-US" sz="2400" b="1" dirty="0" smtClean="0">
                <a:solidFill>
                  <a:schemeClr val="bg1"/>
                </a:solidFill>
              </a:rPr>
              <a:t>#AGRS</a:t>
            </a:r>
            <a:endParaRPr lang="en-AU" sz="2400" b="1" dirty="0">
              <a:solidFill>
                <a:schemeClr val="bg1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1071" y="6433361"/>
            <a:ext cx="928846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849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  <p:bldP spid="13" grpId="0"/>
      <p:bldP spid="15" grpId="0"/>
      <p:bldP spid="16" grpId="0"/>
      <p:bldP spid="1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SH_logo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504" y="-171400"/>
            <a:ext cx="4860032" cy="1351158"/>
          </a:xfrm>
          <a:prstGeom prst="rect">
            <a:avLst/>
          </a:prstGeom>
        </p:spPr>
      </p:pic>
      <p:pic>
        <p:nvPicPr>
          <p:cNvPr id="13" name="Picture 12" descr="at_work_snowy_style-large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2065" y="188640"/>
            <a:ext cx="3706975" cy="2880320"/>
          </a:xfrm>
          <a:prstGeom prst="rect">
            <a:avLst/>
          </a:prstGeom>
        </p:spPr>
      </p:pic>
      <p:pic>
        <p:nvPicPr>
          <p:cNvPr id="14" name="Picture 13" descr="BW3_990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521" y="3212975"/>
            <a:ext cx="4743891" cy="2808000"/>
          </a:xfrm>
          <a:prstGeom prst="rect">
            <a:avLst/>
          </a:prstGeom>
        </p:spPr>
      </p:pic>
      <p:pic>
        <p:nvPicPr>
          <p:cNvPr id="15" name="Picture 14" descr="20170316095240711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2065" y="3212976"/>
            <a:ext cx="3708415" cy="2784164"/>
          </a:xfrm>
          <a:prstGeom prst="rect">
            <a:avLst/>
          </a:prstGeom>
        </p:spPr>
      </p:pic>
      <p:sp>
        <p:nvSpPr>
          <p:cNvPr id="16" name="Content Placeholder 15"/>
          <p:cNvSpPr>
            <a:spLocks noGrp="1"/>
          </p:cNvSpPr>
          <p:nvPr>
            <p:ph idx="1"/>
          </p:nvPr>
        </p:nvSpPr>
        <p:spPr>
          <a:xfrm>
            <a:off x="1610816" y="980729"/>
            <a:ext cx="8229600" cy="5256213"/>
          </a:xfrm>
        </p:spPr>
        <p:txBody>
          <a:bodyPr/>
          <a:lstStyle/>
          <a:p>
            <a:pPr marL="342900" indent="-342900">
              <a:buFont typeface="Arial"/>
              <a:buChar char="•"/>
            </a:pPr>
            <a:r>
              <a:rPr lang="en-US" sz="2000" dirty="0">
                <a:latin typeface="Calibri"/>
                <a:cs typeface="Calibri"/>
              </a:rPr>
              <a:t>9 hydro-electric power stations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latin typeface="Calibri"/>
                <a:cs typeface="Calibri"/>
              </a:rPr>
              <a:t>16 dams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latin typeface="Calibri"/>
                <a:cs typeface="Calibri"/>
              </a:rPr>
              <a:t>225 km of tunnels and pipelines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latin typeface="Calibri"/>
                <a:cs typeface="Calibri"/>
              </a:rPr>
              <a:t>Built between 1949 </a:t>
            </a:r>
            <a:r>
              <a:rPr lang="mr-IN" sz="2000" dirty="0">
                <a:latin typeface="Calibri"/>
                <a:cs typeface="Calibri"/>
              </a:rPr>
              <a:t>–</a:t>
            </a:r>
            <a:r>
              <a:rPr lang="en-US" sz="2000" dirty="0">
                <a:latin typeface="Calibri"/>
                <a:cs typeface="Calibri"/>
              </a:rPr>
              <a:t> 1974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latin typeface="Calibri"/>
                <a:cs typeface="Calibri"/>
              </a:rPr>
              <a:t>Largest </a:t>
            </a:r>
            <a:r>
              <a:rPr lang="en-US" sz="2000" dirty="0" err="1">
                <a:latin typeface="Calibri"/>
                <a:cs typeface="Calibri"/>
              </a:rPr>
              <a:t>eng.</a:t>
            </a:r>
            <a:r>
              <a:rPr lang="en-US" sz="2000" dirty="0">
                <a:latin typeface="Calibri"/>
                <a:cs typeface="Calibri"/>
              </a:rPr>
              <a:t> project ever in Aus.</a:t>
            </a:r>
          </a:p>
        </p:txBody>
      </p:sp>
      <p:pic>
        <p:nvPicPr>
          <p:cNvPr id="9" name="Picture 8" descr="theodolite.jpg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9936" y="2132856"/>
            <a:ext cx="2095500" cy="3695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Rectangle 9"/>
          <p:cNvSpPr/>
          <p:nvPr/>
        </p:nvSpPr>
        <p:spPr>
          <a:xfrm>
            <a:off x="6685593" y="6382528"/>
            <a:ext cx="449693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2400" b="1" dirty="0" smtClean="0">
                <a:solidFill>
                  <a:schemeClr val="bg1"/>
                </a:solidFill>
              </a:rPr>
              <a:t>www.sli.do  </a:t>
            </a:r>
            <a:r>
              <a:rPr lang="en-US" sz="2400" b="1" dirty="0" smtClean="0">
                <a:solidFill>
                  <a:schemeClr val="bg1"/>
                </a:solidFill>
              </a:rPr>
              <a:t>#AGRS</a:t>
            </a:r>
            <a:endParaRPr lang="en-AU" sz="2400" b="1" dirty="0">
              <a:solidFill>
                <a:schemeClr val="bg1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1071" y="6433361"/>
            <a:ext cx="928846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208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Screen Shot 2018-10-21 at 9.23.58 pm.pn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43" t="10313" r="5542" b="6904"/>
          <a:stretch/>
        </p:blipFill>
        <p:spPr>
          <a:xfrm>
            <a:off x="6386334" y="128906"/>
            <a:ext cx="5308554" cy="5904656"/>
          </a:xfrm>
        </p:spPr>
      </p:pic>
      <p:pic>
        <p:nvPicPr>
          <p:cNvPr id="5" name="Content Placeholder 8"/>
          <p:cNvPicPr>
            <a:picLocks noChangeAspect="1"/>
          </p:cNvPicPr>
          <p:nvPr/>
        </p:nvPicPr>
        <p:blipFill rotWithShape="1">
          <a:blip r:embed="rId3"/>
          <a:srcRect l="26474" r="27471" b="61482"/>
          <a:stretch/>
        </p:blipFill>
        <p:spPr bwMode="auto">
          <a:xfrm>
            <a:off x="914400" y="266066"/>
            <a:ext cx="3638796" cy="22600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Content Placeholder 15"/>
          <p:cNvSpPr txBox="1">
            <a:spLocks/>
          </p:cNvSpPr>
          <p:nvPr/>
        </p:nvSpPr>
        <p:spPr bwMode="auto">
          <a:xfrm>
            <a:off x="502920" y="2623201"/>
            <a:ext cx="5680710" cy="5256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50000"/>
              </a:spcBef>
              <a:spcAft>
                <a:spcPct val="0"/>
              </a:spcAft>
              <a:defRPr sz="2200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1pPr>
            <a:lvl2pPr marL="447675" indent="-268288" algn="l" rtl="0" fontAlgn="base">
              <a:spcBef>
                <a:spcPct val="50000"/>
              </a:spcBef>
              <a:spcAft>
                <a:spcPct val="0"/>
              </a:spcAft>
              <a:buChar char="•"/>
              <a:defRPr sz="2200">
                <a:solidFill>
                  <a:srgbClr val="4D4D4D"/>
                </a:solidFill>
                <a:latin typeface="+mn-lt"/>
              </a:defRPr>
            </a:lvl2pPr>
            <a:lvl3pPr marL="895350" indent="-268288" algn="l" rtl="0" fontAlgn="base">
              <a:spcBef>
                <a:spcPct val="25000"/>
              </a:spcBef>
              <a:spcAft>
                <a:spcPct val="0"/>
              </a:spcAft>
              <a:buFont typeface="Arial" charset="0"/>
              <a:buChar char="–"/>
              <a:defRPr sz="2000">
                <a:solidFill>
                  <a:srgbClr val="4D4D4D"/>
                </a:solidFill>
                <a:latin typeface="+mn-lt"/>
              </a:defRPr>
            </a:lvl3pPr>
            <a:lvl4pPr marL="1350963" indent="-271463" algn="l" rtl="0" fontAlgn="base">
              <a:spcBef>
                <a:spcPct val="25000"/>
              </a:spcBef>
              <a:spcAft>
                <a:spcPct val="0"/>
              </a:spcAft>
              <a:buChar char="•"/>
              <a:defRPr sz="2000">
                <a:solidFill>
                  <a:srgbClr val="4D4D4D"/>
                </a:solidFill>
                <a:latin typeface="+mn-lt"/>
              </a:defRPr>
            </a:lvl4pPr>
            <a:lvl5pPr marL="1792288" indent="-261938" algn="l" rtl="0" fontAlgn="base">
              <a:spcBef>
                <a:spcPct val="25000"/>
              </a:spcBef>
              <a:spcAft>
                <a:spcPct val="0"/>
              </a:spcAft>
              <a:buFont typeface="Arial" charset="0"/>
              <a:buChar char="–"/>
              <a:defRPr sz="2000">
                <a:solidFill>
                  <a:srgbClr val="4D4D4D"/>
                </a:solidFill>
                <a:latin typeface="+mn-lt"/>
              </a:defRPr>
            </a:lvl5pPr>
            <a:lvl6pPr marL="2249488" indent="-261938" algn="l" rtl="0" fontAlgn="base">
              <a:spcBef>
                <a:spcPct val="25000"/>
              </a:spcBef>
              <a:spcAft>
                <a:spcPct val="0"/>
              </a:spcAft>
              <a:buFont typeface="Arial" charset="0"/>
              <a:buChar char="–"/>
              <a:defRPr sz="2000">
                <a:solidFill>
                  <a:schemeClr val="bg1"/>
                </a:solidFill>
                <a:latin typeface="+mn-lt"/>
              </a:defRPr>
            </a:lvl6pPr>
            <a:lvl7pPr marL="2706688" indent="-261938" algn="l" rtl="0" fontAlgn="base">
              <a:spcBef>
                <a:spcPct val="25000"/>
              </a:spcBef>
              <a:spcAft>
                <a:spcPct val="0"/>
              </a:spcAft>
              <a:buFont typeface="Arial" charset="0"/>
              <a:buChar char="–"/>
              <a:defRPr sz="2000">
                <a:solidFill>
                  <a:schemeClr val="bg1"/>
                </a:solidFill>
                <a:latin typeface="+mn-lt"/>
              </a:defRPr>
            </a:lvl7pPr>
            <a:lvl8pPr marL="3163888" indent="-261938" algn="l" rtl="0" fontAlgn="base">
              <a:spcBef>
                <a:spcPct val="25000"/>
              </a:spcBef>
              <a:spcAft>
                <a:spcPct val="0"/>
              </a:spcAft>
              <a:buFont typeface="Arial" charset="0"/>
              <a:buChar char="–"/>
              <a:defRPr sz="2000">
                <a:solidFill>
                  <a:schemeClr val="bg1"/>
                </a:solidFill>
                <a:latin typeface="+mn-lt"/>
              </a:defRPr>
            </a:lvl8pPr>
            <a:lvl9pPr marL="3621088" indent="-261938" algn="l" rtl="0" fontAlgn="base">
              <a:spcBef>
                <a:spcPct val="25000"/>
              </a:spcBef>
              <a:spcAft>
                <a:spcPct val="0"/>
              </a:spcAft>
              <a:buFont typeface="Arial" charset="0"/>
              <a:buChar char="–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 marL="342900" indent="-342900">
              <a:buFont typeface="Arial"/>
              <a:buChar char="•"/>
            </a:pPr>
            <a:r>
              <a:rPr lang="en-US" sz="2000" dirty="0"/>
              <a:t>27 km of tunnels and pipelines</a:t>
            </a:r>
          </a:p>
          <a:p>
            <a:pPr marL="342900" indent="-342900">
              <a:buFont typeface="Arial"/>
              <a:buChar char="•"/>
            </a:pPr>
            <a:r>
              <a:rPr lang="en-AU" sz="2000" dirty="0"/>
              <a:t>7 year project</a:t>
            </a:r>
          </a:p>
          <a:p>
            <a:pPr marL="342900" indent="-342900">
              <a:buFont typeface="Arial"/>
              <a:buChar char="•"/>
            </a:pPr>
            <a:r>
              <a:rPr lang="en-AU" sz="2000" dirty="0"/>
              <a:t>$3.8 - 4.5 billion</a:t>
            </a:r>
          </a:p>
          <a:p>
            <a:pPr marL="342900" indent="-342900">
              <a:buFont typeface="Arial"/>
              <a:buChar char="•"/>
            </a:pPr>
            <a:r>
              <a:rPr lang="en-AU" sz="2000" dirty="0"/>
              <a:t>What datum is most suitable for height? </a:t>
            </a:r>
          </a:p>
          <a:p>
            <a:pPr marL="342900" indent="-342900">
              <a:buFont typeface="Arial"/>
              <a:buChar char="•"/>
            </a:pPr>
            <a:r>
              <a:rPr lang="en-AU" sz="2000" dirty="0"/>
              <a:t>Likely integration of GNSS, precise levelling, InSAR, </a:t>
            </a:r>
            <a:r>
              <a:rPr lang="en-AU" sz="2000" dirty="0" err="1"/>
              <a:t>LiDAR</a:t>
            </a:r>
            <a:r>
              <a:rPr lang="en-AU" sz="2000" dirty="0"/>
              <a:t>, drone, satellite imagery</a:t>
            </a:r>
          </a:p>
          <a:p>
            <a:pPr marL="342900" indent="-342900">
              <a:buFont typeface="Arial"/>
              <a:buChar char="•"/>
            </a:pPr>
            <a:r>
              <a:rPr lang="en-AU" sz="2000" dirty="0"/>
              <a:t>This question is becoming more common</a:t>
            </a:r>
          </a:p>
          <a:p>
            <a:pPr marL="342900" indent="-342900">
              <a:buFont typeface="Arial"/>
              <a:buChar char="•"/>
            </a:pPr>
            <a:endParaRPr lang="en-US" sz="2000" dirty="0"/>
          </a:p>
        </p:txBody>
      </p:sp>
      <p:sp>
        <p:nvSpPr>
          <p:cNvPr id="9" name="Rectangle 8"/>
          <p:cNvSpPr/>
          <p:nvPr/>
        </p:nvSpPr>
        <p:spPr>
          <a:xfrm>
            <a:off x="6685593" y="6382528"/>
            <a:ext cx="449693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2400" b="1" dirty="0" smtClean="0">
                <a:solidFill>
                  <a:schemeClr val="bg1"/>
                </a:solidFill>
              </a:rPr>
              <a:t>www.sli.do  </a:t>
            </a:r>
            <a:r>
              <a:rPr lang="en-US" sz="2400" b="1" dirty="0" smtClean="0">
                <a:solidFill>
                  <a:schemeClr val="bg1"/>
                </a:solidFill>
              </a:rPr>
              <a:t>#AGRS</a:t>
            </a:r>
            <a:endParaRPr lang="en-AU" sz="2400" b="1" dirty="0">
              <a:solidFill>
                <a:schemeClr val="bg1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1071" y="6433361"/>
            <a:ext cx="928846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042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392" y="348949"/>
            <a:ext cx="8229600" cy="488950"/>
          </a:xfrm>
        </p:spPr>
        <p:txBody>
          <a:bodyPr>
            <a:normAutofit fontScale="90000"/>
          </a:bodyPr>
          <a:lstStyle/>
          <a:p>
            <a:r>
              <a:rPr lang="en-AU" dirty="0" smtClean="0"/>
              <a:t>Earth Geopotential Model 2008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AU" dirty="0"/>
          </a:p>
        </p:txBody>
      </p:sp>
      <p:pic>
        <p:nvPicPr>
          <p:cNvPr id="5122" name="Picture 2" descr="Image result for egm2008 pacifi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92" y="908720"/>
            <a:ext cx="10440000" cy="52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6685593" y="6382528"/>
            <a:ext cx="449693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2400" b="1" dirty="0" smtClean="0">
                <a:solidFill>
                  <a:schemeClr val="bg1"/>
                </a:solidFill>
              </a:rPr>
              <a:t>www.sli.do  </a:t>
            </a:r>
            <a:r>
              <a:rPr lang="en-US" sz="2400" b="1" dirty="0" smtClean="0">
                <a:solidFill>
                  <a:schemeClr val="bg1"/>
                </a:solidFill>
              </a:rPr>
              <a:t>#AGRS</a:t>
            </a:r>
            <a:endParaRPr lang="en-AU" sz="2400" b="1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1071" y="6433361"/>
            <a:ext cx="928846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911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auto">
          <a:xfrm>
            <a:off x="0" y="-79516"/>
            <a:ext cx="13252174" cy="7248941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A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Isosceles Triangle 10"/>
          <p:cNvSpPr/>
          <p:nvPr/>
        </p:nvSpPr>
        <p:spPr bwMode="auto">
          <a:xfrm rot="16200000">
            <a:off x="5785746" y="-47884"/>
            <a:ext cx="628752" cy="12240000"/>
          </a:xfrm>
          <a:prstGeom prst="triangle">
            <a:avLst>
              <a:gd name="adj" fmla="val 100000"/>
            </a:avLst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A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9864863" y="6424245"/>
            <a:ext cx="19367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@nich0lasbr0wn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3">
            <a:clrChange>
              <a:clrFrom>
                <a:srgbClr val="28AAE1"/>
              </a:clrFrom>
              <a:clrTo>
                <a:srgbClr val="28AAE1">
                  <a:alpha val="0"/>
                </a:srgbClr>
              </a:clrTo>
            </a:clrChange>
            <a:biLevel thresh="25000"/>
          </a:blip>
          <a:stretch>
            <a:fillRect/>
          </a:stretch>
        </p:blipFill>
        <p:spPr>
          <a:xfrm>
            <a:off x="9552731" y="6392167"/>
            <a:ext cx="480169" cy="48016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-912779" y="3246840"/>
            <a:ext cx="13212157" cy="49535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120000" tIns="62400" rIns="120000" bIns="62400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endParaRPr lang="en-AU" sz="2400">
              <a:latin typeface="Arial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8"/>
          <a:stretch/>
        </p:blipFill>
        <p:spPr bwMode="auto">
          <a:xfrm>
            <a:off x="7416283" y="225311"/>
            <a:ext cx="3787609" cy="326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39"/>
          <a:stretch/>
        </p:blipFill>
        <p:spPr bwMode="auto">
          <a:xfrm>
            <a:off x="7288430" y="3672065"/>
            <a:ext cx="3901709" cy="31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TextBox 13"/>
          <p:cNvSpPr txBox="1"/>
          <p:nvPr/>
        </p:nvSpPr>
        <p:spPr>
          <a:xfrm>
            <a:off x="1859262" y="73208"/>
            <a:ext cx="4180183" cy="318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67" b="1" dirty="0">
                <a:latin typeface="Calibri" panose="020F0502020204030204" pitchFamily="34" charset="0"/>
                <a:cs typeface="Calibri" panose="020F0502020204030204" pitchFamily="34" charset="0"/>
              </a:rPr>
              <a:t>Uncertainty of terrestrial gravity data (</a:t>
            </a:r>
            <a:r>
              <a:rPr lang="en-AU" sz="1467" b="1" dirty="0" err="1">
                <a:latin typeface="Calibri" panose="020F0502020204030204" pitchFamily="34" charset="0"/>
                <a:cs typeface="Calibri" panose="020F0502020204030204" pitchFamily="34" charset="0"/>
              </a:rPr>
              <a:t>mgal</a:t>
            </a:r>
            <a:r>
              <a:rPr lang="en-AU" sz="1467" b="1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0615" y="117756"/>
            <a:ext cx="4495456" cy="3371592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TextBox 16"/>
          <p:cNvSpPr txBox="1"/>
          <p:nvPr/>
        </p:nvSpPr>
        <p:spPr>
          <a:xfrm>
            <a:off x="5431616" y="263513"/>
            <a:ext cx="342094" cy="29679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AU" sz="1867" b="1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431615" y="1113838"/>
            <a:ext cx="244419" cy="29679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AU" sz="1867" b="1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452154" y="1992474"/>
            <a:ext cx="321200" cy="29679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AU" sz="1867" b="1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666208" y="3562603"/>
            <a:ext cx="4366260" cy="3127832"/>
            <a:chOff x="4033997" y="3332991"/>
            <a:chExt cx="4366260" cy="3127832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3" r="-613" b="4172"/>
            <a:stretch/>
          </p:blipFill>
          <p:spPr bwMode="auto">
            <a:xfrm>
              <a:off x="4033997" y="3332991"/>
              <a:ext cx="4366260" cy="312783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" name="TextBox 15"/>
            <p:cNvSpPr txBox="1"/>
            <p:nvPr/>
          </p:nvSpPr>
          <p:spPr>
            <a:xfrm>
              <a:off x="4380490" y="3342391"/>
              <a:ext cx="2909391" cy="31810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AU" sz="1467" b="1" dirty="0">
                  <a:latin typeface="Calibri" panose="020F0502020204030204" pitchFamily="34" charset="0"/>
                  <a:cs typeface="Calibri" panose="020F0502020204030204" pitchFamily="34" charset="0"/>
                </a:rPr>
                <a:t>Uncertainty of geoid model (m)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7824192" y="3442453"/>
              <a:ext cx="480053" cy="28732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lang="en-AU" sz="1867" b="1" dirty="0">
                  <a:latin typeface="Calibri" panose="020F0502020204030204" pitchFamily="34" charset="0"/>
                  <a:cs typeface="Calibri" panose="020F0502020204030204" pitchFamily="34" charset="0"/>
                </a:rPr>
                <a:t>0.06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7824192" y="5076781"/>
              <a:ext cx="480053" cy="28732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lang="en-AU" sz="1867" b="1" dirty="0">
                  <a:latin typeface="Calibri" panose="020F0502020204030204" pitchFamily="34" charset="0"/>
                  <a:cs typeface="Calibri" panose="020F0502020204030204" pitchFamily="34" charset="0"/>
                </a:rPr>
                <a:t>0.05</a:t>
              </a: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10615230" y="359559"/>
            <a:ext cx="336267" cy="287323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AU" sz="1867" b="1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0615230" y="1209884"/>
            <a:ext cx="240256" cy="287323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AU" sz="1867" b="1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0635769" y="2088520"/>
            <a:ext cx="315729" cy="287323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AU" sz="1867" b="1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255972" y="103929"/>
            <a:ext cx="4180183" cy="318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67" b="1" dirty="0">
                <a:latin typeface="Calibri" panose="020F0502020204030204" pitchFamily="34" charset="0"/>
                <a:cs typeface="Calibri" panose="020F0502020204030204" pitchFamily="34" charset="0"/>
              </a:rPr>
              <a:t>Uncertainty of airborne gravity data (</a:t>
            </a:r>
            <a:r>
              <a:rPr lang="en-AU" sz="1467" b="1" dirty="0" err="1">
                <a:latin typeface="Calibri" panose="020F0502020204030204" pitchFamily="34" charset="0"/>
                <a:cs typeface="Calibri" panose="020F0502020204030204" pitchFamily="34" charset="0"/>
              </a:rPr>
              <a:t>mgal</a:t>
            </a:r>
            <a:r>
              <a:rPr lang="en-AU" sz="1467" b="1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0648803" y="3746176"/>
            <a:ext cx="480053" cy="287323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AU" sz="1867" b="1" dirty="0">
                <a:latin typeface="Calibri" panose="020F0502020204030204" pitchFamily="34" charset="0"/>
                <a:cs typeface="Calibri" panose="020F0502020204030204" pitchFamily="34" charset="0"/>
              </a:rPr>
              <a:t>0.06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0648803" y="4259208"/>
            <a:ext cx="480053" cy="287323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AU" sz="1867" b="1" dirty="0">
                <a:latin typeface="Calibri" panose="020F0502020204030204" pitchFamily="34" charset="0"/>
                <a:cs typeface="Calibri" panose="020F0502020204030204" pitchFamily="34" charset="0"/>
              </a:rPr>
              <a:t>0.05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0648803" y="4757109"/>
            <a:ext cx="480053" cy="287323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AU" sz="1867" b="1" dirty="0">
                <a:latin typeface="Calibri" panose="020F0502020204030204" pitchFamily="34" charset="0"/>
                <a:cs typeface="Calibri" panose="020F0502020204030204" pitchFamily="34" charset="0"/>
              </a:rPr>
              <a:t>0.04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0648803" y="5252838"/>
            <a:ext cx="480053" cy="287323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AU" sz="1867" b="1" dirty="0">
                <a:latin typeface="Calibri" panose="020F0502020204030204" pitchFamily="34" charset="0"/>
                <a:cs typeface="Calibri" panose="020F0502020204030204" pitchFamily="34" charset="0"/>
              </a:rPr>
              <a:t>0.03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0648803" y="5738770"/>
            <a:ext cx="480053" cy="287323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AU" sz="1867" b="1" dirty="0">
                <a:latin typeface="Calibri" panose="020F0502020204030204" pitchFamily="34" charset="0"/>
                <a:cs typeface="Calibri" panose="020F0502020204030204" pitchFamily="34" charset="0"/>
              </a:rPr>
              <a:t>0.02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0648803" y="6270217"/>
            <a:ext cx="480053" cy="287323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AU" sz="1867" b="1" dirty="0">
                <a:latin typeface="Calibri" panose="020F0502020204030204" pitchFamily="34" charset="0"/>
                <a:cs typeface="Calibri" panose="020F0502020204030204" pitchFamily="34" charset="0"/>
              </a:rPr>
              <a:t>0.01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288430" y="3684426"/>
            <a:ext cx="3072341" cy="3181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AU" sz="1467" b="1" dirty="0">
                <a:latin typeface="Calibri" panose="020F0502020204030204" pitchFamily="34" charset="0"/>
                <a:cs typeface="Calibri" panose="020F0502020204030204" pitchFamily="34" charset="0"/>
              </a:rPr>
              <a:t>Uncertainty of geoid model (m)</a:t>
            </a:r>
          </a:p>
        </p:txBody>
      </p:sp>
    </p:spTree>
    <p:extLst>
      <p:ext uri="{BB962C8B-B14F-4D97-AF65-F5344CB8AC3E}">
        <p14:creationId xmlns:p14="http://schemas.microsoft.com/office/powerpoint/2010/main" val="3533854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Content Placeholder 4"/>
          <p:cNvPicPr>
            <a:picLocks noChangeAspect="1"/>
          </p:cNvPicPr>
          <p:nvPr/>
        </p:nvPicPr>
        <p:blipFill rotWithShape="1">
          <a:blip r:embed="rId3"/>
          <a:srcRect r="37498" b="18238"/>
          <a:stretch/>
        </p:blipFill>
        <p:spPr bwMode="auto">
          <a:xfrm>
            <a:off x="1847530" y="219504"/>
            <a:ext cx="8280919" cy="5753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" name="Rectangle 35"/>
          <p:cNvSpPr/>
          <p:nvPr/>
        </p:nvSpPr>
        <p:spPr bwMode="auto">
          <a:xfrm>
            <a:off x="3942297" y="4162534"/>
            <a:ext cx="304527" cy="49535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120000" tIns="62400" rIns="120000" bIns="62400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endParaRPr lang="en-AU" sz="2400">
              <a:latin typeface="Arial" charset="0"/>
            </a:endParaRPr>
          </a:p>
        </p:txBody>
      </p:sp>
      <p:sp>
        <p:nvSpPr>
          <p:cNvPr id="32" name="Rectangle 31"/>
          <p:cNvSpPr/>
          <p:nvPr/>
        </p:nvSpPr>
        <p:spPr bwMode="auto">
          <a:xfrm>
            <a:off x="3777371" y="2200980"/>
            <a:ext cx="548492" cy="49535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120000" tIns="62400" rIns="120000" bIns="62400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endParaRPr lang="en-AU" sz="2400">
              <a:latin typeface="Arial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050619" y="1790610"/>
            <a:ext cx="1885260" cy="37965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867" b="1" dirty="0">
                <a:solidFill>
                  <a:srgbClr val="58BF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ellipsoidal height</a:t>
            </a:r>
            <a:endParaRPr lang="en-US" sz="2400" b="1" dirty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4463821" y="2088804"/>
            <a:ext cx="672072" cy="963013"/>
          </a:xfrm>
          <a:prstGeom prst="straightConnector1">
            <a:avLst/>
          </a:prstGeom>
          <a:ln w="19050" cap="flat" cmpd="sng" algn="ctr">
            <a:solidFill>
              <a:srgbClr val="58BF33"/>
            </a:solidFill>
            <a:prstDash val="dash"/>
            <a:round/>
            <a:headEnd type="non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929855" y="2552105"/>
            <a:ext cx="1317348" cy="37965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867" b="1" dirty="0">
                <a:solidFill>
                  <a:srgbClr val="019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AHD height</a:t>
            </a:r>
            <a:endParaRPr lang="en-US" sz="2400" b="1" dirty="0">
              <a:solidFill>
                <a:srgbClr val="0192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3226455" y="2763785"/>
            <a:ext cx="489045" cy="288032"/>
          </a:xfrm>
          <a:prstGeom prst="straightConnector1">
            <a:avLst/>
          </a:prstGeom>
          <a:ln w="19050" cap="flat" cmpd="sng" algn="ctr">
            <a:solidFill>
              <a:srgbClr val="0192FF"/>
            </a:solidFill>
            <a:prstDash val="dash"/>
            <a:round/>
            <a:headEnd type="non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2365464" y="3734539"/>
            <a:ext cx="1185646" cy="37965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867" b="1" dirty="0">
                <a:solidFill>
                  <a:srgbClr val="0042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AUSGeoid</a:t>
            </a:r>
            <a:endParaRPr lang="en-US" sz="2400" b="1" dirty="0">
              <a:solidFill>
                <a:srgbClr val="00427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3347282" y="4140875"/>
            <a:ext cx="553740" cy="351103"/>
          </a:xfrm>
          <a:prstGeom prst="straightConnector1">
            <a:avLst/>
          </a:prstGeom>
          <a:ln w="19050" cap="flat" cmpd="sng" algn="ctr">
            <a:solidFill>
              <a:srgbClr val="004274"/>
            </a:solidFill>
            <a:prstDash val="dash"/>
            <a:round/>
            <a:headEnd type="non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 bwMode="auto">
          <a:xfrm>
            <a:off x="4026837" y="2136065"/>
            <a:ext cx="241971" cy="2355912"/>
          </a:xfrm>
          <a:prstGeom prst="straightConnector1">
            <a:avLst/>
          </a:prstGeom>
          <a:solidFill>
            <a:schemeClr val="accent1"/>
          </a:solidFill>
          <a:ln w="50800" cap="rnd" cmpd="sng" algn="ctr">
            <a:solidFill>
              <a:srgbClr val="9752CA"/>
            </a:solidFill>
            <a:prstDash val="solid"/>
            <a:round/>
            <a:headEnd type="triangle" w="med" len="sm"/>
            <a:tailEnd type="triangle" w="med" len="sm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9" name="TextBox 18"/>
          <p:cNvSpPr txBox="1"/>
          <p:nvPr/>
        </p:nvSpPr>
        <p:spPr>
          <a:xfrm>
            <a:off x="4835801" y="3779281"/>
            <a:ext cx="788421" cy="37965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867" b="1" dirty="0">
                <a:solidFill>
                  <a:srgbClr val="5525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AVWS</a:t>
            </a:r>
            <a:endParaRPr lang="en-US" sz="2400" b="1" dirty="0">
              <a:solidFill>
                <a:srgbClr val="55257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 flipH="1">
            <a:off x="4246823" y="3288870"/>
            <a:ext cx="503184" cy="243000"/>
          </a:xfrm>
          <a:prstGeom prst="straightConnector1">
            <a:avLst/>
          </a:prstGeom>
          <a:ln w="19050" cap="flat" cmpd="sng" algn="ctr">
            <a:solidFill>
              <a:srgbClr val="9752CA"/>
            </a:solidFill>
            <a:prstDash val="dash"/>
            <a:round/>
            <a:headEnd type="non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4690665" y="3081134"/>
            <a:ext cx="1473865" cy="37965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867" b="1" dirty="0">
                <a:solidFill>
                  <a:srgbClr val="5525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AVWS height</a:t>
            </a:r>
            <a:endParaRPr lang="en-US" sz="2400" b="1" dirty="0">
              <a:solidFill>
                <a:srgbClr val="55257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4565483" y="3434424"/>
            <a:ext cx="207007" cy="49535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120000" tIns="62400" rIns="120000" bIns="62400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endParaRPr lang="en-AU" sz="2400">
              <a:latin typeface="Arial" charset="0"/>
            </a:endParaRPr>
          </a:p>
        </p:txBody>
      </p:sp>
      <p:sp>
        <p:nvSpPr>
          <p:cNvPr id="27" name="Rectangle 26"/>
          <p:cNvSpPr/>
          <p:nvPr/>
        </p:nvSpPr>
        <p:spPr bwMode="auto">
          <a:xfrm>
            <a:off x="4165305" y="5432192"/>
            <a:ext cx="207007" cy="49535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120000" tIns="62400" rIns="120000" bIns="62400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endParaRPr lang="en-AU" sz="2400">
              <a:latin typeface="Arial" charset="0"/>
            </a:endParaRPr>
          </a:p>
        </p:txBody>
      </p:sp>
      <p:sp>
        <p:nvSpPr>
          <p:cNvPr id="28" name="Rectangle 27"/>
          <p:cNvSpPr/>
          <p:nvPr/>
        </p:nvSpPr>
        <p:spPr bwMode="auto">
          <a:xfrm>
            <a:off x="3210591" y="4748122"/>
            <a:ext cx="636392" cy="49535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120000" tIns="62400" rIns="120000" bIns="62400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endParaRPr lang="en-AU" sz="2400">
              <a:latin typeface="Arial" charset="0"/>
            </a:endParaRPr>
          </a:p>
        </p:txBody>
      </p:sp>
      <p:sp>
        <p:nvSpPr>
          <p:cNvPr id="29" name="Rectangle 28"/>
          <p:cNvSpPr/>
          <p:nvPr/>
        </p:nvSpPr>
        <p:spPr bwMode="auto">
          <a:xfrm>
            <a:off x="4186983" y="4699713"/>
            <a:ext cx="370447" cy="49535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120000" tIns="62400" rIns="120000" bIns="62400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endParaRPr lang="en-AU" sz="2400">
              <a:latin typeface="Arial" charset="0"/>
            </a:endParaRPr>
          </a:p>
        </p:txBody>
      </p:sp>
      <p:cxnSp>
        <p:nvCxnSpPr>
          <p:cNvPr id="17" name="Straight Arrow Connector 16"/>
          <p:cNvCxnSpPr/>
          <p:nvPr/>
        </p:nvCxnSpPr>
        <p:spPr bwMode="auto">
          <a:xfrm>
            <a:off x="4268808" y="4491977"/>
            <a:ext cx="73328" cy="715941"/>
          </a:xfrm>
          <a:prstGeom prst="straightConnector1">
            <a:avLst/>
          </a:prstGeom>
          <a:solidFill>
            <a:schemeClr val="accent1"/>
          </a:solidFill>
          <a:ln w="50800" cap="rnd" cmpd="sng" algn="ctr">
            <a:solidFill>
              <a:srgbClr val="552579"/>
            </a:solidFill>
            <a:prstDash val="solid"/>
            <a:round/>
            <a:headEnd type="triangle" w="med" len="sm"/>
            <a:tailEnd type="triangle" w="med" len="sm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" name="Straight Arrow Connector 19"/>
          <p:cNvCxnSpPr/>
          <p:nvPr/>
        </p:nvCxnSpPr>
        <p:spPr>
          <a:xfrm flipH="1">
            <a:off x="4364122" y="4140873"/>
            <a:ext cx="771772" cy="663347"/>
          </a:xfrm>
          <a:prstGeom prst="straightConnector1">
            <a:avLst/>
          </a:prstGeom>
          <a:ln w="19050" cap="flat" cmpd="sng" algn="ctr">
            <a:solidFill>
              <a:srgbClr val="552579"/>
            </a:solidFill>
            <a:prstDash val="dash"/>
            <a:round/>
            <a:headEnd type="non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 bwMode="auto">
          <a:xfrm>
            <a:off x="3757961" y="3128380"/>
            <a:ext cx="207007" cy="49535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120000" tIns="62400" rIns="120000" bIns="62400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endParaRPr lang="en-AU" sz="2400">
              <a:latin typeface="Arial" charset="0"/>
            </a:endParaRPr>
          </a:p>
        </p:txBody>
      </p:sp>
      <p:cxnSp>
        <p:nvCxnSpPr>
          <p:cNvPr id="8" name="Straight Arrow Connector 7"/>
          <p:cNvCxnSpPr/>
          <p:nvPr/>
        </p:nvCxnSpPr>
        <p:spPr bwMode="auto">
          <a:xfrm>
            <a:off x="3715500" y="2140845"/>
            <a:ext cx="216024" cy="2016000"/>
          </a:xfrm>
          <a:prstGeom prst="straightConnector1">
            <a:avLst/>
          </a:prstGeom>
          <a:solidFill>
            <a:schemeClr val="accent1"/>
          </a:solidFill>
          <a:ln w="50800" cap="rnd" cmpd="sng" algn="ctr">
            <a:solidFill>
              <a:srgbClr val="0192FF"/>
            </a:solidFill>
            <a:prstDash val="solid"/>
            <a:round/>
            <a:headEnd type="triangle" w="med" len="sm"/>
            <a:tailEnd type="triangle" w="med" len="sm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" name="Straight Arrow Connector 8"/>
          <p:cNvCxnSpPr/>
          <p:nvPr/>
        </p:nvCxnSpPr>
        <p:spPr bwMode="auto">
          <a:xfrm>
            <a:off x="4330679" y="2136065"/>
            <a:ext cx="298115" cy="3054895"/>
          </a:xfrm>
          <a:prstGeom prst="straightConnector1">
            <a:avLst/>
          </a:prstGeom>
          <a:solidFill>
            <a:schemeClr val="accent1"/>
          </a:solidFill>
          <a:ln w="50800" cap="rnd" cmpd="sng" algn="ctr">
            <a:solidFill>
              <a:srgbClr val="58BF33"/>
            </a:solidFill>
            <a:prstDash val="solid"/>
            <a:round/>
            <a:headEnd type="triangle" w="med" len="sm"/>
            <a:tailEnd type="triangle" w="med" len="sm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" name="Rectangle 1"/>
          <p:cNvSpPr/>
          <p:nvPr/>
        </p:nvSpPr>
        <p:spPr>
          <a:xfrm rot="-600000">
            <a:off x="3910564" y="4188319"/>
            <a:ext cx="240924" cy="104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cxnSp>
        <p:nvCxnSpPr>
          <p:cNvPr id="21" name="Straight Arrow Connector 20"/>
          <p:cNvCxnSpPr/>
          <p:nvPr/>
        </p:nvCxnSpPr>
        <p:spPr bwMode="auto">
          <a:xfrm rot="60000">
            <a:off x="3923355" y="4164941"/>
            <a:ext cx="147889" cy="1091135"/>
          </a:xfrm>
          <a:prstGeom prst="straightConnector1">
            <a:avLst/>
          </a:prstGeom>
          <a:solidFill>
            <a:schemeClr val="accent1"/>
          </a:solidFill>
          <a:ln w="50800" cap="rnd" cmpd="sng" algn="ctr">
            <a:solidFill>
              <a:srgbClr val="004274"/>
            </a:solidFill>
            <a:prstDash val="solid"/>
            <a:round/>
            <a:headEnd type="triangle" w="med" len="sm"/>
            <a:tailEnd type="triangle" w="med" len="sm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8" name="Straight Arrow Connector 37"/>
          <p:cNvCxnSpPr/>
          <p:nvPr/>
        </p:nvCxnSpPr>
        <p:spPr>
          <a:xfrm flipV="1">
            <a:off x="3839757" y="4508409"/>
            <a:ext cx="347427" cy="51968"/>
          </a:xfrm>
          <a:prstGeom prst="straightConnector1">
            <a:avLst/>
          </a:prstGeom>
          <a:ln w="190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7245085" y="2373305"/>
            <a:ext cx="4751334" cy="1323439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b="1" i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NOTE:</a:t>
            </a:r>
          </a:p>
          <a:p>
            <a:r>
              <a:rPr lang="en-US" sz="1600" b="1" i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 using GDA94, use AUSGeoid09</a:t>
            </a:r>
          </a:p>
          <a:p>
            <a:r>
              <a:rPr lang="en-US" sz="1600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 using </a:t>
            </a:r>
            <a:r>
              <a:rPr lang="en-US" sz="1600" b="1" i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GDA2020, </a:t>
            </a:r>
            <a:r>
              <a:rPr lang="en-US" sz="1600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use </a:t>
            </a:r>
            <a:r>
              <a:rPr lang="en-US" sz="1600" b="1" i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AUSGeoid2020</a:t>
            </a:r>
            <a:endParaRPr lang="en-US" sz="1600" b="1" i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600" b="1" i="1" dirty="0" smtClean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600" b="1" i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(GDA2020 heights are ~9 cm less than GDA94 heights)</a:t>
            </a:r>
            <a:endParaRPr lang="en-US" sz="1600" b="1" i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6685593" y="6382528"/>
            <a:ext cx="449693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2400" b="1" dirty="0" smtClean="0">
                <a:solidFill>
                  <a:schemeClr val="bg1"/>
                </a:solidFill>
              </a:rPr>
              <a:t>www.sli.do  </a:t>
            </a:r>
            <a:r>
              <a:rPr lang="en-US" sz="2400" b="1" dirty="0" smtClean="0">
                <a:solidFill>
                  <a:schemeClr val="bg1"/>
                </a:solidFill>
              </a:rPr>
              <a:t>#AGRS</a:t>
            </a:r>
            <a:endParaRPr lang="en-AU" sz="2400" b="1" dirty="0">
              <a:solidFill>
                <a:schemeClr val="bg1"/>
              </a:solidFill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1071" y="6433361"/>
            <a:ext cx="928846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188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auto">
          <a:xfrm>
            <a:off x="0" y="-59636"/>
            <a:ext cx="12192000" cy="5805178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A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29478" y="198489"/>
            <a:ext cx="10508973" cy="1077218"/>
          </a:xfrm>
        </p:spPr>
        <p:txBody>
          <a:bodyPr/>
          <a:lstStyle/>
          <a:p>
            <a:r>
              <a:rPr lang="en-US" dirty="0" smtClean="0"/>
              <a:t>Advantages of Australian Vertical Working Surface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629479" y="982187"/>
            <a:ext cx="9949160" cy="452431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44" indent="-285744" defTabSz="914377">
              <a:buFont typeface="Zapf Dingbats" charset="0"/>
              <a:buChar char="✔"/>
            </a:pPr>
            <a:endParaRPr lang="en-US" sz="2400" dirty="0">
              <a:solidFill>
                <a:srgbClr val="4D4D4F"/>
              </a:solidFill>
              <a:latin typeface="Calibri"/>
              <a:cs typeface="Calibri"/>
            </a:endParaRPr>
          </a:p>
          <a:p>
            <a:pPr marL="285744" indent="-285744" defTabSz="914377">
              <a:buFont typeface="Zapf Dingbats" charset="0"/>
              <a:buChar char="✔"/>
            </a:pPr>
            <a:r>
              <a:rPr lang="en-US" sz="2400" dirty="0">
                <a:solidFill>
                  <a:srgbClr val="4D4D4F"/>
                </a:solidFill>
                <a:latin typeface="Calibri"/>
                <a:cs typeface="Calibri"/>
              </a:rPr>
              <a:t>  More accurate than AUSGeoid2020 </a:t>
            </a:r>
          </a:p>
          <a:p>
            <a:pPr marL="285744" indent="-285744" defTabSz="914377">
              <a:buFont typeface="Zapf Dingbats" charset="0"/>
              <a:buChar char="✔"/>
            </a:pPr>
            <a:r>
              <a:rPr lang="en-US" sz="2400" dirty="0">
                <a:solidFill>
                  <a:srgbClr val="4D4D4F"/>
                </a:solidFill>
                <a:latin typeface="Calibri"/>
                <a:cs typeface="Calibri"/>
              </a:rPr>
              <a:t>  Uncertainty between 4-8 cm across most of </a:t>
            </a:r>
            <a:r>
              <a:rPr lang="en-US" sz="2400" dirty="0" smtClean="0">
                <a:solidFill>
                  <a:srgbClr val="4D4D4F"/>
                </a:solidFill>
                <a:latin typeface="Calibri"/>
                <a:cs typeface="Calibri"/>
              </a:rPr>
              <a:t>Australia</a:t>
            </a:r>
            <a:endParaRPr lang="en-US" sz="2400" dirty="0">
              <a:solidFill>
                <a:srgbClr val="4D4D4F"/>
              </a:solidFill>
              <a:latin typeface="Calibri"/>
              <a:cs typeface="Calibri"/>
            </a:endParaRPr>
          </a:p>
          <a:p>
            <a:pPr marL="285744" indent="-285744" defTabSz="914377">
              <a:buFont typeface="Zapf Dingbats" charset="0"/>
              <a:buChar char="✔"/>
            </a:pPr>
            <a:r>
              <a:rPr lang="en-US" sz="2400" dirty="0">
                <a:solidFill>
                  <a:srgbClr val="4D4D4F"/>
                </a:solidFill>
                <a:latin typeface="Calibri"/>
                <a:cs typeface="Calibri"/>
              </a:rPr>
              <a:t>  Model can be continually refined using new gravity data</a:t>
            </a:r>
          </a:p>
          <a:p>
            <a:pPr marL="285744" indent="-285744" defTabSz="914377">
              <a:buFont typeface="Zapf Dingbats" charset="0"/>
              <a:buChar char="✔"/>
            </a:pPr>
            <a:r>
              <a:rPr lang="en-US" sz="2400" dirty="0">
                <a:solidFill>
                  <a:srgbClr val="4D4D4F"/>
                </a:solidFill>
                <a:latin typeface="Calibri"/>
                <a:cs typeface="Calibri"/>
              </a:rPr>
              <a:t>  No need to maintain ground infrastructure</a:t>
            </a:r>
          </a:p>
          <a:p>
            <a:pPr marL="285744" indent="-285744" defTabSz="914377">
              <a:buFont typeface="Zapf Dingbats" charset="0"/>
              <a:buChar char="✔"/>
            </a:pPr>
            <a:r>
              <a:rPr lang="en-US" sz="2400" dirty="0" smtClean="0">
                <a:solidFill>
                  <a:srgbClr val="4D4D4F"/>
                </a:solidFill>
                <a:latin typeface="Calibri"/>
                <a:cs typeface="Calibri"/>
              </a:rPr>
              <a:t>  No </a:t>
            </a:r>
            <a:r>
              <a:rPr lang="en-US" sz="2400" dirty="0">
                <a:solidFill>
                  <a:srgbClr val="4D4D4F"/>
                </a:solidFill>
                <a:latin typeface="Calibri"/>
                <a:cs typeface="Calibri"/>
              </a:rPr>
              <a:t>need for localised geoid </a:t>
            </a:r>
            <a:r>
              <a:rPr lang="en-US" sz="2400" dirty="0" smtClean="0">
                <a:solidFill>
                  <a:srgbClr val="4D4D4F"/>
                </a:solidFill>
                <a:latin typeface="Calibri"/>
                <a:cs typeface="Calibri"/>
              </a:rPr>
              <a:t>models</a:t>
            </a:r>
            <a:endParaRPr lang="en-US" sz="2400" dirty="0">
              <a:solidFill>
                <a:srgbClr val="4D4D4F"/>
              </a:solidFill>
              <a:latin typeface="Calibri"/>
              <a:cs typeface="Calibri"/>
            </a:endParaRPr>
          </a:p>
          <a:p>
            <a:pPr marL="285744" indent="-285744" defTabSz="914377">
              <a:buFont typeface="Zapf Dingbats" charset="0"/>
              <a:buChar char="✔"/>
            </a:pPr>
            <a:r>
              <a:rPr lang="en-US" sz="2400" dirty="0">
                <a:solidFill>
                  <a:srgbClr val="4D4D4F"/>
                </a:solidFill>
                <a:latin typeface="Calibri"/>
                <a:cs typeface="Calibri"/>
              </a:rPr>
              <a:t>  Improved data integration (</a:t>
            </a:r>
            <a:r>
              <a:rPr lang="en-US" sz="2400" dirty="0" err="1">
                <a:solidFill>
                  <a:srgbClr val="4D4D4F"/>
                </a:solidFill>
                <a:latin typeface="Calibri"/>
                <a:cs typeface="Calibri"/>
              </a:rPr>
              <a:t>LiDAR</a:t>
            </a:r>
            <a:r>
              <a:rPr lang="en-US" sz="2400" dirty="0">
                <a:solidFill>
                  <a:srgbClr val="4D4D4F"/>
                </a:solidFill>
                <a:latin typeface="Calibri"/>
                <a:cs typeface="Calibri"/>
              </a:rPr>
              <a:t> is accurate to 5-10 cm)</a:t>
            </a:r>
          </a:p>
          <a:p>
            <a:pPr marL="285744" indent="-285744" defTabSz="914377">
              <a:buFont typeface="Zapf Dingbats" charset="0"/>
              <a:buChar char="✔"/>
            </a:pPr>
            <a:r>
              <a:rPr lang="en-US" sz="2400" dirty="0">
                <a:solidFill>
                  <a:srgbClr val="4D4D4F"/>
                </a:solidFill>
                <a:latin typeface="Calibri"/>
                <a:cs typeface="Calibri"/>
              </a:rPr>
              <a:t>  In line with other countries (e.g. Canada, NZ and USA</a:t>
            </a:r>
            <a:r>
              <a:rPr lang="en-US" sz="2400" dirty="0" smtClean="0">
                <a:solidFill>
                  <a:srgbClr val="4D4D4F"/>
                </a:solidFill>
                <a:latin typeface="Calibri"/>
                <a:cs typeface="Calibri"/>
              </a:rPr>
              <a:t>)</a:t>
            </a:r>
          </a:p>
          <a:p>
            <a:pPr marL="285744" indent="-285744" defTabSz="914377">
              <a:buFont typeface="Zapf Dingbats" charset="0"/>
              <a:buChar char="✔"/>
            </a:pPr>
            <a:endParaRPr lang="en-US" sz="2400" dirty="0">
              <a:solidFill>
                <a:srgbClr val="4D4D4F"/>
              </a:solidFill>
              <a:latin typeface="Calibri"/>
              <a:cs typeface="Calibri"/>
            </a:endParaRPr>
          </a:p>
          <a:p>
            <a:pPr marL="285744" indent="-285744" defTabSz="914377">
              <a:buFont typeface="Zapf Dingbats" charset="0"/>
              <a:buChar char="✔"/>
            </a:pPr>
            <a:r>
              <a:rPr lang="en-US" sz="2400" dirty="0" smtClean="0">
                <a:solidFill>
                  <a:srgbClr val="4D4D4F"/>
                </a:solidFill>
                <a:latin typeface="Calibri"/>
                <a:cs typeface="Calibri"/>
              </a:rPr>
              <a:t>  AVWS will be available for public use in early 2020</a:t>
            </a:r>
          </a:p>
          <a:p>
            <a:pPr marL="285744" indent="-285744" defTabSz="914377">
              <a:buFont typeface="Zapf Dingbats" charset="0"/>
              <a:buChar char="✔"/>
            </a:pPr>
            <a:r>
              <a:rPr lang="en-US" sz="2400" dirty="0" smtClean="0">
                <a:solidFill>
                  <a:srgbClr val="4D4D4F"/>
                </a:solidFill>
                <a:latin typeface="Calibri"/>
                <a:cs typeface="Calibri"/>
              </a:rPr>
              <a:t>  More airborne gravity will be included as it becomes available </a:t>
            </a:r>
            <a:endParaRPr lang="en-US" sz="2400" dirty="0">
              <a:solidFill>
                <a:srgbClr val="4D4D4F"/>
              </a:solidFill>
              <a:latin typeface="Calibri"/>
              <a:cs typeface="Calibri"/>
            </a:endParaRPr>
          </a:p>
          <a:p>
            <a:pPr marL="285744" indent="-285744" defTabSz="914377">
              <a:buFont typeface="Zapf Dingbats" charset="0"/>
              <a:buChar char="✗"/>
            </a:pPr>
            <a:endParaRPr lang="en-US" sz="2400" dirty="0">
              <a:solidFill>
                <a:srgbClr val="4D4D4F"/>
              </a:solidFill>
              <a:latin typeface="Calibri"/>
              <a:cs typeface="Calibri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685593" y="6382528"/>
            <a:ext cx="449693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2400" b="1" dirty="0" smtClean="0">
                <a:solidFill>
                  <a:schemeClr val="bg1"/>
                </a:solidFill>
              </a:rPr>
              <a:t>www.sli.do  </a:t>
            </a:r>
            <a:r>
              <a:rPr lang="en-US" sz="2400" b="1" dirty="0" smtClean="0">
                <a:solidFill>
                  <a:schemeClr val="bg1"/>
                </a:solidFill>
              </a:rPr>
              <a:t>#AGRS</a:t>
            </a:r>
            <a:endParaRPr lang="en-AU" sz="2400" b="1" dirty="0">
              <a:solidFill>
                <a:schemeClr val="bg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1071" y="6433361"/>
            <a:ext cx="928846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455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1510" y="272469"/>
            <a:ext cx="8229600" cy="488950"/>
          </a:xfrm>
        </p:spPr>
        <p:txBody>
          <a:bodyPr>
            <a:normAutofit fontScale="90000"/>
          </a:bodyPr>
          <a:lstStyle/>
          <a:p>
            <a:r>
              <a:rPr lang="en-AU" dirty="0" smtClean="0"/>
              <a:t>Conclusions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1510" y="1331631"/>
            <a:ext cx="10618470" cy="5256213"/>
          </a:xfrm>
        </p:spPr>
        <p:txBody>
          <a:bodyPr/>
          <a:lstStyle/>
          <a:p>
            <a:pPr marL="342900" indent="-342900"/>
            <a:r>
              <a:rPr lang="en-AU" sz="2400" dirty="0" smtClean="0">
                <a:latin typeface="Calibri"/>
                <a:cs typeface="Calibri"/>
              </a:rPr>
              <a:t>New </a:t>
            </a:r>
            <a:r>
              <a:rPr lang="en-AU" sz="2400" dirty="0">
                <a:latin typeface="Calibri"/>
                <a:cs typeface="Calibri"/>
              </a:rPr>
              <a:t>era of positioning requirements and new user base have expectations of </a:t>
            </a:r>
            <a:r>
              <a:rPr lang="en-AU" sz="2400" dirty="0" smtClean="0">
                <a:latin typeface="Calibri"/>
                <a:cs typeface="Calibri"/>
              </a:rPr>
              <a:t>height accuracy</a:t>
            </a:r>
            <a:r>
              <a:rPr lang="en-AU" sz="2400" dirty="0">
                <a:latin typeface="Calibri"/>
                <a:cs typeface="Calibri"/>
              </a:rPr>
              <a:t>, reliability and efficiency that AHD and </a:t>
            </a:r>
            <a:r>
              <a:rPr lang="en-AU" sz="2400" dirty="0" err="1">
                <a:latin typeface="Calibri"/>
                <a:cs typeface="Calibri"/>
              </a:rPr>
              <a:t>AUSGeoid</a:t>
            </a:r>
            <a:r>
              <a:rPr lang="en-AU" sz="2400" dirty="0">
                <a:latin typeface="Calibri"/>
                <a:cs typeface="Calibri"/>
              </a:rPr>
              <a:t> cannot </a:t>
            </a:r>
            <a:r>
              <a:rPr lang="en-AU" sz="2400" dirty="0" smtClean="0">
                <a:latin typeface="Calibri"/>
                <a:cs typeface="Calibri"/>
              </a:rPr>
              <a:t>provide</a:t>
            </a:r>
          </a:p>
          <a:p>
            <a:pPr marL="342900" indent="-342900"/>
            <a:r>
              <a:rPr lang="en-AU" sz="2400" dirty="0" smtClean="0">
                <a:latin typeface="Calibri"/>
                <a:cs typeface="Calibri"/>
              </a:rPr>
              <a:t>Biases and distortions in the AHD make it difficult / unusable for some (is the error in data or datum?)</a:t>
            </a:r>
          </a:p>
          <a:p>
            <a:pPr marL="342900" indent="-342900"/>
            <a:r>
              <a:rPr lang="en-AU" sz="2400" dirty="0" smtClean="0">
                <a:latin typeface="Calibri"/>
                <a:cs typeface="Calibri"/>
              </a:rPr>
              <a:t>At </a:t>
            </a:r>
            <a:r>
              <a:rPr lang="en-AU" sz="2400" dirty="0">
                <a:latin typeface="Calibri"/>
                <a:cs typeface="Calibri"/>
              </a:rPr>
              <a:t>this point in time, </a:t>
            </a:r>
            <a:r>
              <a:rPr lang="en-AU" sz="2400" dirty="0" smtClean="0">
                <a:latin typeface="Calibri"/>
                <a:cs typeface="Calibri"/>
              </a:rPr>
              <a:t>we do </a:t>
            </a:r>
            <a:r>
              <a:rPr lang="en-AU" sz="2400" dirty="0">
                <a:latin typeface="Calibri"/>
                <a:cs typeface="Calibri"/>
              </a:rPr>
              <a:t>not see a strong push from the user community to update the </a:t>
            </a:r>
            <a:r>
              <a:rPr lang="en-AU" sz="2400" dirty="0" smtClean="0">
                <a:latin typeface="Calibri"/>
                <a:cs typeface="Calibri"/>
              </a:rPr>
              <a:t>AHD</a:t>
            </a:r>
          </a:p>
          <a:p>
            <a:pPr marL="342900" indent="-342900"/>
            <a:r>
              <a:rPr lang="en-AU" sz="2400" dirty="0" smtClean="0">
                <a:latin typeface="Calibri"/>
                <a:cs typeface="Calibri"/>
              </a:rPr>
              <a:t>However, there is a conflict between what users ‘say they want’ and what they ‘expect they are getting’</a:t>
            </a:r>
            <a:endParaRPr lang="en-AU" sz="2400" dirty="0">
              <a:latin typeface="Calibri"/>
              <a:cs typeface="Calibri"/>
            </a:endParaRPr>
          </a:p>
          <a:p>
            <a:pPr marL="342900" indent="-342900"/>
            <a:r>
              <a:rPr lang="en-AU" sz="2400" dirty="0" smtClean="0">
                <a:latin typeface="Calibri"/>
                <a:cs typeface="Calibri"/>
              </a:rPr>
              <a:t>Instead develop an alternative vertical working surface for those who need / want it</a:t>
            </a:r>
          </a:p>
          <a:p>
            <a:pPr marL="342900" indent="-342900"/>
            <a:endParaRPr lang="en-AU" dirty="0" smtClean="0">
              <a:latin typeface="Calibri"/>
              <a:cs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685593" y="6382528"/>
            <a:ext cx="449693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2400" b="1" dirty="0" smtClean="0">
                <a:solidFill>
                  <a:schemeClr val="bg1"/>
                </a:solidFill>
              </a:rPr>
              <a:t>www.sli.do  </a:t>
            </a:r>
            <a:r>
              <a:rPr lang="en-US" sz="2400" b="1" dirty="0" smtClean="0">
                <a:solidFill>
                  <a:schemeClr val="bg1"/>
                </a:solidFill>
              </a:rPr>
              <a:t>#AGRS</a:t>
            </a:r>
            <a:endParaRPr lang="en-AU" sz="2400" b="1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1071" y="6433361"/>
            <a:ext cx="928846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984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Who am I?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66917" y="1174504"/>
            <a:ext cx="5184844" cy="485897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Director of National Geodesy at Geoscience Australia </a:t>
            </a:r>
          </a:p>
          <a:p>
            <a:r>
              <a:rPr lang="en-US" sz="2400" dirty="0" smtClean="0"/>
              <a:t>Commonwealth representative on Intergovernmental Committee on Surveying and Mapping (ICSM)</a:t>
            </a:r>
          </a:p>
          <a:p>
            <a:r>
              <a:rPr lang="en-US" sz="2400" dirty="0" smtClean="0"/>
              <a:t>Chair of the ICSM Permanent Committee on Geodesy (PCG)</a:t>
            </a:r>
          </a:p>
          <a:p>
            <a:r>
              <a:rPr lang="en-US" sz="2400" dirty="0" smtClean="0"/>
              <a:t>Australian representative on FIG Commission 5 – Positioning and Measurement</a:t>
            </a:r>
          </a:p>
          <a:p>
            <a:r>
              <a:rPr lang="en-US" sz="2400" dirty="0" err="1" smtClean="0">
                <a:solidFill>
                  <a:srgbClr val="FF0000"/>
                </a:solidFill>
              </a:rPr>
              <a:t>Favourite</a:t>
            </a:r>
            <a:r>
              <a:rPr lang="en-US" sz="2400" dirty="0" smtClean="0">
                <a:solidFill>
                  <a:srgbClr val="FF0000"/>
                </a:solidFill>
              </a:rPr>
              <a:t> Movie – A Night at the Opera </a:t>
            </a:r>
          </a:p>
          <a:p>
            <a:endParaRPr lang="en-US" sz="2400" dirty="0" smtClean="0"/>
          </a:p>
          <a:p>
            <a:endParaRPr lang="en-AU" dirty="0"/>
          </a:p>
        </p:txBody>
      </p:sp>
      <p:sp>
        <p:nvSpPr>
          <p:cNvPr id="5" name="Rectangle 4"/>
          <p:cNvSpPr/>
          <p:nvPr/>
        </p:nvSpPr>
        <p:spPr>
          <a:xfrm>
            <a:off x="6685593" y="6382528"/>
            <a:ext cx="449693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2400" b="1" dirty="0" smtClean="0">
                <a:solidFill>
                  <a:schemeClr val="bg1"/>
                </a:solidFill>
              </a:rPr>
              <a:t>www.sli.do  </a:t>
            </a:r>
            <a:r>
              <a:rPr lang="en-US" sz="2400" b="1" dirty="0" smtClean="0">
                <a:solidFill>
                  <a:schemeClr val="bg1"/>
                </a:solidFill>
              </a:rPr>
              <a:t>#AGRS</a:t>
            </a:r>
            <a:endParaRPr lang="en-AU" sz="2400" b="1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1071" y="6433361"/>
            <a:ext cx="928846" cy="360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989" y="1465976"/>
            <a:ext cx="54864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138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Connect with us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1525" y="1235122"/>
            <a:ext cx="10515600" cy="4851779"/>
          </a:xfrm>
        </p:spPr>
        <p:txBody>
          <a:bodyPr>
            <a:normAutofit/>
          </a:bodyPr>
          <a:lstStyle/>
          <a:p>
            <a:r>
              <a:rPr lang="en-US" sz="2400" dirty="0" smtClean="0"/>
              <a:t>ICSM </a:t>
            </a:r>
            <a:r>
              <a:rPr lang="en-US" sz="2400" dirty="0" smtClean="0">
                <a:solidFill>
                  <a:srgbClr val="01599C"/>
                </a:solidFill>
              </a:rPr>
              <a:t>[</a:t>
            </a:r>
            <a:r>
              <a:rPr lang="en-AU" sz="2400" dirty="0">
                <a:solidFill>
                  <a:srgbClr val="01599C"/>
                </a:solidFill>
              </a:rPr>
              <a:t>http</a:t>
            </a:r>
            <a:r>
              <a:rPr lang="en-AU" sz="2400" dirty="0" smtClean="0">
                <a:solidFill>
                  <a:srgbClr val="01599C"/>
                </a:solidFill>
              </a:rPr>
              <a:t>://www.</a:t>
            </a:r>
            <a:r>
              <a:rPr lang="en-US" sz="2400" dirty="0" smtClean="0">
                <a:solidFill>
                  <a:srgbClr val="01599C"/>
                </a:solidFill>
              </a:rPr>
              <a:t>icsm.gov.au]</a:t>
            </a:r>
            <a:r>
              <a:rPr lang="en-US" sz="2400" dirty="0" smtClean="0"/>
              <a:t> </a:t>
            </a:r>
            <a:endParaRPr lang="en-AU" sz="2400" dirty="0" smtClean="0"/>
          </a:p>
          <a:p>
            <a:r>
              <a:rPr lang="en-AU" sz="2400" dirty="0" smtClean="0"/>
              <a:t>ICSM-PCG </a:t>
            </a:r>
            <a:r>
              <a:rPr lang="en-AU" sz="2400" dirty="0"/>
              <a:t>Slack </a:t>
            </a:r>
            <a:r>
              <a:rPr lang="en-AU" sz="2400" dirty="0">
                <a:solidFill>
                  <a:srgbClr val="01599C"/>
                </a:solidFill>
              </a:rPr>
              <a:t>[http://</a:t>
            </a:r>
            <a:r>
              <a:rPr lang="en-AU" sz="2400" dirty="0" smtClean="0">
                <a:solidFill>
                  <a:srgbClr val="01599C"/>
                </a:solidFill>
              </a:rPr>
              <a:t>cutt.ly/join-pcg-slack]</a:t>
            </a:r>
            <a:endParaRPr lang="en-AU" sz="2400" dirty="0">
              <a:solidFill>
                <a:srgbClr val="01599C"/>
              </a:solidFill>
            </a:endParaRPr>
          </a:p>
          <a:p>
            <a:r>
              <a:rPr lang="en-AU" sz="2400" dirty="0"/>
              <a:t>GDA Modernisation Implementation Working Group</a:t>
            </a:r>
          </a:p>
          <a:p>
            <a:r>
              <a:rPr lang="en-AU" sz="2400" dirty="0"/>
              <a:t>GDA2020 Forum </a:t>
            </a:r>
            <a:r>
              <a:rPr lang="en-AU" sz="2400" dirty="0">
                <a:solidFill>
                  <a:srgbClr val="01599C"/>
                </a:solidFill>
              </a:rPr>
              <a:t>[https://</a:t>
            </a:r>
            <a:r>
              <a:rPr lang="en-AU" sz="2400" dirty="0" smtClean="0">
                <a:solidFill>
                  <a:srgbClr val="01599C"/>
                </a:solidFill>
              </a:rPr>
              <a:t>www.icsm.gov.au/datum/gda2020-forum]</a:t>
            </a:r>
            <a:endParaRPr lang="en-AU" sz="2400" dirty="0">
              <a:solidFill>
                <a:srgbClr val="01599C"/>
              </a:solidFill>
            </a:endParaRPr>
          </a:p>
          <a:p>
            <a:r>
              <a:rPr lang="en-AU" sz="2400" dirty="0"/>
              <a:t>GitHub – Geoscience Australia Geodesy Python software </a:t>
            </a:r>
            <a:r>
              <a:rPr lang="en-AU" sz="2400" dirty="0" smtClean="0">
                <a:solidFill>
                  <a:srgbClr val="01599C"/>
                </a:solidFill>
              </a:rPr>
              <a:t>[https</a:t>
            </a:r>
            <a:r>
              <a:rPr lang="en-AU" sz="2400" dirty="0">
                <a:solidFill>
                  <a:srgbClr val="01599C"/>
                </a:solidFill>
              </a:rPr>
              <a:t>://</a:t>
            </a:r>
            <a:r>
              <a:rPr lang="en-AU" sz="2400" dirty="0" smtClean="0">
                <a:solidFill>
                  <a:srgbClr val="01599C"/>
                </a:solidFill>
              </a:rPr>
              <a:t>github.com/GeoscienceAustralia/GeodePy]</a:t>
            </a:r>
            <a:endParaRPr lang="en-AU" sz="2400" dirty="0">
              <a:solidFill>
                <a:srgbClr val="01599C"/>
              </a:solidFill>
            </a:endParaRPr>
          </a:p>
          <a:p>
            <a:r>
              <a:rPr lang="en-AU" sz="2400" dirty="0"/>
              <a:t>GitHub – ICSM Australian Geospatial Reference System tools and software </a:t>
            </a:r>
            <a:r>
              <a:rPr lang="en-AU" sz="2400" dirty="0">
                <a:solidFill>
                  <a:srgbClr val="01599C"/>
                </a:solidFill>
              </a:rPr>
              <a:t>[https://github.com/icsm-au]</a:t>
            </a:r>
          </a:p>
          <a:p>
            <a:r>
              <a:rPr lang="en-AU" sz="2400" dirty="0"/>
              <a:t>GeodesyML </a:t>
            </a:r>
            <a:r>
              <a:rPr lang="en-AU" sz="2400" dirty="0">
                <a:solidFill>
                  <a:srgbClr val="01599C"/>
                </a:solidFill>
              </a:rPr>
              <a:t>[http://www.geodesyml.org/]</a:t>
            </a:r>
          </a:p>
          <a:p>
            <a:r>
              <a:rPr lang="en-AU" sz="2400" dirty="0"/>
              <a:t>Twitter - Nicholas Brown </a:t>
            </a:r>
            <a:r>
              <a:rPr lang="en-AU" sz="2400" dirty="0">
                <a:solidFill>
                  <a:srgbClr val="01599C"/>
                </a:solidFill>
              </a:rPr>
              <a:t>[@nich0lasbr0wn] </a:t>
            </a:r>
            <a:r>
              <a:rPr lang="en-AU" sz="2400" dirty="0"/>
              <a:t>- Chair of PCG</a:t>
            </a:r>
          </a:p>
          <a:p>
            <a:r>
              <a:rPr lang="en-AU" sz="2400" dirty="0" smtClean="0"/>
              <a:t>Email </a:t>
            </a:r>
            <a:r>
              <a:rPr lang="en-AU" sz="2400" dirty="0">
                <a:solidFill>
                  <a:srgbClr val="01599C"/>
                </a:solidFill>
              </a:rPr>
              <a:t>geodesy@ga.gov.au</a:t>
            </a:r>
          </a:p>
        </p:txBody>
      </p:sp>
      <p:sp>
        <p:nvSpPr>
          <p:cNvPr id="5" name="Rectangle 4"/>
          <p:cNvSpPr/>
          <p:nvPr/>
        </p:nvSpPr>
        <p:spPr>
          <a:xfrm>
            <a:off x="6685593" y="6382528"/>
            <a:ext cx="449693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2400" b="1" dirty="0" smtClean="0">
                <a:solidFill>
                  <a:schemeClr val="bg1"/>
                </a:solidFill>
              </a:rPr>
              <a:t>www.sli.do  </a:t>
            </a:r>
            <a:r>
              <a:rPr lang="en-US" sz="2400" b="1" dirty="0" smtClean="0">
                <a:solidFill>
                  <a:schemeClr val="bg1"/>
                </a:solidFill>
              </a:rPr>
              <a:t>#AGRS</a:t>
            </a:r>
            <a:endParaRPr lang="en-AU" sz="2400" b="1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1071" y="6433361"/>
            <a:ext cx="928846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558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slido 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3491" y="546914"/>
            <a:ext cx="6794704" cy="2402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6685593" y="6382528"/>
            <a:ext cx="449693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2400" b="1" dirty="0" smtClean="0">
                <a:solidFill>
                  <a:schemeClr val="bg1"/>
                </a:solidFill>
              </a:rPr>
              <a:t>www.sli.do  </a:t>
            </a:r>
            <a:r>
              <a:rPr lang="en-US" sz="2400" b="1" dirty="0" smtClean="0">
                <a:solidFill>
                  <a:schemeClr val="bg1"/>
                </a:solidFill>
              </a:rPr>
              <a:t>#AGRS</a:t>
            </a:r>
            <a:endParaRPr lang="en-AU" sz="2400" b="1" dirty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1071" y="6433361"/>
            <a:ext cx="928846" cy="360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111573" y="3273105"/>
            <a:ext cx="373434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5400" b="1" dirty="0"/>
              <a:t>www.sli.do</a:t>
            </a:r>
            <a:endParaRPr lang="en-AU" sz="3000" b="1" dirty="0" smtClean="0"/>
          </a:p>
          <a:p>
            <a:pPr algn="ctr"/>
            <a:r>
              <a:rPr lang="en-US" sz="5400" b="1" dirty="0" smtClean="0">
                <a:solidFill>
                  <a:srgbClr val="14A30D"/>
                </a:solidFill>
              </a:rPr>
              <a:t>#AGRS</a:t>
            </a:r>
            <a:endParaRPr lang="en-AU" sz="5400" b="1" dirty="0">
              <a:solidFill>
                <a:srgbClr val="14A30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5982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4"/>
          <p:cNvPicPr>
            <a:picLocks noChangeAspect="1"/>
          </p:cNvPicPr>
          <p:nvPr/>
        </p:nvPicPr>
        <p:blipFill rotWithShape="1">
          <a:blip r:embed="rId3"/>
          <a:srcRect r="37498" b="18238"/>
          <a:stretch/>
        </p:blipFill>
        <p:spPr bwMode="auto">
          <a:xfrm>
            <a:off x="2593763" y="293711"/>
            <a:ext cx="8280919" cy="5753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6685593" y="6382528"/>
            <a:ext cx="449693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2400" b="1" dirty="0" smtClean="0">
                <a:solidFill>
                  <a:schemeClr val="bg1"/>
                </a:solidFill>
              </a:rPr>
              <a:t>www.sli.do  </a:t>
            </a:r>
            <a:r>
              <a:rPr lang="en-US" sz="2400" b="1" dirty="0" smtClean="0">
                <a:solidFill>
                  <a:schemeClr val="bg1"/>
                </a:solidFill>
              </a:rPr>
              <a:t>#AGRS</a:t>
            </a:r>
            <a:endParaRPr lang="en-AU" sz="2400" b="1" dirty="0">
              <a:solidFill>
                <a:schemeClr val="bg1"/>
              </a:solidFill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1071" y="6433361"/>
            <a:ext cx="928846" cy="360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097780" y="79858"/>
            <a:ext cx="3947389" cy="20517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TextBox 8"/>
          <p:cNvSpPr txBox="1"/>
          <p:nvPr/>
        </p:nvSpPr>
        <p:spPr>
          <a:xfrm>
            <a:off x="5796852" y="1897947"/>
            <a:ext cx="2476768" cy="37965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867" b="1" dirty="0">
                <a:solidFill>
                  <a:srgbClr val="58BF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GNSS </a:t>
            </a:r>
            <a:r>
              <a:rPr lang="en-US" sz="1867" b="1" dirty="0" smtClean="0">
                <a:solidFill>
                  <a:srgbClr val="58BF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ellipsoidal height</a:t>
            </a:r>
            <a:endParaRPr lang="en-US" sz="2400" b="1" dirty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950421" y="0"/>
            <a:ext cx="3954967" cy="20517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2" name="Rectangle 21"/>
          <p:cNvSpPr/>
          <p:nvPr/>
        </p:nvSpPr>
        <p:spPr>
          <a:xfrm rot="20831486">
            <a:off x="2119853" y="2564524"/>
            <a:ext cx="2927389" cy="256908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4" name="Rectangle 23"/>
          <p:cNvSpPr/>
          <p:nvPr/>
        </p:nvSpPr>
        <p:spPr>
          <a:xfrm rot="20940927">
            <a:off x="2245463" y="2488656"/>
            <a:ext cx="2927389" cy="6719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5" name="Rectangle 24"/>
          <p:cNvSpPr/>
          <p:nvPr/>
        </p:nvSpPr>
        <p:spPr>
          <a:xfrm rot="21183106">
            <a:off x="3874654" y="2754697"/>
            <a:ext cx="1328467" cy="256908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9" name="Rectangle 28"/>
          <p:cNvSpPr/>
          <p:nvPr/>
        </p:nvSpPr>
        <p:spPr>
          <a:xfrm rot="21300000">
            <a:off x="5299553" y="3475556"/>
            <a:ext cx="1643692" cy="151728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cxnSp>
        <p:nvCxnSpPr>
          <p:cNvPr id="7" name="Straight Arrow Connector 6"/>
          <p:cNvCxnSpPr/>
          <p:nvPr/>
        </p:nvCxnSpPr>
        <p:spPr bwMode="auto">
          <a:xfrm rot="60000">
            <a:off x="5042033" y="2199047"/>
            <a:ext cx="360040" cy="3096344"/>
          </a:xfrm>
          <a:prstGeom prst="straightConnector1">
            <a:avLst/>
          </a:prstGeom>
          <a:solidFill>
            <a:schemeClr val="accent1"/>
          </a:solidFill>
          <a:ln w="50800" cap="rnd" cmpd="sng" algn="ctr">
            <a:solidFill>
              <a:srgbClr val="58BF33"/>
            </a:solidFill>
            <a:prstDash val="solid"/>
            <a:round/>
            <a:headEnd type="triangle" w="med" len="sm"/>
            <a:tailEnd type="triangle" w="med" len="sm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Straight Arrow Connector 12"/>
          <p:cNvCxnSpPr/>
          <p:nvPr/>
        </p:nvCxnSpPr>
        <p:spPr>
          <a:xfrm flipH="1">
            <a:off x="5210054" y="2196141"/>
            <a:ext cx="672072" cy="963013"/>
          </a:xfrm>
          <a:prstGeom prst="straightConnector1">
            <a:avLst/>
          </a:prstGeom>
          <a:ln w="19050" cap="flat" cmpd="sng" algn="ctr">
            <a:solidFill>
              <a:srgbClr val="58BF33"/>
            </a:solidFill>
            <a:prstDash val="dash"/>
            <a:round/>
            <a:headEnd type="non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 rot="5220000">
            <a:off x="7177649" y="3925965"/>
            <a:ext cx="443861" cy="18588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1" name="Rectangle 30"/>
          <p:cNvSpPr/>
          <p:nvPr/>
        </p:nvSpPr>
        <p:spPr>
          <a:xfrm rot="5280000">
            <a:off x="8053782" y="4637598"/>
            <a:ext cx="443861" cy="13477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2" name="Rectangle 31"/>
          <p:cNvSpPr/>
          <p:nvPr/>
        </p:nvSpPr>
        <p:spPr>
          <a:xfrm rot="5280000">
            <a:off x="8252614" y="4660908"/>
            <a:ext cx="226719" cy="5315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3" name="Rectangle 32"/>
          <p:cNvSpPr/>
          <p:nvPr/>
        </p:nvSpPr>
        <p:spPr>
          <a:xfrm rot="5280000">
            <a:off x="8707416" y="4954618"/>
            <a:ext cx="226719" cy="5315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4" name="Rectangle 33"/>
          <p:cNvSpPr/>
          <p:nvPr/>
        </p:nvSpPr>
        <p:spPr>
          <a:xfrm rot="5280000">
            <a:off x="8843580" y="5026107"/>
            <a:ext cx="226719" cy="5315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5" name="Rectangle 34"/>
          <p:cNvSpPr/>
          <p:nvPr/>
        </p:nvSpPr>
        <p:spPr>
          <a:xfrm rot="5280000" flipH="1">
            <a:off x="9042846" y="5051993"/>
            <a:ext cx="156585" cy="5315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6" name="Rectangle 35"/>
          <p:cNvSpPr/>
          <p:nvPr/>
        </p:nvSpPr>
        <p:spPr>
          <a:xfrm rot="5280000">
            <a:off x="5160269" y="457917"/>
            <a:ext cx="226719" cy="5315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7" name="Rectangle 36"/>
          <p:cNvSpPr/>
          <p:nvPr/>
        </p:nvSpPr>
        <p:spPr>
          <a:xfrm rot="5280000">
            <a:off x="4714023" y="5334592"/>
            <a:ext cx="346109" cy="5315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8" name="Rectangle 37"/>
          <p:cNvSpPr/>
          <p:nvPr/>
        </p:nvSpPr>
        <p:spPr>
          <a:xfrm rot="5280000">
            <a:off x="5593489" y="5259409"/>
            <a:ext cx="346109" cy="5315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3" name="Rectangle 22"/>
          <p:cNvSpPr/>
          <p:nvPr/>
        </p:nvSpPr>
        <p:spPr>
          <a:xfrm rot="4920000">
            <a:off x="4835088" y="5169837"/>
            <a:ext cx="226719" cy="5315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27706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ttps://www.ga.gov.au/__data/assets/image/0014/60125/levelling-smal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027" y="605472"/>
            <a:ext cx="7183691" cy="270922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Arc 4"/>
          <p:cNvSpPr/>
          <p:nvPr/>
        </p:nvSpPr>
        <p:spPr>
          <a:xfrm>
            <a:off x="2633026" y="5206429"/>
            <a:ext cx="7183691" cy="457200"/>
          </a:xfrm>
          <a:prstGeom prst="arc">
            <a:avLst>
              <a:gd name="adj1" fmla="val 10847990"/>
              <a:gd name="adj2" fmla="val 21551923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TextBox 5"/>
          <p:cNvSpPr txBox="1"/>
          <p:nvPr/>
        </p:nvSpPr>
        <p:spPr>
          <a:xfrm>
            <a:off x="8812530" y="5355852"/>
            <a:ext cx="8137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ellipsoid</a:t>
            </a:r>
            <a:endParaRPr lang="en-AU" sz="1400" b="1" dirty="0"/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9516723" y="1513664"/>
            <a:ext cx="0" cy="80929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9099781" y="1205887"/>
            <a:ext cx="8338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</a:rPr>
              <a:t>5 mm/</a:t>
            </a:r>
            <a:r>
              <a:rPr lang="en-US" sz="1400" b="1" dirty="0" err="1" smtClean="0">
                <a:solidFill>
                  <a:srgbClr val="FF0000"/>
                </a:solidFill>
              </a:rPr>
              <a:t>yr</a:t>
            </a:r>
            <a:endParaRPr lang="en-AU" sz="1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6307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13" name="Rectangle 12"/>
          <p:cNvSpPr/>
          <p:nvPr/>
        </p:nvSpPr>
        <p:spPr>
          <a:xfrm>
            <a:off x="6685593" y="6382528"/>
            <a:ext cx="449693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2400" b="1" dirty="0" smtClean="0">
                <a:solidFill>
                  <a:schemeClr val="bg1"/>
                </a:solidFill>
              </a:rPr>
              <a:t>www.sli.do  </a:t>
            </a:r>
            <a:r>
              <a:rPr lang="en-US" sz="2400" b="1" dirty="0" smtClean="0">
                <a:solidFill>
                  <a:schemeClr val="bg1"/>
                </a:solidFill>
              </a:rPr>
              <a:t>#AGRS</a:t>
            </a:r>
            <a:endParaRPr lang="en-AU" sz="2400" b="1" dirty="0">
              <a:solidFill>
                <a:schemeClr val="bg1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1071" y="6433361"/>
            <a:ext cx="928846" cy="360000"/>
          </a:xfrm>
          <a:prstGeom prst="rect">
            <a:avLst/>
          </a:prstGeom>
        </p:spPr>
      </p:pic>
      <p:sp>
        <p:nvSpPr>
          <p:cNvPr id="17" name="Oval 16"/>
          <p:cNvSpPr/>
          <p:nvPr/>
        </p:nvSpPr>
        <p:spPr bwMode="auto">
          <a:xfrm>
            <a:off x="4314329" y="1766928"/>
            <a:ext cx="3600000" cy="3600000"/>
          </a:xfrm>
          <a:prstGeom prst="ellipse">
            <a:avLst/>
          </a:prstGeom>
          <a:noFill/>
          <a:ln w="28575" cap="flat" cmpd="sng" algn="ctr">
            <a:solidFill>
              <a:schemeClr val="bg1">
                <a:lumMod val="75000"/>
              </a:schemeClr>
            </a:solidFill>
            <a:prstDash val="sysDot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AU">
              <a:latin typeface="Arial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714237" y="1716778"/>
            <a:ext cx="20015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1. Satellite altimeters have a known height (h) above the centre of the Earth.</a:t>
            </a:r>
          </a:p>
        </p:txBody>
      </p:sp>
      <p:sp>
        <p:nvSpPr>
          <p:cNvPr id="15" name="Oval 14"/>
          <p:cNvSpPr/>
          <p:nvPr/>
        </p:nvSpPr>
        <p:spPr>
          <a:xfrm>
            <a:off x="6024329" y="3476928"/>
            <a:ext cx="180000" cy="180000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9" name="Rectangle 28"/>
          <p:cNvSpPr/>
          <p:nvPr/>
        </p:nvSpPr>
        <p:spPr>
          <a:xfrm>
            <a:off x="5677645" y="3143032"/>
            <a:ext cx="27924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h</a:t>
            </a:r>
            <a:endParaRPr lang="en-AU" sz="1400" dirty="0"/>
          </a:p>
        </p:txBody>
      </p:sp>
      <p:sp>
        <p:nvSpPr>
          <p:cNvPr id="32" name="TextBox 31"/>
          <p:cNvSpPr txBox="1"/>
          <p:nvPr/>
        </p:nvSpPr>
        <p:spPr>
          <a:xfrm>
            <a:off x="2201513" y="3035310"/>
            <a:ext cx="21336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2. Satellite altimeters measure the distance (</a:t>
            </a:r>
            <a:r>
              <a:rPr lang="en-US" sz="1200" dirty="0"/>
              <a:t>d</a:t>
            </a:r>
            <a:r>
              <a:rPr lang="en-US" sz="1200" dirty="0" smtClean="0"/>
              <a:t>) to the sea level over the same location about every 10 days.</a:t>
            </a:r>
          </a:p>
        </p:txBody>
      </p:sp>
      <p:cxnSp>
        <p:nvCxnSpPr>
          <p:cNvPr id="33" name="Straight Connector 32"/>
          <p:cNvCxnSpPr/>
          <p:nvPr/>
        </p:nvCxnSpPr>
        <p:spPr>
          <a:xfrm>
            <a:off x="5178879" y="2023748"/>
            <a:ext cx="429158" cy="678416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5222532" y="1964546"/>
            <a:ext cx="392252" cy="63659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5298251" y="1964546"/>
            <a:ext cx="331795" cy="53360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 bwMode="auto">
          <a:xfrm>
            <a:off x="4944329" y="2396928"/>
            <a:ext cx="2340000" cy="234000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AU" b="1" dirty="0">
              <a:latin typeface="Arial" charset="0"/>
            </a:endParaRPr>
          </a:p>
        </p:txBody>
      </p:sp>
      <p:sp>
        <p:nvSpPr>
          <p:cNvPr id="19" name="Oval 18"/>
          <p:cNvSpPr/>
          <p:nvPr/>
        </p:nvSpPr>
        <p:spPr bwMode="auto">
          <a:xfrm>
            <a:off x="5034329" y="2486928"/>
            <a:ext cx="2160000" cy="2160000"/>
          </a:xfrm>
          <a:prstGeom prst="ellipse">
            <a:avLst/>
          </a:prstGeom>
          <a:noFill/>
          <a:ln w="2857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AU">
              <a:latin typeface="Arial" charset="0"/>
            </a:endParaRPr>
          </a:p>
        </p:txBody>
      </p:sp>
      <p:sp>
        <p:nvSpPr>
          <p:cNvPr id="20" name="Oval 19"/>
          <p:cNvSpPr/>
          <p:nvPr/>
        </p:nvSpPr>
        <p:spPr bwMode="auto">
          <a:xfrm>
            <a:off x="5124329" y="2576928"/>
            <a:ext cx="1980000" cy="1980000"/>
          </a:xfrm>
          <a:prstGeom prst="ellipse">
            <a:avLst/>
          </a:prstGeom>
          <a:noFill/>
          <a:ln w="2857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AU" b="1" dirty="0">
              <a:latin typeface="Arial" charset="0"/>
            </a:endParaRPr>
          </a:p>
        </p:txBody>
      </p:sp>
      <p:cxnSp>
        <p:nvCxnSpPr>
          <p:cNvPr id="22" name="Straight Connector 21"/>
          <p:cNvCxnSpPr>
            <a:endCxn id="15" idx="1"/>
          </p:cNvCxnSpPr>
          <p:nvPr/>
        </p:nvCxnSpPr>
        <p:spPr>
          <a:xfrm>
            <a:off x="5117401" y="2054546"/>
            <a:ext cx="933288" cy="144874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2F5F8"/>
              </a:clrFrom>
              <a:clrTo>
                <a:srgbClr val="F2F5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9" t="15791" r="85802" b="71022"/>
          <a:stretch/>
        </p:blipFill>
        <p:spPr bwMode="auto">
          <a:xfrm>
            <a:off x="4828733" y="1826909"/>
            <a:ext cx="546653" cy="46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Rectangle 42"/>
          <p:cNvSpPr/>
          <p:nvPr/>
        </p:nvSpPr>
        <p:spPr>
          <a:xfrm>
            <a:off x="5456728" y="1787516"/>
            <a:ext cx="52290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d</a:t>
            </a:r>
            <a:r>
              <a:rPr lang="en-US" sz="1400" baseline="-25000" dirty="0" smtClean="0">
                <a:solidFill>
                  <a:srgbClr val="FF0000"/>
                </a:solidFill>
              </a:rPr>
              <a:t>2013</a:t>
            </a:r>
            <a:endParaRPr lang="en-AU" sz="1400" baseline="-25000" dirty="0">
              <a:solidFill>
                <a:srgbClr val="FF0000"/>
              </a:solidFill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5526122" y="2050590"/>
            <a:ext cx="61456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rgbClr val="00B050"/>
                </a:solidFill>
                <a:effectLst>
                  <a:glow rad="127000">
                    <a:schemeClr val="bg1"/>
                  </a:glow>
                </a:effectLst>
              </a:rPr>
              <a:t>d</a:t>
            </a:r>
            <a:r>
              <a:rPr lang="en-US" sz="1400" baseline="-25000" dirty="0" smtClean="0">
                <a:solidFill>
                  <a:srgbClr val="00B050"/>
                </a:solidFill>
                <a:effectLst>
                  <a:glow rad="127000">
                    <a:schemeClr val="bg1"/>
                  </a:glow>
                </a:effectLst>
              </a:rPr>
              <a:t>2003</a:t>
            </a:r>
            <a:endParaRPr lang="en-AU" sz="1400" baseline="-25000" dirty="0">
              <a:solidFill>
                <a:srgbClr val="00B050"/>
              </a:solidFill>
              <a:effectLst>
                <a:glow rad="127000">
                  <a:schemeClr val="bg1"/>
                </a:glow>
              </a:effectLst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4781233" y="2175843"/>
            <a:ext cx="52290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rgbClr val="0070C0"/>
                </a:solidFill>
              </a:rPr>
              <a:t>d</a:t>
            </a:r>
            <a:r>
              <a:rPr lang="en-US" sz="1400" baseline="-25000" dirty="0" smtClean="0">
                <a:solidFill>
                  <a:srgbClr val="0070C0"/>
                </a:solidFill>
              </a:rPr>
              <a:t>1993</a:t>
            </a:r>
            <a:endParaRPr lang="en-AU" sz="1400" baseline="-25000" dirty="0">
              <a:solidFill>
                <a:srgbClr val="0070C0"/>
              </a:solidFill>
            </a:endParaRPr>
          </a:p>
        </p:txBody>
      </p:sp>
      <p:cxnSp>
        <p:nvCxnSpPr>
          <p:cNvPr id="50" name="Straight Arrow Connector 49"/>
          <p:cNvCxnSpPr/>
          <p:nvPr/>
        </p:nvCxnSpPr>
        <p:spPr>
          <a:xfrm flipH="1">
            <a:off x="5447483" y="2020186"/>
            <a:ext cx="119993" cy="16392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 flipH="1">
            <a:off x="5531595" y="2290363"/>
            <a:ext cx="119993" cy="163921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>
            <a:off x="5198498" y="2390312"/>
            <a:ext cx="235015" cy="40488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/>
        </p:nvSpPr>
        <p:spPr>
          <a:xfrm>
            <a:off x="2714237" y="4352919"/>
            <a:ext cx="20956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3</a:t>
            </a:r>
            <a:r>
              <a:rPr lang="en-US" sz="1200" dirty="0" smtClean="0"/>
              <a:t>. The absolute sea level height (s) is the distance from the centre of the Earth to the sea level. </a:t>
            </a:r>
          </a:p>
          <a:p>
            <a:r>
              <a:rPr lang="en-US" sz="1200" dirty="0" smtClean="0"/>
              <a:t>e.g.  s</a:t>
            </a:r>
            <a:r>
              <a:rPr lang="en-US" sz="1200" baseline="-25000" dirty="0" smtClean="0"/>
              <a:t>2013</a:t>
            </a:r>
            <a:r>
              <a:rPr lang="en-US" sz="1200" dirty="0" smtClean="0"/>
              <a:t> = h</a:t>
            </a:r>
            <a:r>
              <a:rPr lang="en-US" sz="1200" baseline="-25000" dirty="0" smtClean="0"/>
              <a:t>2013</a:t>
            </a:r>
            <a:r>
              <a:rPr lang="en-US" sz="1200" dirty="0" smtClean="0"/>
              <a:t>-d</a:t>
            </a:r>
            <a:r>
              <a:rPr lang="en-US" sz="1200" baseline="-25000" dirty="0" smtClean="0"/>
              <a:t>2013</a:t>
            </a:r>
          </a:p>
        </p:txBody>
      </p:sp>
      <p:cxnSp>
        <p:nvCxnSpPr>
          <p:cNvPr id="59" name="Straight Connector 58"/>
          <p:cNvCxnSpPr/>
          <p:nvPr/>
        </p:nvCxnSpPr>
        <p:spPr>
          <a:xfrm>
            <a:off x="5621531" y="2725293"/>
            <a:ext cx="492798" cy="751635"/>
          </a:xfrm>
          <a:prstGeom prst="line">
            <a:avLst/>
          </a:prstGeom>
          <a:ln w="19050">
            <a:solidFill>
              <a:srgbClr val="0070C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>
            <a:off x="5620622" y="2599037"/>
            <a:ext cx="568587" cy="884725"/>
          </a:xfrm>
          <a:prstGeom prst="line">
            <a:avLst/>
          </a:prstGeom>
          <a:ln w="19050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>
            <a:off x="5633966" y="2509037"/>
            <a:ext cx="610818" cy="952616"/>
          </a:xfrm>
          <a:prstGeom prst="line">
            <a:avLst/>
          </a:prstGeom>
          <a:ln w="1905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Rectangle 65"/>
          <p:cNvSpPr/>
          <p:nvPr/>
        </p:nvSpPr>
        <p:spPr>
          <a:xfrm>
            <a:off x="6032964" y="2845985"/>
            <a:ext cx="61456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rgbClr val="00B050"/>
                </a:solidFill>
                <a:effectLst>
                  <a:glow rad="127000">
                    <a:schemeClr val="bg1"/>
                  </a:glow>
                </a:effectLst>
              </a:rPr>
              <a:t>s</a:t>
            </a:r>
            <a:r>
              <a:rPr lang="en-US" sz="1400" baseline="-25000" dirty="0" smtClean="0">
                <a:solidFill>
                  <a:srgbClr val="00B050"/>
                </a:solidFill>
                <a:effectLst>
                  <a:glow rad="127000">
                    <a:schemeClr val="bg1"/>
                  </a:glow>
                </a:effectLst>
              </a:rPr>
              <a:t>2003</a:t>
            </a:r>
            <a:endParaRPr lang="en-AU" sz="1400" baseline="-25000" dirty="0">
              <a:solidFill>
                <a:srgbClr val="00B050"/>
              </a:solidFill>
              <a:effectLst>
                <a:glow rad="127000">
                  <a:schemeClr val="bg1"/>
                </a:glow>
              </a:effectLst>
            </a:endParaRPr>
          </a:p>
        </p:txBody>
      </p:sp>
      <p:cxnSp>
        <p:nvCxnSpPr>
          <p:cNvPr id="67" name="Straight Arrow Connector 66"/>
          <p:cNvCxnSpPr/>
          <p:nvPr/>
        </p:nvCxnSpPr>
        <p:spPr>
          <a:xfrm flipH="1">
            <a:off x="6038437" y="3085758"/>
            <a:ext cx="119993" cy="163921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Rectangle 67"/>
          <p:cNvSpPr/>
          <p:nvPr/>
        </p:nvSpPr>
        <p:spPr>
          <a:xfrm>
            <a:off x="5936856" y="2559315"/>
            <a:ext cx="49885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s</a:t>
            </a:r>
            <a:r>
              <a:rPr lang="en-US" sz="1400" baseline="-25000" dirty="0" smtClean="0">
                <a:solidFill>
                  <a:srgbClr val="FF0000"/>
                </a:solidFill>
              </a:rPr>
              <a:t>2013</a:t>
            </a:r>
            <a:endParaRPr lang="en-AU" sz="1400" baseline="-25000" dirty="0">
              <a:solidFill>
                <a:srgbClr val="FF0000"/>
              </a:solidFill>
            </a:endParaRPr>
          </a:p>
        </p:txBody>
      </p:sp>
      <p:cxnSp>
        <p:nvCxnSpPr>
          <p:cNvPr id="69" name="Straight Arrow Connector 68"/>
          <p:cNvCxnSpPr/>
          <p:nvPr/>
        </p:nvCxnSpPr>
        <p:spPr>
          <a:xfrm flipH="1">
            <a:off x="5927611" y="2791985"/>
            <a:ext cx="119993" cy="16392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Rectangle 69"/>
          <p:cNvSpPr/>
          <p:nvPr/>
        </p:nvSpPr>
        <p:spPr>
          <a:xfrm>
            <a:off x="5242164" y="2886070"/>
            <a:ext cx="49885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rgbClr val="0070C0"/>
                </a:solidFill>
              </a:rPr>
              <a:t>s</a:t>
            </a:r>
            <a:r>
              <a:rPr lang="en-US" sz="1400" baseline="-25000" dirty="0" smtClean="0">
                <a:solidFill>
                  <a:srgbClr val="0070C0"/>
                </a:solidFill>
              </a:rPr>
              <a:t>1993</a:t>
            </a:r>
            <a:endParaRPr lang="en-AU" sz="1400" baseline="-25000" dirty="0">
              <a:solidFill>
                <a:srgbClr val="0070C0"/>
              </a:solidFill>
            </a:endParaRPr>
          </a:p>
        </p:txBody>
      </p:sp>
      <p:cxnSp>
        <p:nvCxnSpPr>
          <p:cNvPr id="71" name="Straight Arrow Connector 70"/>
          <p:cNvCxnSpPr/>
          <p:nvPr/>
        </p:nvCxnSpPr>
        <p:spPr>
          <a:xfrm>
            <a:off x="5659429" y="3100539"/>
            <a:ext cx="235015" cy="40488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8718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29 -0.00031 L 0.04948 -0.13518 L 0.13021 -0.25679 C 0.16372 -0.29722 0.20209 -0.34444 0.25052 -0.37778 C 0.29896 -0.41111 0.37813 -0.44413 0.42101 -0.45648 L 0.50747 -0.45247 L 0.58473 -0.42808 " pathEditMode="relative" rAng="0" ptsTypes="FAaaFAF">
                                      <p:cBhvr>
                                        <p:cTn id="6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601" y="-2280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600000">
                                      <p:cBhvr>
                                        <p:cTn id="8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13" name="Rectangle 12"/>
          <p:cNvSpPr/>
          <p:nvPr/>
        </p:nvSpPr>
        <p:spPr>
          <a:xfrm>
            <a:off x="6685593" y="6382528"/>
            <a:ext cx="449693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2400" b="1" dirty="0" smtClean="0">
                <a:solidFill>
                  <a:schemeClr val="bg1"/>
                </a:solidFill>
              </a:rPr>
              <a:t>www.sli.do  </a:t>
            </a:r>
            <a:r>
              <a:rPr lang="en-US" sz="2400" b="1" dirty="0" smtClean="0">
                <a:solidFill>
                  <a:schemeClr val="bg1"/>
                </a:solidFill>
              </a:rPr>
              <a:t>#AGRS</a:t>
            </a:r>
            <a:endParaRPr lang="en-AU" sz="2400" b="1" dirty="0">
              <a:solidFill>
                <a:schemeClr val="bg1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1071" y="6433361"/>
            <a:ext cx="928846" cy="360000"/>
          </a:xfrm>
          <a:prstGeom prst="rect">
            <a:avLst/>
          </a:prstGeom>
        </p:spPr>
      </p:pic>
      <p:sp>
        <p:nvSpPr>
          <p:cNvPr id="17" name="Oval 16"/>
          <p:cNvSpPr/>
          <p:nvPr/>
        </p:nvSpPr>
        <p:spPr bwMode="auto">
          <a:xfrm>
            <a:off x="4314329" y="1766928"/>
            <a:ext cx="3600000" cy="3600000"/>
          </a:xfrm>
          <a:prstGeom prst="ellipse">
            <a:avLst/>
          </a:prstGeom>
          <a:noFill/>
          <a:ln w="28575" cap="flat" cmpd="sng" algn="ctr">
            <a:solidFill>
              <a:schemeClr val="bg1">
                <a:lumMod val="75000"/>
              </a:schemeClr>
            </a:solidFill>
            <a:prstDash val="sysDot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AU">
              <a:latin typeface="Arial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6024329" y="3476928"/>
            <a:ext cx="180000" cy="180000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9" name="Rectangle 28"/>
          <p:cNvSpPr/>
          <p:nvPr/>
        </p:nvSpPr>
        <p:spPr>
          <a:xfrm>
            <a:off x="5882609" y="2921636"/>
            <a:ext cx="27924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</a:rPr>
              <a:t>h</a:t>
            </a:r>
            <a:endParaRPr lang="en-AU" sz="1400" dirty="0">
              <a:solidFill>
                <a:srgbClr val="0070C0"/>
              </a:solidFill>
            </a:endParaRPr>
          </a:p>
        </p:txBody>
      </p:sp>
      <p:pic>
        <p:nvPicPr>
          <p:cNvPr id="18" name="Picture 17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2F5F8"/>
              </a:clrFrom>
              <a:clrTo>
                <a:srgbClr val="F2F5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9" t="15791" r="85802" b="71022"/>
          <a:stretch/>
        </p:blipFill>
        <p:spPr bwMode="auto">
          <a:xfrm rot="529914">
            <a:off x="5137257" y="1691391"/>
            <a:ext cx="546653" cy="46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9" name="Straight Connector 58"/>
          <p:cNvCxnSpPr/>
          <p:nvPr/>
        </p:nvCxnSpPr>
        <p:spPr>
          <a:xfrm>
            <a:off x="6114329" y="2614221"/>
            <a:ext cx="0" cy="952707"/>
          </a:xfrm>
          <a:prstGeom prst="line">
            <a:avLst/>
          </a:prstGeom>
          <a:ln w="19050">
            <a:solidFill>
              <a:srgbClr val="0070C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Picture 33" descr="https://www.ga.gov.au/__data/assets/image/0014/60125/levelling-small.jpg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8" r="85473" b="73517"/>
          <a:stretch/>
        </p:blipFill>
        <p:spPr bwMode="auto">
          <a:xfrm>
            <a:off x="5912382" y="2085510"/>
            <a:ext cx="498943" cy="488110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Oval 19"/>
          <p:cNvSpPr/>
          <p:nvPr/>
        </p:nvSpPr>
        <p:spPr bwMode="auto">
          <a:xfrm>
            <a:off x="5124329" y="2576928"/>
            <a:ext cx="1980000" cy="1980000"/>
          </a:xfrm>
          <a:prstGeom prst="ellipse">
            <a:avLst/>
          </a:prstGeom>
          <a:noFill/>
          <a:ln w="2857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AU" b="1" dirty="0">
              <a:latin typeface="Arial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324600" y="2476500"/>
            <a:ext cx="200025" cy="971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40" name="Picture 39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2F5F8"/>
              </a:clrFrom>
              <a:clrTo>
                <a:srgbClr val="F2F5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9" t="15791" r="85802" b="71022"/>
          <a:stretch/>
        </p:blipFill>
        <p:spPr bwMode="auto">
          <a:xfrm rot="3931342">
            <a:off x="6577203" y="1691391"/>
            <a:ext cx="546653" cy="46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40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2F5F8"/>
              </a:clrFrom>
              <a:clrTo>
                <a:srgbClr val="F2F5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9" t="15791" r="85802" b="71022"/>
          <a:stretch/>
        </p:blipFill>
        <p:spPr bwMode="auto">
          <a:xfrm rot="2040000">
            <a:off x="5841002" y="1498749"/>
            <a:ext cx="546653" cy="46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41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2F5F8"/>
              </a:clrFrom>
              <a:clrTo>
                <a:srgbClr val="F2F5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9" t="15791" r="85802" b="71022"/>
          <a:stretch/>
        </p:blipFill>
        <p:spPr bwMode="auto">
          <a:xfrm rot="5400000">
            <a:off x="7194838" y="2163868"/>
            <a:ext cx="546653" cy="46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45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2F5F8"/>
              </a:clrFrom>
              <a:clrTo>
                <a:srgbClr val="F2F5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9" t="15791" r="85802" b="71022"/>
          <a:stretch/>
        </p:blipFill>
        <p:spPr bwMode="auto">
          <a:xfrm rot="20771074">
            <a:off x="4513968" y="2142354"/>
            <a:ext cx="546653" cy="46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6888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29 -0.00024 L 0.04948 -0.13519 L 0.13021 -0.25672 C 0.16367 -0.29723 0.20208 -0.34445 0.25052 -0.37778 C 0.29896 -0.41112 0.37813 -0.44422 0.42096 -0.45649 L 0.50742 -0.45255 L 0.58477 -0.42801 " pathEditMode="relative" rAng="0" ptsTypes="AAAAAAA">
                                      <p:cBhvr>
                                        <p:cTn id="6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596" y="-2282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600000">
                                      <p:cBhvr>
                                        <p:cTn id="8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29 -0.00024 L 0.04948 -0.13519 L 0.13021 -0.25672 C 0.16367 -0.29723 0.20208 -0.34445 0.25052 -0.37778 C 0.29896 -0.41112 0.37812 -0.44422 0.42096 -0.45649 L 0.50742 -0.45255 L 0.58476 -0.42801 " pathEditMode="relative" rAng="0" ptsTypes="AAAAAAA">
                                      <p:cBhvr>
                                        <p:cTn id="12" dur="5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596" y="-22824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600000">
                                      <p:cBhvr>
                                        <p:cTn id="14" dur="5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29 -0.00024 L 0.04948 -0.13519 L 0.13021 -0.25672 C 0.16367 -0.29723 0.20209 -0.34445 0.25052 -0.37778 C 0.29896 -0.41111 0.37813 -0.44422 0.42097 -0.45649 L 0.50742 -0.45255 L 0.58477 -0.42801 " pathEditMode="relative" rAng="0" ptsTypes="AAAAAAA">
                                      <p:cBhvr>
                                        <p:cTn id="18" dur="5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596" y="-22824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600000">
                                      <p:cBhvr>
                                        <p:cTn id="20" dur="5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29 -0.00023 L 0.04948 -0.13519 L 0.13021 -0.25672 C 0.16367 -0.29723 0.20208 -0.34445 0.25052 -0.37778 C 0.29896 -0.41111 0.37813 -0.44422 0.42096 -0.45648 L 0.50742 -0.45255 L 0.58477 -0.42801 " pathEditMode="relative" rAng="0" ptsTypes="AAAAAAA">
                                      <p:cBhvr>
                                        <p:cTn id="24" dur="5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596" y="-22824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600000">
                                      <p:cBhvr>
                                        <p:cTn id="26" dur="5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29 -0.00023 L 0.04948 -0.13519 L 0.13021 -0.25672 C 0.16367 -0.29722 0.20208 -0.34445 0.25052 -0.37778 C 0.29896 -0.41111 0.37812 -0.44422 0.42096 -0.45648 L 0.50742 -0.45255 L 0.58476 -0.42801 " pathEditMode="relative" rAng="0" ptsTypes="AAAAAAA">
                                      <p:cBhvr>
                                        <p:cTn id="30" dur="5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596" y="-22824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600000">
                                      <p:cBhvr>
                                        <p:cTn id="32" dur="5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Rectangle 82"/>
          <p:cNvSpPr/>
          <p:nvPr/>
        </p:nvSpPr>
        <p:spPr>
          <a:xfrm>
            <a:off x="-4529" y="-22882"/>
            <a:ext cx="12196529" cy="68808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0" name="Rectangle 99"/>
          <p:cNvSpPr/>
          <p:nvPr/>
        </p:nvSpPr>
        <p:spPr>
          <a:xfrm rot="10800000">
            <a:off x="7367861" y="489577"/>
            <a:ext cx="3948166" cy="5713988"/>
          </a:xfrm>
          <a:prstGeom prst="rect">
            <a:avLst/>
          </a:prstGeom>
          <a:solidFill>
            <a:schemeClr val="bg2">
              <a:lumMod val="7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" name="Rectangle 2"/>
          <p:cNvSpPr/>
          <p:nvPr/>
        </p:nvSpPr>
        <p:spPr>
          <a:xfrm>
            <a:off x="5365132" y="491793"/>
            <a:ext cx="1782696" cy="5711773"/>
          </a:xfrm>
          <a:prstGeom prst="rect">
            <a:avLst/>
          </a:prstGeom>
          <a:solidFill>
            <a:schemeClr val="bg2">
              <a:lumMod val="7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9" name="Rectangle 98"/>
          <p:cNvSpPr/>
          <p:nvPr/>
        </p:nvSpPr>
        <p:spPr>
          <a:xfrm rot="16200000">
            <a:off x="3260190" y="-1600265"/>
            <a:ext cx="1790883" cy="5970569"/>
          </a:xfrm>
          <a:prstGeom prst="rect">
            <a:avLst/>
          </a:prstGeom>
          <a:solidFill>
            <a:schemeClr val="bg2">
              <a:lumMod val="7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9" name="Oval 58"/>
          <p:cNvSpPr/>
          <p:nvPr/>
        </p:nvSpPr>
        <p:spPr>
          <a:xfrm>
            <a:off x="5796803" y="832584"/>
            <a:ext cx="936000" cy="900000"/>
          </a:xfrm>
          <a:prstGeom prst="ellipse">
            <a:avLst/>
          </a:prstGeom>
          <a:noFill/>
          <a:ln w="57150">
            <a:solidFill>
              <a:srgbClr val="01599C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en-AU" sz="1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502100" y="1790899"/>
            <a:ext cx="1293810" cy="4875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AU" sz="12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Australian </a:t>
            </a:r>
            <a:r>
              <a:rPr lang="en-AU" sz="1200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Plate Motion Model</a:t>
            </a:r>
            <a:endParaRPr lang="en-AU" sz="10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3685533" y="837983"/>
            <a:ext cx="936000" cy="900000"/>
          </a:xfrm>
          <a:prstGeom prst="roundRect">
            <a:avLst/>
          </a:prstGeom>
          <a:noFill/>
          <a:ln w="571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6" name="Rectangle 25"/>
          <p:cNvSpPr/>
          <p:nvPr/>
        </p:nvSpPr>
        <p:spPr>
          <a:xfrm>
            <a:off x="3791380" y="1468442"/>
            <a:ext cx="67999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7 cm/</a:t>
            </a:r>
            <a:r>
              <a:rPr lang="en-AU" sz="12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yr</a:t>
            </a:r>
            <a:endParaRPr lang="en-AU" sz="1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72" name="Rectangle 71"/>
          <p:cNvSpPr/>
          <p:nvPr/>
        </p:nvSpPr>
        <p:spPr>
          <a:xfrm>
            <a:off x="5514255" y="1792467"/>
            <a:ext cx="1477008" cy="4875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AU" sz="12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Geocentric Datum of Australia 2020</a:t>
            </a:r>
          </a:p>
        </p:txBody>
      </p:sp>
      <p:sp>
        <p:nvSpPr>
          <p:cNvPr id="85" name="Oval 84"/>
          <p:cNvSpPr/>
          <p:nvPr/>
        </p:nvSpPr>
        <p:spPr>
          <a:xfrm>
            <a:off x="5786114" y="4725355"/>
            <a:ext cx="936000" cy="900000"/>
          </a:xfrm>
          <a:prstGeom prst="ellipse">
            <a:avLst/>
          </a:prstGeom>
          <a:noFill/>
          <a:ln w="57150">
            <a:solidFill>
              <a:srgbClr val="598F34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en-AU" sz="1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6" name="Rectangle 85"/>
          <p:cNvSpPr/>
          <p:nvPr/>
        </p:nvSpPr>
        <p:spPr>
          <a:xfrm>
            <a:off x="5550811" y="5646455"/>
            <a:ext cx="1403896" cy="4875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AU" sz="12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Geocentric Datum of Australia </a:t>
            </a:r>
            <a:r>
              <a:rPr lang="en-AU" sz="1200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1994</a:t>
            </a:r>
            <a:endParaRPr lang="en-AU" sz="1200" dirty="0">
              <a:solidFill>
                <a:srgbClr val="00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8" name="Rounded Rectangle 87"/>
          <p:cNvSpPr/>
          <p:nvPr/>
        </p:nvSpPr>
        <p:spPr>
          <a:xfrm>
            <a:off x="5797540" y="2727138"/>
            <a:ext cx="936000" cy="900000"/>
          </a:xfrm>
          <a:prstGeom prst="roundRect">
            <a:avLst/>
          </a:prstGeom>
          <a:noFill/>
          <a:ln w="571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cxnSp>
        <p:nvCxnSpPr>
          <p:cNvPr id="89" name="Straight Arrow Connector 88"/>
          <p:cNvCxnSpPr>
            <a:stCxn id="91" idx="2"/>
          </p:cNvCxnSpPr>
          <p:nvPr/>
        </p:nvCxnSpPr>
        <p:spPr>
          <a:xfrm flipH="1">
            <a:off x="6253877" y="4142757"/>
            <a:ext cx="0" cy="285513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91" name="Rectangle 90"/>
          <p:cNvSpPr/>
          <p:nvPr/>
        </p:nvSpPr>
        <p:spPr>
          <a:xfrm>
            <a:off x="5550811" y="3655188"/>
            <a:ext cx="1440452" cy="4875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AU" sz="1200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Transformation parameters / grids</a:t>
            </a:r>
          </a:p>
        </p:txBody>
      </p:sp>
      <p:pic>
        <p:nvPicPr>
          <p:cNvPr id="93" name="Picture 9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0275" y="2770056"/>
            <a:ext cx="690530" cy="690530"/>
          </a:xfrm>
          <a:prstGeom prst="rect">
            <a:avLst/>
          </a:prstGeom>
        </p:spPr>
      </p:pic>
      <p:pic>
        <p:nvPicPr>
          <p:cNvPr id="94" name="Picture 9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9995" y="921561"/>
            <a:ext cx="603410" cy="603410"/>
          </a:xfrm>
          <a:prstGeom prst="rect">
            <a:avLst/>
          </a:prstGeom>
        </p:spPr>
      </p:pic>
      <p:sp>
        <p:nvSpPr>
          <p:cNvPr id="96" name="Rectangle 95"/>
          <p:cNvSpPr/>
          <p:nvPr/>
        </p:nvSpPr>
        <p:spPr>
          <a:xfrm>
            <a:off x="5899942" y="3347411"/>
            <a:ext cx="74571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Δ</a:t>
            </a:r>
            <a:r>
              <a:rPr lang="en-AU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1.8 m</a:t>
            </a:r>
            <a:endParaRPr lang="en-AU" sz="1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54" name="Straight Arrow Connector 53"/>
          <p:cNvCxnSpPr>
            <a:stCxn id="8" idx="3"/>
          </p:cNvCxnSpPr>
          <p:nvPr/>
        </p:nvCxnSpPr>
        <p:spPr>
          <a:xfrm flipV="1">
            <a:off x="4621533" y="1282584"/>
            <a:ext cx="1043375" cy="0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>
            <a:stCxn id="8" idx="1"/>
          </p:cNvCxnSpPr>
          <p:nvPr/>
        </p:nvCxnSpPr>
        <p:spPr>
          <a:xfrm flipH="1" flipV="1">
            <a:off x="2715267" y="1282584"/>
            <a:ext cx="970266" cy="5399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stCxn id="88" idx="0"/>
            <a:endCxn id="72" idx="2"/>
          </p:cNvCxnSpPr>
          <p:nvPr/>
        </p:nvCxnSpPr>
        <p:spPr>
          <a:xfrm flipH="1" flipV="1">
            <a:off x="6252759" y="2280036"/>
            <a:ext cx="0" cy="447102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grpSp>
        <p:nvGrpSpPr>
          <p:cNvPr id="6" name="Group 5"/>
          <p:cNvGrpSpPr/>
          <p:nvPr/>
        </p:nvGrpSpPr>
        <p:grpSpPr>
          <a:xfrm>
            <a:off x="1280217" y="522529"/>
            <a:ext cx="1632522" cy="1764053"/>
            <a:chOff x="1001915" y="904180"/>
            <a:chExt cx="1632522" cy="1764053"/>
          </a:xfrm>
        </p:grpSpPr>
        <p:sp>
          <p:nvSpPr>
            <p:cNvPr id="32" name="Up Arrow 31"/>
            <p:cNvSpPr/>
            <p:nvPr/>
          </p:nvSpPr>
          <p:spPr>
            <a:xfrm rot="13464686">
              <a:off x="1773156" y="1511636"/>
              <a:ext cx="252000" cy="576000"/>
            </a:xfrm>
            <a:prstGeom prst="upArrow">
              <a:avLst>
                <a:gd name="adj1" fmla="val 50000"/>
                <a:gd name="adj2" fmla="val 67343"/>
              </a:avLst>
            </a:prstGeom>
            <a:solidFill>
              <a:srgbClr val="FF0000">
                <a:alpha val="70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000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35" name="Up Arrow 34"/>
            <p:cNvSpPr/>
            <p:nvPr/>
          </p:nvSpPr>
          <p:spPr>
            <a:xfrm rot="2591304">
              <a:off x="1692176" y="1274051"/>
              <a:ext cx="252000" cy="576000"/>
            </a:xfrm>
            <a:prstGeom prst="upArrow">
              <a:avLst>
                <a:gd name="adj1" fmla="val 50000"/>
                <a:gd name="adj2" fmla="val 67343"/>
              </a:avLst>
            </a:prstGeom>
            <a:solidFill>
              <a:srgbClr val="FF0000">
                <a:alpha val="70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000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43" name="Oval 42"/>
            <p:cNvSpPr/>
            <p:nvPr/>
          </p:nvSpPr>
          <p:spPr>
            <a:xfrm>
              <a:off x="1389461" y="1219634"/>
              <a:ext cx="936000" cy="900000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endParaRPr lang="en-AU" b="1" dirty="0">
                <a:effectLst>
                  <a:glow>
                    <a:schemeClr val="accent1"/>
                  </a:glow>
                </a:effectLst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001915" y="2180664"/>
              <a:ext cx="1632522" cy="48756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n-AU" sz="1200" dirty="0">
                  <a:solidFill>
                    <a:srgbClr val="000000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Australian </a:t>
              </a:r>
              <a:r>
                <a:rPr lang="en-AU" sz="1200" dirty="0" smtClean="0">
                  <a:solidFill>
                    <a:srgbClr val="000000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Terrestrial Reference </a:t>
              </a:r>
              <a:r>
                <a:rPr lang="en-AU" sz="1200" dirty="0">
                  <a:solidFill>
                    <a:srgbClr val="000000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Frame</a:t>
              </a:r>
              <a:endParaRPr lang="en-AU" sz="1000" dirty="0"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555134" y="904180"/>
              <a:ext cx="604653" cy="338554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1600" dirty="0" smtClean="0">
                  <a:ln w="10160">
                    <a:solidFill>
                      <a:schemeClr val="tx1"/>
                    </a:solidFill>
                    <a:prstDash val="solid"/>
                  </a:ln>
                </a:rPr>
                <a:t>ATRF</a:t>
              </a:r>
              <a:endParaRPr lang="en-US" dirty="0">
                <a:ln w="10160">
                  <a:solidFill>
                    <a:schemeClr val="tx1"/>
                  </a:solidFill>
                  <a:prstDash val="solid"/>
                </a:ln>
              </a:endParaRPr>
            </a:p>
          </p:txBody>
        </p:sp>
      </p:grpSp>
      <p:sp>
        <p:nvSpPr>
          <p:cNvPr id="55" name="Rectangle 54"/>
          <p:cNvSpPr/>
          <p:nvPr/>
        </p:nvSpPr>
        <p:spPr>
          <a:xfrm>
            <a:off x="5762634" y="509867"/>
            <a:ext cx="982961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dirty="0" smtClean="0">
                <a:ln w="10160">
                  <a:solidFill>
                    <a:schemeClr val="tx1"/>
                  </a:solidFill>
                  <a:prstDash val="solid"/>
                </a:ln>
              </a:rPr>
              <a:t>GDA2020</a:t>
            </a:r>
            <a:endParaRPr lang="en-US" dirty="0">
              <a:ln w="1016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5877279" y="4390940"/>
            <a:ext cx="774571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dirty="0" smtClean="0">
                <a:ln w="10160">
                  <a:solidFill>
                    <a:schemeClr val="tx1"/>
                  </a:solidFill>
                  <a:prstDash val="solid"/>
                </a:ln>
              </a:rPr>
              <a:t>GDA94</a:t>
            </a:r>
            <a:endParaRPr lang="en-US" sz="1600" dirty="0">
              <a:ln w="1016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7487351" y="1793924"/>
            <a:ext cx="1577199" cy="4875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AU" sz="1200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Australian Quasigeoid Model</a:t>
            </a:r>
            <a:endParaRPr lang="en-AU" sz="10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7" name="Rounded Rectangle 66"/>
          <p:cNvSpPr/>
          <p:nvPr/>
        </p:nvSpPr>
        <p:spPr>
          <a:xfrm>
            <a:off x="7807950" y="846358"/>
            <a:ext cx="936000" cy="900000"/>
          </a:xfrm>
          <a:prstGeom prst="roundRect">
            <a:avLst/>
          </a:prstGeom>
          <a:noFill/>
          <a:ln w="571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cxnSp>
        <p:nvCxnSpPr>
          <p:cNvPr id="70" name="Straight Arrow Connector 69"/>
          <p:cNvCxnSpPr>
            <a:stCxn id="67" idx="3"/>
          </p:cNvCxnSpPr>
          <p:nvPr/>
        </p:nvCxnSpPr>
        <p:spPr>
          <a:xfrm flipV="1">
            <a:off x="8743950" y="1290959"/>
            <a:ext cx="1043375" cy="0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>
            <a:stCxn id="67" idx="1"/>
          </p:cNvCxnSpPr>
          <p:nvPr/>
        </p:nvCxnSpPr>
        <p:spPr>
          <a:xfrm flipH="1" flipV="1">
            <a:off x="6837684" y="1290959"/>
            <a:ext cx="970266" cy="5399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74" name="Straight Arrow Connector 73"/>
          <p:cNvCxnSpPr>
            <a:stCxn id="50" idx="1"/>
          </p:cNvCxnSpPr>
          <p:nvPr/>
        </p:nvCxnSpPr>
        <p:spPr>
          <a:xfrm flipH="1" flipV="1">
            <a:off x="6751531" y="1524971"/>
            <a:ext cx="1069990" cy="1655480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49" name="Oval 48"/>
          <p:cNvSpPr/>
          <p:nvPr/>
        </p:nvSpPr>
        <p:spPr>
          <a:xfrm>
            <a:off x="9954157" y="2752868"/>
            <a:ext cx="936000" cy="886534"/>
          </a:xfrm>
          <a:prstGeom prst="ellipse">
            <a:avLst/>
          </a:prstGeom>
          <a:noFill/>
          <a:ln w="57150">
            <a:solidFill>
              <a:srgbClr val="F1A03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en-AU" sz="1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7821521" y="2730451"/>
            <a:ext cx="936000" cy="900000"/>
          </a:xfrm>
          <a:prstGeom prst="roundRect">
            <a:avLst/>
          </a:prstGeom>
          <a:noFill/>
          <a:ln w="571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cxnSp>
        <p:nvCxnSpPr>
          <p:cNvPr id="53" name="Straight Arrow Connector 52"/>
          <p:cNvCxnSpPr>
            <a:stCxn id="50" idx="3"/>
          </p:cNvCxnSpPr>
          <p:nvPr/>
        </p:nvCxnSpPr>
        <p:spPr>
          <a:xfrm flipV="1">
            <a:off x="8757521" y="3173094"/>
            <a:ext cx="1085835" cy="7357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58" name="Rectangle 57"/>
          <p:cNvSpPr/>
          <p:nvPr/>
        </p:nvSpPr>
        <p:spPr>
          <a:xfrm>
            <a:off x="9775014" y="3678017"/>
            <a:ext cx="1293810" cy="4875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AU" sz="1200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Australian Height Datum</a:t>
            </a:r>
            <a:endParaRPr lang="en-AU" sz="10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10145596" y="2396027"/>
            <a:ext cx="558166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dirty="0" smtClean="0">
                <a:ln w="10160">
                  <a:solidFill>
                    <a:schemeClr val="tx1"/>
                  </a:solidFill>
                  <a:prstDash val="solid"/>
                </a:ln>
              </a:rPr>
              <a:t>AHD</a:t>
            </a:r>
            <a:endParaRPr lang="en-US" sz="1600" dirty="0">
              <a:ln w="1016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7604176" y="3645372"/>
            <a:ext cx="1360174" cy="2812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AU" sz="1200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AUSGeoid2020</a:t>
            </a:r>
            <a:endParaRPr lang="en-AU" sz="10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8" name="Rounded Rectangle 67"/>
          <p:cNvSpPr/>
          <p:nvPr/>
        </p:nvSpPr>
        <p:spPr>
          <a:xfrm>
            <a:off x="7807950" y="4725355"/>
            <a:ext cx="936000" cy="900000"/>
          </a:xfrm>
          <a:prstGeom prst="roundRect">
            <a:avLst/>
          </a:prstGeom>
          <a:noFill/>
          <a:ln w="571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cxnSp>
        <p:nvCxnSpPr>
          <p:cNvPr id="69" name="Straight Arrow Connector 68"/>
          <p:cNvCxnSpPr>
            <a:stCxn id="68" idx="3"/>
          </p:cNvCxnSpPr>
          <p:nvPr/>
        </p:nvCxnSpPr>
        <p:spPr>
          <a:xfrm flipV="1">
            <a:off x="8743950" y="3334748"/>
            <a:ext cx="1122326" cy="1840607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75" name="Rectangle 74"/>
          <p:cNvSpPr/>
          <p:nvPr/>
        </p:nvSpPr>
        <p:spPr>
          <a:xfrm>
            <a:off x="7590605" y="5646455"/>
            <a:ext cx="1360174" cy="2812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AU" sz="1200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AUSGeoid09</a:t>
            </a:r>
            <a:endParaRPr lang="en-AU" sz="10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76" name="Straight Arrow Connector 75"/>
          <p:cNvCxnSpPr/>
          <p:nvPr/>
        </p:nvCxnSpPr>
        <p:spPr>
          <a:xfrm flipV="1">
            <a:off x="6764575" y="5175355"/>
            <a:ext cx="1043375" cy="0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9439" y="878640"/>
            <a:ext cx="684765" cy="684765"/>
          </a:xfrm>
          <a:prstGeom prst="rect">
            <a:avLst/>
          </a:prstGeom>
        </p:spPr>
      </p:pic>
      <p:sp>
        <p:nvSpPr>
          <p:cNvPr id="79" name="Rectangle 78"/>
          <p:cNvSpPr/>
          <p:nvPr/>
        </p:nvSpPr>
        <p:spPr>
          <a:xfrm>
            <a:off x="7844662" y="1496816"/>
            <a:ext cx="84350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1200" b="1" dirty="0">
                <a:solidFill>
                  <a:schemeClr val="tx1">
                    <a:lumMod val="85000"/>
                    <a:lumOff val="1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σ</a:t>
            </a:r>
            <a:r>
              <a:rPr lang="en-AU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= 1-8 cm</a:t>
            </a:r>
            <a:endParaRPr lang="en-AU" sz="1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80" name="Rectangle 79"/>
          <p:cNvSpPr/>
          <p:nvPr/>
        </p:nvSpPr>
        <p:spPr>
          <a:xfrm>
            <a:off x="7858233" y="3355848"/>
            <a:ext cx="92204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1200" b="1" dirty="0">
                <a:solidFill>
                  <a:schemeClr val="tx1">
                    <a:lumMod val="85000"/>
                    <a:lumOff val="1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σ</a:t>
            </a:r>
            <a:r>
              <a:rPr lang="en-AU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= 6-13 cm</a:t>
            </a:r>
            <a:endParaRPr lang="en-AU" sz="1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81" name="Picture 8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548" y="2752868"/>
            <a:ext cx="684765" cy="684765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4887" y="4763472"/>
            <a:ext cx="684765" cy="684765"/>
          </a:xfrm>
          <a:prstGeom prst="rect">
            <a:avLst/>
          </a:prstGeom>
        </p:spPr>
      </p:pic>
      <p:sp>
        <p:nvSpPr>
          <p:cNvPr id="90" name="Rectangle 89"/>
          <p:cNvSpPr/>
          <p:nvPr/>
        </p:nvSpPr>
        <p:spPr>
          <a:xfrm>
            <a:off x="8023397" y="5358859"/>
            <a:ext cx="48603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1200" b="1" dirty="0">
                <a:solidFill>
                  <a:schemeClr val="tx1">
                    <a:lumMod val="85000"/>
                    <a:lumOff val="1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σ</a:t>
            </a:r>
            <a:r>
              <a:rPr lang="en-AU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= ?</a:t>
            </a:r>
            <a:endParaRPr lang="en-AU" sz="1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62" name="Oval 61"/>
          <p:cNvSpPr/>
          <p:nvPr/>
        </p:nvSpPr>
        <p:spPr>
          <a:xfrm>
            <a:off x="9940586" y="855309"/>
            <a:ext cx="936000" cy="900000"/>
          </a:xfrm>
          <a:prstGeom prst="ellipse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en-AU" sz="1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3" name="Rectangle 72"/>
          <p:cNvSpPr/>
          <p:nvPr/>
        </p:nvSpPr>
        <p:spPr>
          <a:xfrm>
            <a:off x="9696123" y="1789636"/>
            <a:ext cx="1424448" cy="4875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AU" sz="1200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Australian Vertical Working Surface</a:t>
            </a:r>
            <a:endParaRPr lang="en-AU" sz="10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10064503" y="522529"/>
            <a:ext cx="687689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dirty="0" smtClean="0">
                <a:ln w="10160">
                  <a:solidFill>
                    <a:schemeClr val="tx1"/>
                  </a:solidFill>
                  <a:prstDash val="solid"/>
                </a:ln>
              </a:rPr>
              <a:t>AVWS</a:t>
            </a:r>
            <a:endParaRPr lang="en-US" sz="1600" dirty="0">
              <a:ln w="1016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27" name="Oval 26"/>
          <p:cNvSpPr/>
          <p:nvPr/>
        </p:nvSpPr>
        <p:spPr>
          <a:xfrm>
            <a:off x="10056650" y="966571"/>
            <a:ext cx="720000" cy="68400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8" name="Arc 27"/>
          <p:cNvSpPr/>
          <p:nvPr/>
        </p:nvSpPr>
        <p:spPr>
          <a:xfrm rot="18816407">
            <a:off x="9963131" y="1216101"/>
            <a:ext cx="1258425" cy="1497004"/>
          </a:xfrm>
          <a:prstGeom prst="arc">
            <a:avLst>
              <a:gd name="adj1" fmla="val 16200000"/>
              <a:gd name="adj2" fmla="val 20082748"/>
            </a:avLst>
          </a:prstGeom>
          <a:noFill/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Rounded Rectangle 8"/>
          <p:cNvSpPr/>
          <p:nvPr/>
        </p:nvSpPr>
        <p:spPr>
          <a:xfrm>
            <a:off x="6052877" y="1053680"/>
            <a:ext cx="166255" cy="471291"/>
          </a:xfrm>
          <a:prstGeom prst="roundRect">
            <a:avLst/>
          </a:prstGeom>
          <a:solidFill>
            <a:srgbClr val="01599C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7" name="Rounded Rectangle 76"/>
          <p:cNvSpPr/>
          <p:nvPr/>
        </p:nvSpPr>
        <p:spPr>
          <a:xfrm>
            <a:off x="6300510" y="1053331"/>
            <a:ext cx="166255" cy="471291"/>
          </a:xfrm>
          <a:prstGeom prst="roundRect">
            <a:avLst/>
          </a:prstGeom>
          <a:solidFill>
            <a:srgbClr val="01599C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8" name="Rounded Rectangle 77"/>
          <p:cNvSpPr/>
          <p:nvPr/>
        </p:nvSpPr>
        <p:spPr>
          <a:xfrm>
            <a:off x="6052877" y="4945863"/>
            <a:ext cx="166255" cy="471291"/>
          </a:xfrm>
          <a:prstGeom prst="roundRect">
            <a:avLst/>
          </a:prstGeom>
          <a:solidFill>
            <a:srgbClr val="598F34"/>
          </a:solidFill>
          <a:ln>
            <a:solidFill>
              <a:srgbClr val="4783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7" name="Rounded Rectangle 86"/>
          <p:cNvSpPr/>
          <p:nvPr/>
        </p:nvSpPr>
        <p:spPr>
          <a:xfrm>
            <a:off x="6300510" y="4945514"/>
            <a:ext cx="166255" cy="471291"/>
          </a:xfrm>
          <a:prstGeom prst="roundRect">
            <a:avLst/>
          </a:prstGeom>
          <a:solidFill>
            <a:srgbClr val="598F34"/>
          </a:solidFill>
          <a:ln>
            <a:solidFill>
              <a:srgbClr val="4783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4" name="Oval 83"/>
          <p:cNvSpPr/>
          <p:nvPr/>
        </p:nvSpPr>
        <p:spPr>
          <a:xfrm>
            <a:off x="10064963" y="2859105"/>
            <a:ext cx="720000" cy="684000"/>
          </a:xfrm>
          <a:prstGeom prst="ellipse">
            <a:avLst/>
          </a:prstGeom>
          <a:solidFill>
            <a:srgbClr val="F1A0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2" name="Arc 91"/>
          <p:cNvSpPr/>
          <p:nvPr/>
        </p:nvSpPr>
        <p:spPr>
          <a:xfrm rot="18816407">
            <a:off x="9971444" y="3108635"/>
            <a:ext cx="1258425" cy="1497004"/>
          </a:xfrm>
          <a:prstGeom prst="arc">
            <a:avLst>
              <a:gd name="adj1" fmla="val 16200000"/>
              <a:gd name="adj2" fmla="val 20082748"/>
            </a:avLst>
          </a:prstGeom>
          <a:noFill/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7" name="Rectangle 96"/>
          <p:cNvSpPr/>
          <p:nvPr/>
        </p:nvSpPr>
        <p:spPr>
          <a:xfrm>
            <a:off x="9606330" y="6297266"/>
            <a:ext cx="19367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@nich0lasbr0wn</a:t>
            </a:r>
          </a:p>
        </p:txBody>
      </p:sp>
      <p:sp>
        <p:nvSpPr>
          <p:cNvPr id="101" name="Rectangle 100"/>
          <p:cNvSpPr/>
          <p:nvPr/>
        </p:nvSpPr>
        <p:spPr>
          <a:xfrm>
            <a:off x="3788693" y="3757655"/>
            <a:ext cx="179826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ea typeface="+mj-ea"/>
                <a:cs typeface="+mj-cs"/>
              </a:rPr>
              <a:t>Webinar 2: GDA2020</a:t>
            </a:r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  <a:ea typeface="+mj-ea"/>
              <a:cs typeface="+mj-cs"/>
            </a:endParaRPr>
          </a:p>
        </p:txBody>
      </p:sp>
      <p:sp>
        <p:nvSpPr>
          <p:cNvPr id="102" name="Rectangle 101"/>
          <p:cNvSpPr/>
          <p:nvPr/>
        </p:nvSpPr>
        <p:spPr>
          <a:xfrm>
            <a:off x="2394251" y="2285867"/>
            <a:ext cx="179826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ea typeface="+mj-ea"/>
                <a:cs typeface="+mj-cs"/>
              </a:rPr>
              <a:t>Webinar 3: ATRF</a:t>
            </a:r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  <a:ea typeface="+mj-ea"/>
              <a:cs typeface="+mj-cs"/>
            </a:endParaRPr>
          </a:p>
        </p:txBody>
      </p:sp>
      <p:sp>
        <p:nvSpPr>
          <p:cNvPr id="103" name="Rectangle 102"/>
          <p:cNvSpPr/>
          <p:nvPr/>
        </p:nvSpPr>
        <p:spPr>
          <a:xfrm>
            <a:off x="9544348" y="4880869"/>
            <a:ext cx="179826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ea typeface="+mj-ea"/>
                <a:cs typeface="+mj-cs"/>
              </a:rPr>
              <a:t>Webinar 4: Height</a:t>
            </a:r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  <a:ea typeface="+mj-ea"/>
              <a:cs typeface="+mj-cs"/>
            </a:endParaRPr>
          </a:p>
        </p:txBody>
      </p:sp>
      <p:pic>
        <p:nvPicPr>
          <p:cNvPr id="104" name="Picture 10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8360" y="2899658"/>
            <a:ext cx="3261432" cy="3266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193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 animBg="1"/>
      <p:bldP spid="3" grpId="0" animBg="1"/>
      <p:bldP spid="99" grpId="0" animBg="1"/>
      <p:bldP spid="101" grpId="0"/>
      <p:bldP spid="102" grpId="0"/>
      <p:bldP spid="10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Height is hard</a:t>
            </a:r>
            <a:endParaRPr lang="en-AU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545" y="1024575"/>
            <a:ext cx="8064896" cy="5212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6685593" y="6382528"/>
            <a:ext cx="449693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2400" b="1" dirty="0" smtClean="0">
                <a:solidFill>
                  <a:schemeClr val="bg1"/>
                </a:solidFill>
              </a:rPr>
              <a:t>www.sli.do  </a:t>
            </a:r>
            <a:r>
              <a:rPr lang="en-US" sz="2400" b="1" dirty="0" smtClean="0">
                <a:solidFill>
                  <a:schemeClr val="bg1"/>
                </a:solidFill>
              </a:rPr>
              <a:t>#AGRS</a:t>
            </a:r>
            <a:endParaRPr lang="en-AU" sz="2400" b="1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1071" y="6433361"/>
            <a:ext cx="928846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448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4458" y="282507"/>
            <a:ext cx="8229600" cy="488950"/>
          </a:xfrm>
        </p:spPr>
        <p:txBody>
          <a:bodyPr>
            <a:normAutofit fontScale="90000"/>
          </a:bodyPr>
          <a:lstStyle/>
          <a:p>
            <a:r>
              <a:rPr lang="en-AU" dirty="0" smtClean="0"/>
              <a:t>Height – Complications – Sydney example</a:t>
            </a:r>
            <a:endParaRPr lang="en-AU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1371" y="1871016"/>
            <a:ext cx="9036496" cy="417373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310246" y="1472400"/>
            <a:ext cx="1872208" cy="369332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AU" dirty="0"/>
              <a:t>Hydrographic</a:t>
            </a:r>
          </a:p>
        </p:txBody>
      </p:sp>
      <p:cxnSp>
        <p:nvCxnSpPr>
          <p:cNvPr id="8" name="Straight Arrow Connector 7"/>
          <p:cNvCxnSpPr>
            <a:stCxn id="6" idx="2"/>
          </p:cNvCxnSpPr>
          <p:nvPr/>
        </p:nvCxnSpPr>
        <p:spPr bwMode="auto">
          <a:xfrm>
            <a:off x="9246350" y="1841732"/>
            <a:ext cx="0" cy="3243452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" name="TextBox 8"/>
          <p:cNvSpPr txBox="1"/>
          <p:nvPr/>
        </p:nvSpPr>
        <p:spPr>
          <a:xfrm>
            <a:off x="4247542" y="1103068"/>
            <a:ext cx="1224136" cy="369332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en-AU" dirty="0"/>
              <a:t>Railways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037678" y="886136"/>
            <a:ext cx="915845" cy="369332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en-AU" dirty="0"/>
              <a:t>Water</a:t>
            </a:r>
          </a:p>
        </p:txBody>
      </p:sp>
      <p:cxnSp>
        <p:nvCxnSpPr>
          <p:cNvPr id="11" name="Straight Arrow Connector 10"/>
          <p:cNvCxnSpPr/>
          <p:nvPr/>
        </p:nvCxnSpPr>
        <p:spPr bwMode="auto">
          <a:xfrm>
            <a:off x="4848014" y="1472400"/>
            <a:ext cx="0" cy="4260856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Straight Arrow Connector 12"/>
          <p:cNvCxnSpPr/>
          <p:nvPr/>
        </p:nvCxnSpPr>
        <p:spPr bwMode="auto">
          <a:xfrm>
            <a:off x="2495599" y="1255468"/>
            <a:ext cx="0" cy="3469676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" name="Straight Arrow Connector 14"/>
          <p:cNvCxnSpPr/>
          <p:nvPr/>
        </p:nvCxnSpPr>
        <p:spPr bwMode="auto">
          <a:xfrm>
            <a:off x="6600056" y="1399484"/>
            <a:ext cx="0" cy="4333772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4" name="TextBox 13"/>
          <p:cNvSpPr txBox="1"/>
          <p:nvPr/>
        </p:nvSpPr>
        <p:spPr>
          <a:xfrm>
            <a:off x="5663952" y="918402"/>
            <a:ext cx="1872208" cy="923330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AU" dirty="0"/>
              <a:t>Standard</a:t>
            </a:r>
          </a:p>
          <a:p>
            <a:pPr algn="ctr"/>
            <a:r>
              <a:rPr lang="en-AU" dirty="0"/>
              <a:t>Mean Sea Level </a:t>
            </a:r>
          </a:p>
          <a:p>
            <a:pPr algn="ctr"/>
            <a:r>
              <a:rPr lang="en-AU" dirty="0"/>
              <a:t>(MSL)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923400" y="1466542"/>
            <a:ext cx="1275885" cy="369332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en-AU" dirty="0"/>
              <a:t>Sewerage</a:t>
            </a:r>
          </a:p>
        </p:txBody>
      </p:sp>
      <p:cxnSp>
        <p:nvCxnSpPr>
          <p:cNvPr id="17" name="Straight Arrow Connector 16"/>
          <p:cNvCxnSpPr/>
          <p:nvPr/>
        </p:nvCxnSpPr>
        <p:spPr bwMode="auto">
          <a:xfrm>
            <a:off x="3549845" y="1760432"/>
            <a:ext cx="0" cy="4260856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8" name="Rectangle 17"/>
          <p:cNvSpPr/>
          <p:nvPr/>
        </p:nvSpPr>
        <p:spPr>
          <a:xfrm>
            <a:off x="6685593" y="6382528"/>
            <a:ext cx="449693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2400" b="1" dirty="0" smtClean="0">
                <a:solidFill>
                  <a:schemeClr val="bg1"/>
                </a:solidFill>
              </a:rPr>
              <a:t>www.sli.do  </a:t>
            </a:r>
            <a:r>
              <a:rPr lang="en-US" sz="2400" b="1" dirty="0" smtClean="0">
                <a:solidFill>
                  <a:schemeClr val="bg1"/>
                </a:solidFill>
              </a:rPr>
              <a:t>#AGRS</a:t>
            </a:r>
            <a:endParaRPr lang="en-AU" sz="2400" b="1" dirty="0">
              <a:solidFill>
                <a:schemeClr val="bg1"/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1071" y="6433361"/>
            <a:ext cx="928846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661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auto">
          <a:xfrm>
            <a:off x="0" y="-59636"/>
            <a:ext cx="12192000" cy="5805178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A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924761" y="1580186"/>
            <a:ext cx="8758779" cy="4032448"/>
            <a:chOff x="76082" y="1268760"/>
            <a:chExt cx="8758779" cy="4032448"/>
          </a:xfrm>
        </p:grpSpPr>
        <p:pic>
          <p:nvPicPr>
            <p:cNvPr id="5" name="Picture 4"/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1268760"/>
              <a:ext cx="8583341" cy="403244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" name="Rectangle 5"/>
            <p:cNvSpPr/>
            <p:nvPr/>
          </p:nvSpPr>
          <p:spPr>
            <a:xfrm>
              <a:off x="76082" y="1268760"/>
              <a:ext cx="1471582" cy="4320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AU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" name="Rectangle 1"/>
            <p:cNvSpPr/>
            <p:nvPr/>
          </p:nvSpPr>
          <p:spPr>
            <a:xfrm>
              <a:off x="7092280" y="1484784"/>
              <a:ext cx="1584176" cy="5040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AU">
                <a:solidFill>
                  <a:srgbClr val="FFFFFF"/>
                </a:solidFill>
                <a:latin typeface="Arial"/>
              </a:endParaRPr>
            </a:p>
          </p:txBody>
        </p:sp>
      </p:grpSp>
      <p:sp>
        <p:nvSpPr>
          <p:cNvPr id="16" name="Rectangle 15"/>
          <p:cNvSpPr/>
          <p:nvPr/>
        </p:nvSpPr>
        <p:spPr>
          <a:xfrm>
            <a:off x="10366108" y="2842953"/>
            <a:ext cx="119776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2F2F2F"/>
                </a:solidFill>
                <a:latin typeface="Arial" panose="020B0604020202020204" pitchFamily="34" charset="0"/>
              </a:rPr>
              <a:t>Accuracy </a:t>
            </a:r>
          </a:p>
          <a:p>
            <a:r>
              <a:rPr lang="en-US" dirty="0" smtClean="0">
                <a:solidFill>
                  <a:srgbClr val="2F2F2F"/>
                </a:solidFill>
                <a:latin typeface="Arial" panose="020B0604020202020204" pitchFamily="34" charset="0"/>
              </a:rPr>
              <a:t>3-10 cm</a:t>
            </a:r>
            <a:endParaRPr lang="en-AU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1971" y="-11540"/>
            <a:ext cx="8953307" cy="162786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685593" y="6382528"/>
            <a:ext cx="449693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2400" b="1" dirty="0" smtClean="0">
                <a:solidFill>
                  <a:schemeClr val="bg1"/>
                </a:solidFill>
              </a:rPr>
              <a:t>www.sli.do  </a:t>
            </a:r>
            <a:r>
              <a:rPr lang="en-US" sz="2400" b="1" dirty="0" smtClean="0">
                <a:solidFill>
                  <a:schemeClr val="bg1"/>
                </a:solidFill>
              </a:rPr>
              <a:t>#AGRS</a:t>
            </a:r>
            <a:endParaRPr lang="en-AU" sz="2400" b="1" dirty="0">
              <a:solidFill>
                <a:schemeClr val="bg1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1071" y="6433361"/>
            <a:ext cx="928846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885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auto">
          <a:xfrm>
            <a:off x="0" y="-59636"/>
            <a:ext cx="12192000" cy="5805178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A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17" t="63851" r="25283" b="6307"/>
          <a:stretch/>
        </p:blipFill>
        <p:spPr bwMode="auto">
          <a:xfrm>
            <a:off x="1151451" y="2362959"/>
            <a:ext cx="9985109" cy="2304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12"/>
          <p:cNvSpPr/>
          <p:nvPr/>
        </p:nvSpPr>
        <p:spPr bwMode="auto">
          <a:xfrm>
            <a:off x="1193491" y="2939023"/>
            <a:ext cx="1368000" cy="1368000"/>
          </a:xfrm>
          <a:prstGeom prst="ellipse">
            <a:avLst/>
          </a:prstGeom>
          <a:solidFill>
            <a:srgbClr val="58BF33">
              <a:alpha val="50000"/>
            </a:srgbClr>
          </a:solidFill>
          <a:ln w="28575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120000" tIns="62400" rIns="120000" bIns="62400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endParaRPr lang="en-AU" sz="2400">
              <a:solidFill>
                <a:srgbClr val="4D4D4F"/>
              </a:solidFill>
              <a:latin typeface="Arial" charset="0"/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2671146" y="2939023"/>
            <a:ext cx="1368000" cy="1368000"/>
          </a:xfrm>
          <a:prstGeom prst="ellipse">
            <a:avLst/>
          </a:prstGeom>
          <a:solidFill>
            <a:srgbClr val="58BF33">
              <a:alpha val="50000"/>
            </a:srgbClr>
          </a:solidFill>
          <a:ln w="28575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120000" tIns="62400" rIns="120000" bIns="62400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endParaRPr lang="en-AU" sz="2400">
              <a:solidFill>
                <a:srgbClr val="4D4D4F"/>
              </a:solidFill>
              <a:latin typeface="Arial" charset="0"/>
            </a:endParaRPr>
          </a:p>
        </p:txBody>
      </p:sp>
      <p:sp>
        <p:nvSpPr>
          <p:cNvPr id="18" name="Oval 17"/>
          <p:cNvSpPr/>
          <p:nvPr/>
        </p:nvSpPr>
        <p:spPr bwMode="auto">
          <a:xfrm>
            <a:off x="4169821" y="2929267"/>
            <a:ext cx="1368000" cy="1368000"/>
          </a:xfrm>
          <a:prstGeom prst="ellipse">
            <a:avLst/>
          </a:prstGeom>
          <a:solidFill>
            <a:srgbClr val="58BF33">
              <a:alpha val="50000"/>
            </a:srgbClr>
          </a:solidFill>
          <a:ln w="28575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120000" tIns="62400" rIns="120000" bIns="62400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endParaRPr lang="en-AU" sz="2400">
              <a:solidFill>
                <a:srgbClr val="4D4D4F"/>
              </a:solidFill>
              <a:latin typeface="Arial" charset="0"/>
            </a:endParaRPr>
          </a:p>
        </p:txBody>
      </p:sp>
      <p:sp>
        <p:nvSpPr>
          <p:cNvPr id="19" name="Oval 18"/>
          <p:cNvSpPr/>
          <p:nvPr/>
        </p:nvSpPr>
        <p:spPr bwMode="auto">
          <a:xfrm>
            <a:off x="9738440" y="2939023"/>
            <a:ext cx="1368000" cy="1368000"/>
          </a:xfrm>
          <a:prstGeom prst="ellipse">
            <a:avLst/>
          </a:prstGeom>
          <a:solidFill>
            <a:srgbClr val="58BF33">
              <a:alpha val="50000"/>
            </a:srgbClr>
          </a:solidFill>
          <a:ln w="28575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120000" tIns="62400" rIns="120000" bIns="62400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endParaRPr lang="en-AU" sz="2400">
              <a:solidFill>
                <a:srgbClr val="4D4D4F"/>
              </a:solidFill>
              <a:latin typeface="Arial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67408" y="4530191"/>
            <a:ext cx="2112235" cy="502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AU" sz="1333" b="1" dirty="0">
                <a:solidFill>
                  <a:srgbClr val="4D4D4F"/>
                </a:solidFill>
                <a:latin typeface="Arial" charset="0"/>
              </a:rPr>
              <a:t>Construction and </a:t>
            </a:r>
            <a:r>
              <a:rPr lang="en-AU" sz="1333" b="1" dirty="0" smtClean="0">
                <a:solidFill>
                  <a:srgbClr val="4D4D4F"/>
                </a:solidFill>
                <a:latin typeface="Arial" charset="0"/>
              </a:rPr>
              <a:t>Engineering</a:t>
            </a:r>
            <a:endParaRPr lang="en-AU" sz="1333" b="1" dirty="0">
              <a:solidFill>
                <a:srgbClr val="4D4D4F"/>
              </a:solidFill>
              <a:latin typeface="Arial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293583" y="4528978"/>
            <a:ext cx="2112235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AU" sz="1333" b="1" dirty="0">
                <a:solidFill>
                  <a:srgbClr val="4D4D4F"/>
                </a:solidFill>
                <a:latin typeface="Arial" charset="0"/>
              </a:rPr>
              <a:t>Irrigation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791744" y="4528979"/>
            <a:ext cx="2112235" cy="502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AU" sz="1333" b="1" dirty="0">
                <a:solidFill>
                  <a:srgbClr val="4D4D4F"/>
                </a:solidFill>
                <a:latin typeface="Arial" charset="0"/>
              </a:rPr>
              <a:t>Major road development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9360363" y="4528978"/>
            <a:ext cx="2112235" cy="912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AU" sz="1333" b="1" dirty="0">
                <a:solidFill>
                  <a:srgbClr val="4D4D4F"/>
                </a:solidFill>
                <a:latin typeface="Arial" charset="0"/>
              </a:rPr>
              <a:t>Location Based Services (e.g. advice following a tsunami / flood)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1971" y="-11540"/>
            <a:ext cx="8953307" cy="1627861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6685593" y="6382528"/>
            <a:ext cx="449693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2400" b="1" dirty="0" smtClean="0">
                <a:solidFill>
                  <a:schemeClr val="bg1"/>
                </a:solidFill>
              </a:rPr>
              <a:t>www.sli.do  </a:t>
            </a:r>
            <a:r>
              <a:rPr lang="en-US" sz="2400" b="1" dirty="0" smtClean="0">
                <a:solidFill>
                  <a:schemeClr val="bg1"/>
                </a:solidFill>
              </a:rPr>
              <a:t>#AGRS</a:t>
            </a:r>
            <a:endParaRPr lang="en-AU" sz="2400" b="1" dirty="0">
              <a:solidFill>
                <a:schemeClr val="bg1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1071" y="6433361"/>
            <a:ext cx="928846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794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590" y="442434"/>
            <a:ext cx="8229600" cy="492443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AU" dirty="0"/>
              <a:t>Introduction to </a:t>
            </a:r>
            <a:r>
              <a:rPr lang="en-AU" dirty="0" smtClean="0"/>
              <a:t>height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/>
            <a:r>
              <a:rPr lang="en-AU" dirty="0"/>
              <a:t>Traditionally </a:t>
            </a:r>
            <a:r>
              <a:rPr lang="en-AU" dirty="0" smtClean="0"/>
              <a:t>people prefer to know their height relative to sea level: </a:t>
            </a:r>
          </a:p>
          <a:p>
            <a:pPr marL="790575" lvl="1" indent="-342900"/>
            <a:r>
              <a:rPr lang="en-AU" dirty="0" smtClean="0"/>
              <a:t>Water flow for drainage systems</a:t>
            </a:r>
          </a:p>
          <a:p>
            <a:pPr marL="790575" lvl="1" indent="-342900"/>
            <a:r>
              <a:rPr lang="en-AU" dirty="0" smtClean="0"/>
              <a:t>Height of buildings </a:t>
            </a:r>
            <a:r>
              <a:rPr lang="en-AU" dirty="0"/>
              <a:t>above a </a:t>
            </a:r>
            <a:r>
              <a:rPr lang="en-AU" dirty="0" smtClean="0"/>
              <a:t>flooding river</a:t>
            </a:r>
          </a:p>
          <a:p>
            <a:pPr marL="342900" indent="-342900"/>
            <a:r>
              <a:rPr lang="en-AU" dirty="0"/>
              <a:t>S</a:t>
            </a:r>
            <a:r>
              <a:rPr lang="en-AU" dirty="0" smtClean="0"/>
              <a:t>atellite </a:t>
            </a:r>
            <a:r>
              <a:rPr lang="en-AU" dirty="0"/>
              <a:t>positioning systems </a:t>
            </a:r>
            <a:r>
              <a:rPr lang="en-AU" dirty="0" smtClean="0"/>
              <a:t>(GNSS and remote sensing) determine </a:t>
            </a:r>
            <a:r>
              <a:rPr lang="en-AU" dirty="0"/>
              <a:t>heights relative to the </a:t>
            </a:r>
            <a:r>
              <a:rPr lang="en-AU" dirty="0" smtClean="0"/>
              <a:t>ellipsoid</a:t>
            </a:r>
          </a:p>
          <a:p>
            <a:pPr marL="342900" indent="-342900"/>
            <a:r>
              <a:rPr lang="en-AU" dirty="0" smtClean="0"/>
              <a:t>It is important to understand how these systems are different and how data from these systems can be used together</a:t>
            </a:r>
            <a:endParaRPr lang="en-AU" dirty="0"/>
          </a:p>
          <a:p>
            <a:endParaRPr lang="en-AU" dirty="0"/>
          </a:p>
        </p:txBody>
      </p:sp>
      <p:sp>
        <p:nvSpPr>
          <p:cNvPr id="5" name="Rectangle 4"/>
          <p:cNvSpPr/>
          <p:nvPr/>
        </p:nvSpPr>
        <p:spPr>
          <a:xfrm>
            <a:off x="6685593" y="6382528"/>
            <a:ext cx="449693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2400" b="1" dirty="0" smtClean="0">
                <a:solidFill>
                  <a:schemeClr val="bg1"/>
                </a:solidFill>
              </a:rPr>
              <a:t>www.sli.do  </a:t>
            </a:r>
            <a:r>
              <a:rPr lang="en-US" sz="2400" b="1" dirty="0" smtClean="0">
                <a:solidFill>
                  <a:schemeClr val="bg1"/>
                </a:solidFill>
              </a:rPr>
              <a:t>#AGRS</a:t>
            </a:r>
            <a:endParaRPr lang="en-AU" sz="2400" b="1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1071" y="6433361"/>
            <a:ext cx="928846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375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GA Positioning - Orange">
  <a:themeElements>
    <a:clrScheme name="GA Positioning">
      <a:dk1>
        <a:sysClr val="windowText" lastClr="000000"/>
      </a:dk1>
      <a:lt1>
        <a:sysClr val="window" lastClr="FFFFFF"/>
      </a:lt1>
      <a:dk2>
        <a:srgbClr val="252525"/>
      </a:dk2>
      <a:lt2>
        <a:srgbClr val="E7E6E6"/>
      </a:lt2>
      <a:accent1>
        <a:srgbClr val="D53D0E"/>
      </a:accent1>
      <a:accent2>
        <a:srgbClr val="004899"/>
      </a:accent2>
      <a:accent3>
        <a:srgbClr val="9B7C5E"/>
      </a:accent3>
      <a:accent4>
        <a:srgbClr val="00574A"/>
      </a:accent4>
      <a:accent5>
        <a:srgbClr val="D7510C"/>
      </a:accent5>
      <a:accent6>
        <a:srgbClr val="002C4D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 Positioning Australia - Widescreen - ALL Colour Slides_03_V2" id="{4452D0E6-E64B-7E42-AC7F-99A68848D791}" vid="{5B1F4CD5-C3FC-8740-AD6A-2FDE735C6381}"/>
    </a:ext>
  </a:extLst>
</a:theme>
</file>

<file path=ppt/theme/theme3.xml><?xml version="1.0" encoding="utf-8"?>
<a:theme xmlns:a="http://schemas.openxmlformats.org/drawingml/2006/main" name="GA White Pages">
  <a:themeElements>
    <a:clrScheme name="GA White Pages 13">
      <a:dk1>
        <a:srgbClr val="4D4D4F"/>
      </a:dk1>
      <a:lt1>
        <a:srgbClr val="FFFFFF"/>
      </a:lt1>
      <a:dk2>
        <a:srgbClr val="267485"/>
      </a:dk2>
      <a:lt2>
        <a:srgbClr val="808080"/>
      </a:lt2>
      <a:accent1>
        <a:srgbClr val="A0D7E4"/>
      </a:accent1>
      <a:accent2>
        <a:srgbClr val="333399"/>
      </a:accent2>
      <a:accent3>
        <a:srgbClr val="FFFFFF"/>
      </a:accent3>
      <a:accent4>
        <a:srgbClr val="404042"/>
      </a:accent4>
      <a:accent5>
        <a:srgbClr val="CDE8EF"/>
      </a:accent5>
      <a:accent6>
        <a:srgbClr val="2D2D8A"/>
      </a:accent6>
      <a:hlink>
        <a:srgbClr val="0000FF"/>
      </a:hlink>
      <a:folHlink>
        <a:srgbClr val="99CC00"/>
      </a:folHlink>
    </a:clrScheme>
    <a:fontScheme name="GA White Page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A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A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GA White Page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A White Page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A White Page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A White Pages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A White Pages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A White Pages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A White Pages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A White Pages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A White Pages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A White Pages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A White Pages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A White Pages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A White Pages 13">
        <a:dk1>
          <a:srgbClr val="4D4D4F"/>
        </a:dk1>
        <a:lt1>
          <a:srgbClr val="FFFFFF"/>
        </a:lt1>
        <a:dk2>
          <a:srgbClr val="267485"/>
        </a:dk2>
        <a:lt2>
          <a:srgbClr val="808080"/>
        </a:lt2>
        <a:accent1>
          <a:srgbClr val="A0D7E4"/>
        </a:accent1>
        <a:accent2>
          <a:srgbClr val="333399"/>
        </a:accent2>
        <a:accent3>
          <a:srgbClr val="FFFFFF"/>
        </a:accent3>
        <a:accent4>
          <a:srgbClr val="404042"/>
        </a:accent4>
        <a:accent5>
          <a:srgbClr val="CDE8EF"/>
        </a:accent5>
        <a:accent6>
          <a:srgbClr val="2D2D8A"/>
        </a:accent6>
        <a:hlink>
          <a:srgbClr val="0000FF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GA Blue Pages">
  <a:themeElements>
    <a:clrScheme name="GA Blue Pages 13">
      <a:dk1>
        <a:srgbClr val="4D4D4F"/>
      </a:dk1>
      <a:lt1>
        <a:srgbClr val="FFFFFF"/>
      </a:lt1>
      <a:dk2>
        <a:srgbClr val="267485"/>
      </a:dk2>
      <a:lt2>
        <a:srgbClr val="808080"/>
      </a:lt2>
      <a:accent1>
        <a:srgbClr val="A0D7E4"/>
      </a:accent1>
      <a:accent2>
        <a:srgbClr val="333399"/>
      </a:accent2>
      <a:accent3>
        <a:srgbClr val="FFFFFF"/>
      </a:accent3>
      <a:accent4>
        <a:srgbClr val="404042"/>
      </a:accent4>
      <a:accent5>
        <a:srgbClr val="CDE8EF"/>
      </a:accent5>
      <a:accent6>
        <a:srgbClr val="2D2D8A"/>
      </a:accent6>
      <a:hlink>
        <a:srgbClr val="0000FF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A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A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GA Blue Page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A Blue Page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A Blue Page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A Blue Pages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A Blue Pages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A Blue Pages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A Blue Pages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A Blue Pages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A Blue Pages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A Blue Pages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A Blue Pages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A Blue Pages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A Blue Pages 13">
        <a:dk1>
          <a:srgbClr val="4D4D4F"/>
        </a:dk1>
        <a:lt1>
          <a:srgbClr val="FFFFFF"/>
        </a:lt1>
        <a:dk2>
          <a:srgbClr val="267485"/>
        </a:dk2>
        <a:lt2>
          <a:srgbClr val="808080"/>
        </a:lt2>
        <a:accent1>
          <a:srgbClr val="A0D7E4"/>
        </a:accent1>
        <a:accent2>
          <a:srgbClr val="333399"/>
        </a:accent2>
        <a:accent3>
          <a:srgbClr val="FFFFFF"/>
        </a:accent3>
        <a:accent4>
          <a:srgbClr val="404042"/>
        </a:accent4>
        <a:accent5>
          <a:srgbClr val="CDE8EF"/>
        </a:accent5>
        <a:accent6>
          <a:srgbClr val="2D2D8A"/>
        </a:accent6>
        <a:hlink>
          <a:srgbClr val="0000FF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GA Blue Pages">
  <a:themeElements>
    <a:clrScheme name="GA Blue Pages 13">
      <a:dk1>
        <a:srgbClr val="4D4D4F"/>
      </a:dk1>
      <a:lt1>
        <a:srgbClr val="FFFFFF"/>
      </a:lt1>
      <a:dk2>
        <a:srgbClr val="267485"/>
      </a:dk2>
      <a:lt2>
        <a:srgbClr val="808080"/>
      </a:lt2>
      <a:accent1>
        <a:srgbClr val="A0D7E4"/>
      </a:accent1>
      <a:accent2>
        <a:srgbClr val="333399"/>
      </a:accent2>
      <a:accent3>
        <a:srgbClr val="FFFFFF"/>
      </a:accent3>
      <a:accent4>
        <a:srgbClr val="404042"/>
      </a:accent4>
      <a:accent5>
        <a:srgbClr val="CDE8EF"/>
      </a:accent5>
      <a:accent6>
        <a:srgbClr val="2D2D8A"/>
      </a:accent6>
      <a:hlink>
        <a:srgbClr val="0000FF"/>
      </a:hlink>
      <a:folHlink>
        <a:srgbClr val="99CC00"/>
      </a:folHlink>
    </a:clrScheme>
    <a:fontScheme name="GA Blue Page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A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A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GA Blue Page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A Blue Page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A Blue Page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A Blue Pages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A Blue Pages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A Blue Pages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A Blue Pages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A Blue Pages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A Blue Pages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A Blue Pages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A Blue Pages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A Blue Pages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A Blue Pages 13">
        <a:dk1>
          <a:srgbClr val="4D4D4F"/>
        </a:dk1>
        <a:lt1>
          <a:srgbClr val="FFFFFF"/>
        </a:lt1>
        <a:dk2>
          <a:srgbClr val="267485"/>
        </a:dk2>
        <a:lt2>
          <a:srgbClr val="808080"/>
        </a:lt2>
        <a:accent1>
          <a:srgbClr val="A0D7E4"/>
        </a:accent1>
        <a:accent2>
          <a:srgbClr val="333399"/>
        </a:accent2>
        <a:accent3>
          <a:srgbClr val="FFFFFF"/>
        </a:accent3>
        <a:accent4>
          <a:srgbClr val="404042"/>
        </a:accent4>
        <a:accent5>
          <a:srgbClr val="CDE8EF"/>
        </a:accent5>
        <a:accent6>
          <a:srgbClr val="2D2D8A"/>
        </a:accent6>
        <a:hlink>
          <a:srgbClr val="0000FF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7" id="{D1DFDE81-7B7F-5D48-9654-25C5CE88A670}" vid="{62FD012F-D1A3-8B4B-B65E-171F1FE745A3}"/>
    </a:ext>
  </a:extLst>
</a:theme>
</file>

<file path=ppt/theme/theme6.xml><?xml version="1.0" encoding="utf-8"?>
<a:theme xmlns:a="http://schemas.openxmlformats.org/drawingml/2006/main" name="2_GA Blue Pages">
  <a:themeElements>
    <a:clrScheme name="GA Blue Pages 13">
      <a:dk1>
        <a:srgbClr val="4D4D4F"/>
      </a:dk1>
      <a:lt1>
        <a:srgbClr val="FFFFFF"/>
      </a:lt1>
      <a:dk2>
        <a:srgbClr val="267485"/>
      </a:dk2>
      <a:lt2>
        <a:srgbClr val="808080"/>
      </a:lt2>
      <a:accent1>
        <a:srgbClr val="A0D7E4"/>
      </a:accent1>
      <a:accent2>
        <a:srgbClr val="333399"/>
      </a:accent2>
      <a:accent3>
        <a:srgbClr val="FFFFFF"/>
      </a:accent3>
      <a:accent4>
        <a:srgbClr val="404042"/>
      </a:accent4>
      <a:accent5>
        <a:srgbClr val="CDE8EF"/>
      </a:accent5>
      <a:accent6>
        <a:srgbClr val="2D2D8A"/>
      </a:accent6>
      <a:hlink>
        <a:srgbClr val="0000FF"/>
      </a:hlink>
      <a:folHlink>
        <a:srgbClr val="99CC00"/>
      </a:folHlink>
    </a:clrScheme>
    <a:fontScheme name="GA Blue Page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A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A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GA Blue Page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A Blue Page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A Blue Page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A Blue Pages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A Blue Pages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A Blue Pages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A Blue Pages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A Blue Pages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A Blue Pages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A Blue Pages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A Blue Pages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A Blue Pages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A Blue Pages 13">
        <a:dk1>
          <a:srgbClr val="4D4D4F"/>
        </a:dk1>
        <a:lt1>
          <a:srgbClr val="FFFFFF"/>
        </a:lt1>
        <a:dk2>
          <a:srgbClr val="267485"/>
        </a:dk2>
        <a:lt2>
          <a:srgbClr val="808080"/>
        </a:lt2>
        <a:accent1>
          <a:srgbClr val="A0D7E4"/>
        </a:accent1>
        <a:accent2>
          <a:srgbClr val="333399"/>
        </a:accent2>
        <a:accent3>
          <a:srgbClr val="FFFFFF"/>
        </a:accent3>
        <a:accent4>
          <a:srgbClr val="404042"/>
        </a:accent4>
        <a:accent5>
          <a:srgbClr val="CDE8EF"/>
        </a:accent5>
        <a:accent6>
          <a:srgbClr val="2D2D8A"/>
        </a:accent6>
        <a:hlink>
          <a:srgbClr val="0000FF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9525"/>
      </a:spPr>
      <a:bodyPr rtlCol="0" anchor="ctr"/>
      <a:lstStyle>
        <a:defPPr algn="ctr">
          <a:defRPr/>
        </a:defPPr>
      </a:lstStyle>
      <a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a:style>
    </a:spDef>
  </a:objectDefaults>
  <a:extraClrSchemeLst/>
</a:theme>
</file>

<file path=ppt/theme/theme8.xml><?xml version="1.0" encoding="utf-8"?>
<a:theme xmlns:a="http://schemas.openxmlformats.org/drawingml/2006/main" name="3_GA Blue Pages">
  <a:themeElements>
    <a:clrScheme name="GA Blue Pages 13">
      <a:dk1>
        <a:srgbClr val="4D4D4F"/>
      </a:dk1>
      <a:lt1>
        <a:srgbClr val="FFFFFF"/>
      </a:lt1>
      <a:dk2>
        <a:srgbClr val="267485"/>
      </a:dk2>
      <a:lt2>
        <a:srgbClr val="808080"/>
      </a:lt2>
      <a:accent1>
        <a:srgbClr val="A0D7E4"/>
      </a:accent1>
      <a:accent2>
        <a:srgbClr val="333399"/>
      </a:accent2>
      <a:accent3>
        <a:srgbClr val="FFFFFF"/>
      </a:accent3>
      <a:accent4>
        <a:srgbClr val="404042"/>
      </a:accent4>
      <a:accent5>
        <a:srgbClr val="CDE8EF"/>
      </a:accent5>
      <a:accent6>
        <a:srgbClr val="2D2D8A"/>
      </a:accent6>
      <a:hlink>
        <a:srgbClr val="0000FF"/>
      </a:hlink>
      <a:folHlink>
        <a:srgbClr val="99CC00"/>
      </a:folHlink>
    </a:clrScheme>
    <a:fontScheme name="GA Blue Page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A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A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GA Blue Page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A Blue Page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A Blue Page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A Blue Pages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A Blue Pages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A Blue Pages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A Blue Pages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A Blue Pages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A Blue Pages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A Blue Pages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A Blue Pages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A Blue Pages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A Blue Pages 13">
        <a:dk1>
          <a:srgbClr val="4D4D4F"/>
        </a:dk1>
        <a:lt1>
          <a:srgbClr val="FFFFFF"/>
        </a:lt1>
        <a:dk2>
          <a:srgbClr val="267485"/>
        </a:dk2>
        <a:lt2>
          <a:srgbClr val="808080"/>
        </a:lt2>
        <a:accent1>
          <a:srgbClr val="A0D7E4"/>
        </a:accent1>
        <a:accent2>
          <a:srgbClr val="333399"/>
        </a:accent2>
        <a:accent3>
          <a:srgbClr val="FFFFFF"/>
        </a:accent3>
        <a:accent4>
          <a:srgbClr val="404042"/>
        </a:accent4>
        <a:accent5>
          <a:srgbClr val="CDE8EF"/>
        </a:accent5>
        <a:accent6>
          <a:srgbClr val="2D2D8A"/>
        </a:accent6>
        <a:hlink>
          <a:srgbClr val="0000FF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10EC06FD90A0745BC36F36727DE8E1C" ma:contentTypeVersion="10" ma:contentTypeDescription="Create a new document." ma:contentTypeScope="" ma:versionID="bc64ab2a34abd2efcf9ee38a961e8161">
  <xsd:schema xmlns:xsd="http://www.w3.org/2001/XMLSchema" xmlns:xs="http://www.w3.org/2001/XMLSchema" xmlns:p="http://schemas.microsoft.com/office/2006/metadata/properties" xmlns:ns3="329eacbc-dc8d-4a46-9442-1536d421100c" xmlns:ns4="2e71b37b-4076-46fb-b31a-fe162b8fdaef" targetNamespace="http://schemas.microsoft.com/office/2006/metadata/properties" ma:root="true" ma:fieldsID="bca4cebe5f32f1b3a80f8a0a05e45a52" ns3:_="" ns4:_="">
    <xsd:import namespace="329eacbc-dc8d-4a46-9442-1536d421100c"/>
    <xsd:import namespace="2e71b37b-4076-46fb-b31a-fe162b8fdaef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29eacbc-dc8d-4a46-9442-1536d421100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e71b37b-4076-46fb-b31a-fe162b8fdaef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7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3B4C80B-140C-4C1D-BDB5-63D2AA4C77AB}">
  <ds:schemaRefs>
    <ds:schemaRef ds:uri="2e71b37b-4076-46fb-b31a-fe162b8fdaef"/>
    <ds:schemaRef ds:uri="http://purl.org/dc/terms/"/>
    <ds:schemaRef ds:uri="http://schemas.openxmlformats.org/package/2006/metadata/core-properties"/>
    <ds:schemaRef ds:uri="329eacbc-dc8d-4a46-9442-1536d421100c"/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D51CFE74-1D8C-4C30-AC6E-1A3F3B64CAA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29eacbc-dc8d-4a46-9442-1536d421100c"/>
    <ds:schemaRef ds:uri="2e71b37b-4076-46fb-b31a-fe162b8fdae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6E9361F-1ED8-445E-91E7-77C14E3DC04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5408</TotalTime>
  <Words>2323</Words>
  <Application>Microsoft Office PowerPoint</Application>
  <PresentationFormat>Widescreen</PresentationFormat>
  <Paragraphs>382</Paragraphs>
  <Slides>35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35</vt:i4>
      </vt:variant>
    </vt:vector>
  </HeadingPairs>
  <TitlesOfParts>
    <vt:vector size="50" baseType="lpstr">
      <vt:lpstr>Arial</vt:lpstr>
      <vt:lpstr>Calibri</vt:lpstr>
      <vt:lpstr>Calibri Light</vt:lpstr>
      <vt:lpstr>Mangal</vt:lpstr>
      <vt:lpstr>Optima</vt:lpstr>
      <vt:lpstr>Times New Roman</vt:lpstr>
      <vt:lpstr>Zapf Dingbats</vt:lpstr>
      <vt:lpstr>Office Theme</vt:lpstr>
      <vt:lpstr>GA Positioning - Orange</vt:lpstr>
      <vt:lpstr>GA White Pages</vt:lpstr>
      <vt:lpstr>GA Blue Pages</vt:lpstr>
      <vt:lpstr>1_GA Blue Pages</vt:lpstr>
      <vt:lpstr>2_GA Blue Pages</vt:lpstr>
      <vt:lpstr>1_Office Theme</vt:lpstr>
      <vt:lpstr>3_GA Blue Pages</vt:lpstr>
      <vt:lpstr>PowerPoint Presentation</vt:lpstr>
      <vt:lpstr>PowerPoint Presentation</vt:lpstr>
      <vt:lpstr>Who am I?</vt:lpstr>
      <vt:lpstr>PowerPoint Presentation</vt:lpstr>
      <vt:lpstr>Height is hard</vt:lpstr>
      <vt:lpstr>Height – Complications – Sydney example</vt:lpstr>
      <vt:lpstr>PowerPoint Presentation</vt:lpstr>
      <vt:lpstr>PowerPoint Presentation</vt:lpstr>
      <vt:lpstr>Introduction to height</vt:lpstr>
      <vt:lpstr>Height Systems</vt:lpstr>
      <vt:lpstr>Geometric vs Gravitational Potential</vt:lpstr>
      <vt:lpstr>PowerPoint Presentation</vt:lpstr>
      <vt:lpstr>The cause of the geoid – AHD offset</vt:lpstr>
      <vt:lpstr>PowerPoint Presentation</vt:lpstr>
      <vt:lpstr>PowerPoint Presentation</vt:lpstr>
      <vt:lpstr>AUSGeoid2020: combined gravimetric-geometric model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AUSGeoid2020 accuracy vs AVWS accuracy</vt:lpstr>
      <vt:lpstr>PowerPoint Presentation</vt:lpstr>
      <vt:lpstr>PowerPoint Presentation</vt:lpstr>
      <vt:lpstr>Earth Geopotential Model 2008</vt:lpstr>
      <vt:lpstr>PowerPoint Presentation</vt:lpstr>
      <vt:lpstr>PowerPoint Presentation</vt:lpstr>
      <vt:lpstr>Advantages of Australian Vertical Working Surface</vt:lpstr>
      <vt:lpstr>Conclusions</vt:lpstr>
      <vt:lpstr>Connect with us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Geoscience Australia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Brown Nicholas</dc:creator>
  <cp:lastModifiedBy>Brown Nicholas</cp:lastModifiedBy>
  <cp:revision>442</cp:revision>
  <dcterms:created xsi:type="dcterms:W3CDTF">2019-03-05T05:06:35Z</dcterms:created>
  <dcterms:modified xsi:type="dcterms:W3CDTF">2019-11-27T06:17:43Z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0x010100410EC06FD90A0745BC36F36727DE8E1C</vt:lpwstr>
  </property>
</Properties>
</file>