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en-A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0" d="100"/>
          <a:sy n="90" d="100"/>
        </p:scale>
        <p:origin x="-7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095C7-F2FF-7340-AB95-151239B5F532}" type="datetimeFigureOut">
              <a:rPr lang="en-AU" smtClean="0"/>
              <a:pPr/>
              <a:t>10/31/19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C8ABB-F433-DF46-94FF-B4628775E287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ANZ Metadata WG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Canberra</a:t>
            </a:r>
          </a:p>
          <a:p>
            <a:r>
              <a:rPr lang="en-AU" dirty="0" smtClean="0"/>
              <a:t>28-29 Oct 2019</a:t>
            </a:r>
          </a:p>
          <a:p>
            <a:r>
              <a:rPr lang="en-AU" smtClean="0"/>
              <a:t>Chris Body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7205D6D-0A51-4244-B4D6-ABB1AB62EF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2019 Open Geospatial Consortium</a:t>
            </a:r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54BD6A4-5CC8-DA47-B029-C8B50CDC8B30}"/>
              </a:ext>
            </a:extLst>
          </p:cNvPr>
          <p:cNvSpPr txBox="1"/>
          <p:nvPr/>
        </p:nvSpPr>
        <p:spPr>
          <a:xfrm>
            <a:off x="2322786" y="2564524"/>
            <a:ext cx="0" cy="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lang="en-US" dirty="0" err="1"/>
          </a:p>
        </p:txBody>
      </p:sp>
      <p:pic>
        <p:nvPicPr>
          <p:cNvPr id="11" name="Picture 10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4C9020D-4F13-8345-9DFD-6AC97D919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" y="61123"/>
            <a:ext cx="9144000" cy="6796877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A50EBA5-0310-B944-B34D-A4B9A5D876DD}"/>
              </a:ext>
            </a:extLst>
          </p:cNvPr>
          <p:cNvSpPr txBox="1">
            <a:spLocks/>
          </p:cNvSpPr>
          <p:nvPr/>
        </p:nvSpPr>
        <p:spPr bwMode="auto">
          <a:xfrm>
            <a:off x="-228600" y="-1008"/>
            <a:ext cx="411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92E5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endParaRPr lang="en-US" sz="2000" b="0" kern="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51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68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UNGGIM Integrated Geospatial Information Framework (IGIF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64" y="1272236"/>
            <a:ext cx="5368925" cy="489108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For use by member nations to “develop and enhance their own geospatial information management” capabilities</a:t>
            </a:r>
          </a:p>
          <a:p>
            <a:pPr lvl="1"/>
            <a:r>
              <a:rPr lang="en-US" dirty="0"/>
              <a:t>Enhance government decision making</a:t>
            </a:r>
          </a:p>
          <a:p>
            <a:pPr lvl="1"/>
            <a:r>
              <a:rPr lang="en-US" dirty="0"/>
              <a:t>Improve services to citizens</a:t>
            </a:r>
          </a:p>
          <a:p>
            <a:pPr lvl="1"/>
            <a:r>
              <a:rPr lang="en-US" dirty="0"/>
              <a:t>Help the move toward digital economies</a:t>
            </a:r>
          </a:p>
          <a:p>
            <a:pPr lvl="1"/>
            <a:r>
              <a:rPr lang="en-US" dirty="0"/>
              <a:t>Build capacity for using geospatial technology</a:t>
            </a:r>
          </a:p>
          <a:p>
            <a:r>
              <a:rPr lang="en-US" dirty="0"/>
              <a:t>9 Strategic Pathway Chapters being developed</a:t>
            </a:r>
          </a:p>
          <a:p>
            <a:r>
              <a:rPr lang="en-US" dirty="0"/>
              <a:t>Standards Chapter now in work by ISO, OGC and IHO staff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AE58F4A-571F-4542-9342-F9C34C64E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289" y="3110237"/>
            <a:ext cx="3524250" cy="3248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3DEDBAF-7496-41C0-9DCD-65A36B7F48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0864" y="716274"/>
            <a:ext cx="1773772" cy="22860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3217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International Update</a:t>
            </a:r>
            <a:br>
              <a:rPr lang="en-AU" dirty="0" smtClean="0"/>
            </a:br>
            <a:r>
              <a:rPr lang="en-AU" dirty="0" smtClean="0"/>
              <a:t>What’s new ISO/OGC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United Nations – Sustainable Development Goals</a:t>
            </a:r>
          </a:p>
          <a:p>
            <a:r>
              <a:rPr lang="en-AU" dirty="0" smtClean="0"/>
              <a:t>UN-GGIM</a:t>
            </a:r>
          </a:p>
          <a:p>
            <a:r>
              <a:rPr lang="en-AU" dirty="0" smtClean="0"/>
              <a:t>Geospatial integration</a:t>
            </a:r>
          </a:p>
          <a:p>
            <a:r>
              <a:rPr lang="en-AU" dirty="0" smtClean="0"/>
              <a:t>Technology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International Update</a:t>
            </a:r>
            <a:br>
              <a:rPr lang="en-AU" dirty="0" smtClean="0"/>
            </a:br>
            <a:r>
              <a:rPr lang="en-AU" dirty="0" smtClean="0"/>
              <a:t>What’s new ISO/OGC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Positioning</a:t>
            </a:r>
          </a:p>
          <a:p>
            <a:pPr lvl="1"/>
            <a:r>
              <a:rPr lang="en-AU" dirty="0" smtClean="0"/>
              <a:t>ISO 19116 – Positioning Services</a:t>
            </a:r>
          </a:p>
          <a:p>
            <a:pPr lvl="1"/>
            <a:r>
              <a:rPr lang="en-AU" dirty="0" smtClean="0"/>
              <a:t>ISO 19148 – Linear Referencing</a:t>
            </a:r>
          </a:p>
          <a:p>
            <a:pPr lvl="1"/>
            <a:r>
              <a:rPr lang="en-AU" dirty="0" smtClean="0"/>
              <a:t>ISO 19161-1 – Geodetic References – Part 1: International Terrestrial Reference System</a:t>
            </a:r>
          </a:p>
          <a:p>
            <a:pPr lvl="1"/>
            <a:r>
              <a:rPr lang="en-AU" dirty="0" smtClean="0"/>
              <a:t>ISO 6709 – Standard Representation of Geographic Point Location by Coordinates</a:t>
            </a:r>
          </a:p>
          <a:p>
            <a:pPr lvl="1"/>
            <a:r>
              <a:rPr lang="en-AU" dirty="0" smtClean="0"/>
              <a:t>ISO 19170-1 – Discrete global grid systems – Part 1: Core operations and equal area earth reference systems</a:t>
            </a:r>
          </a:p>
          <a:p>
            <a:pPr lvl="1"/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International Update</a:t>
            </a:r>
            <a:br>
              <a:rPr lang="en-AU" dirty="0" smtClean="0"/>
            </a:br>
            <a:r>
              <a:rPr lang="en-AU" dirty="0" smtClean="0"/>
              <a:t>What’s new ISO/OGC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Imagery</a:t>
            </a:r>
          </a:p>
          <a:p>
            <a:pPr lvl="1"/>
            <a:r>
              <a:rPr lang="en-AU" dirty="0" smtClean="0"/>
              <a:t>ISO 19123-1 – Schema for Coverage Geometry and Functions – Part 1: Fundamentals</a:t>
            </a:r>
          </a:p>
          <a:p>
            <a:pPr lvl="1"/>
            <a:r>
              <a:rPr lang="en-AU" dirty="0" smtClean="0"/>
              <a:t>ISO 19130-3 – Imagery Sensor Models for </a:t>
            </a:r>
            <a:r>
              <a:rPr lang="en-AU" dirty="0" err="1" smtClean="0"/>
              <a:t>Geopositioning</a:t>
            </a:r>
            <a:r>
              <a:rPr lang="en-AU" dirty="0" smtClean="0"/>
              <a:t> – Part 3: Implementation Schema</a:t>
            </a:r>
          </a:p>
          <a:p>
            <a:pPr lvl="1"/>
            <a:r>
              <a:rPr lang="en-AU" dirty="0" smtClean="0"/>
              <a:t>ISO 19159-4 Calibration and Validation of Remote Sensing Imagery Sensors – Part 4: Space-borne passive  microwave radiometers</a:t>
            </a:r>
          </a:p>
          <a:p>
            <a:pPr lvl="1"/>
            <a:r>
              <a:rPr lang="en-AU" dirty="0" smtClean="0"/>
              <a:t>ISO 19163-2 Content components and encoding rules for imagery and gridded data – Part 2: Implementation Schema</a:t>
            </a:r>
          </a:p>
          <a:p>
            <a:endParaRPr lang="en-A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International Update</a:t>
            </a:r>
            <a:br>
              <a:rPr lang="en-AU" dirty="0" smtClean="0"/>
            </a:br>
            <a:r>
              <a:rPr lang="en-AU" dirty="0" smtClean="0"/>
              <a:t>What’s new ISO/OGC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Metadata</a:t>
            </a:r>
          </a:p>
          <a:p>
            <a:pPr lvl="1"/>
            <a:r>
              <a:rPr lang="en-AU" dirty="0" smtClean="0"/>
              <a:t>ISO 19115-2 – Metadata – Part 2: Extensions for acquisition and processing</a:t>
            </a:r>
          </a:p>
          <a:p>
            <a:pPr lvl="1"/>
            <a:r>
              <a:rPr lang="en-AU" dirty="0" smtClean="0"/>
              <a:t>Preservation of digital data and metadata – Part 2: Content specification for earth observation data and derived digital products</a:t>
            </a:r>
          </a:p>
          <a:p>
            <a:endParaRPr lang="en-A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International Update</a:t>
            </a:r>
            <a:br>
              <a:rPr lang="en-AU" dirty="0" smtClean="0"/>
            </a:br>
            <a:r>
              <a:rPr lang="en-AU" dirty="0" smtClean="0"/>
              <a:t>What’s new ISO/OGC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Other </a:t>
            </a:r>
          </a:p>
          <a:p>
            <a:pPr lvl="1"/>
            <a:r>
              <a:rPr lang="en-AU" dirty="0" smtClean="0"/>
              <a:t>ISO 19168-1 – Geospatial API for Features – Part 1: Core</a:t>
            </a:r>
          </a:p>
          <a:p>
            <a:pPr lvl="1"/>
            <a:r>
              <a:rPr lang="en-AU" dirty="0" smtClean="0"/>
              <a:t>ISO 19144 – Land Cover &amp; Land Use</a:t>
            </a:r>
          </a:p>
          <a:p>
            <a:pPr lvl="1"/>
            <a:r>
              <a:rPr lang="en-AU" dirty="0" smtClean="0"/>
              <a:t>ISO 19152 – Land Administration Domain Model</a:t>
            </a:r>
          </a:p>
          <a:p>
            <a:pPr lvl="1"/>
            <a:r>
              <a:rPr lang="en-AU" dirty="0" smtClean="0"/>
              <a:t>ISO 19160-3 – Addressing – Part 3: Address data quality</a:t>
            </a:r>
          </a:p>
          <a:p>
            <a:pPr lvl="1"/>
            <a:r>
              <a:rPr lang="en-AU" dirty="0" smtClean="0"/>
              <a:t>ISO 19160-6 – Addressing – Part 6: Digital interchange models </a:t>
            </a:r>
          </a:p>
          <a:p>
            <a:endParaRPr lang="en-A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International Update</a:t>
            </a:r>
            <a:br>
              <a:rPr lang="en-AU" dirty="0" smtClean="0"/>
            </a:br>
            <a:r>
              <a:rPr lang="en-AU" dirty="0" smtClean="0"/>
              <a:t>What’s new ISO/OGC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Other </a:t>
            </a:r>
          </a:p>
          <a:p>
            <a:pPr lvl="1"/>
            <a:r>
              <a:rPr lang="en-AU" dirty="0" smtClean="0"/>
              <a:t>ISO 19131 – Data product specifications</a:t>
            </a:r>
          </a:p>
          <a:p>
            <a:pPr lvl="1"/>
            <a:r>
              <a:rPr lang="en-AU" dirty="0" smtClean="0"/>
              <a:t>ISO 19135-1 – Procedures for item registration – Part 1: Fundamentals – Amendment 1</a:t>
            </a:r>
          </a:p>
          <a:p>
            <a:pPr lvl="1"/>
            <a:r>
              <a:rPr lang="en-AU" dirty="0" smtClean="0"/>
              <a:t>ISO 19156 – Observations and measurements</a:t>
            </a:r>
          </a:p>
          <a:p>
            <a:pPr lvl="1"/>
            <a:r>
              <a:rPr lang="en-AU" dirty="0" smtClean="0"/>
              <a:t>ISO 19157 – Data Quality – Part 1: General requirements</a:t>
            </a:r>
          </a:p>
          <a:p>
            <a:pPr lvl="1"/>
            <a:r>
              <a:rPr lang="en-AU" dirty="0" smtClean="0"/>
              <a:t>ISO 19166 – BIM to GIS conceptual mapping</a:t>
            </a:r>
          </a:p>
          <a:p>
            <a:pPr lvl="1"/>
            <a:r>
              <a:rPr lang="en-AU" dirty="0" smtClean="0"/>
              <a:t>ISO 19169 – Gap analysis between Geographic Data Files (GDF) and conceptual models for geographic information</a:t>
            </a:r>
          </a:p>
          <a:p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International Update</a:t>
            </a:r>
            <a:br>
              <a:rPr lang="en-AU" dirty="0" smtClean="0"/>
            </a:br>
            <a:r>
              <a:rPr lang="en-AU" dirty="0" smtClean="0"/>
              <a:t>What’s new OGC/ISO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9774" cy="4525963"/>
          </a:xfrm>
        </p:spPr>
        <p:txBody>
          <a:bodyPr>
            <a:normAutofit/>
          </a:bodyPr>
          <a:lstStyle/>
          <a:p>
            <a:r>
              <a:rPr lang="en-AU" dirty="0" smtClean="0"/>
              <a:t>3DIM</a:t>
            </a:r>
          </a:p>
          <a:p>
            <a:r>
              <a:rPr lang="en-AU" dirty="0" smtClean="0"/>
              <a:t>Agriculture</a:t>
            </a:r>
          </a:p>
          <a:p>
            <a:r>
              <a:rPr lang="en-AU" dirty="0" err="1" smtClean="0"/>
              <a:t>Blockchain</a:t>
            </a:r>
            <a:r>
              <a:rPr lang="en-AU" dirty="0" smtClean="0"/>
              <a:t> and Distributed Ledger Technologies</a:t>
            </a:r>
          </a:p>
          <a:p>
            <a:r>
              <a:rPr lang="en-AU" dirty="0" err="1" smtClean="0"/>
              <a:t>CityGML</a:t>
            </a:r>
            <a:endParaRPr lang="en-AU" dirty="0" smtClean="0"/>
          </a:p>
          <a:p>
            <a:r>
              <a:rPr lang="en-AU" dirty="0" err="1" smtClean="0"/>
              <a:t>IndoorGML</a:t>
            </a:r>
            <a:endParaRPr lang="en-AU" dirty="0" smtClean="0"/>
          </a:p>
          <a:p>
            <a:r>
              <a:rPr lang="en-AU" dirty="0" smtClean="0"/>
              <a:t>Marine</a:t>
            </a:r>
          </a:p>
          <a:p>
            <a:r>
              <a:rPr lang="en-AU" dirty="0" smtClean="0"/>
              <a:t>Smart</a:t>
            </a:r>
            <a:r>
              <a:rPr lang="en-AU" dirty="0" smtClean="0"/>
              <a:t> </a:t>
            </a:r>
            <a:r>
              <a:rPr lang="en-AU" dirty="0" smtClean="0"/>
              <a:t>Cities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" y="713196"/>
            <a:ext cx="9144000" cy="51663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459</Words>
  <Application>Microsoft Macintosh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ANZ Metadata WG</vt:lpstr>
      <vt:lpstr>International Update What’s new ISO/OGC Standards</vt:lpstr>
      <vt:lpstr>International Update What’s new ISO/OGC Standards</vt:lpstr>
      <vt:lpstr>International Update What’s new ISO/OGC Standards</vt:lpstr>
      <vt:lpstr>International Update What’s new ISO/OGC Standards</vt:lpstr>
      <vt:lpstr>International Update What’s new ISO/OGC Standards</vt:lpstr>
      <vt:lpstr>International Update What’s new ISO/OGC Standards</vt:lpstr>
      <vt:lpstr>International Update What’s new OGC/ISO Standards</vt:lpstr>
      <vt:lpstr>Slide 9</vt:lpstr>
      <vt:lpstr>Slide 10</vt:lpstr>
      <vt:lpstr>UNGGIM Integrated Geospatial Information Framework (IGIF)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 Metadata WG</dc:title>
  <dc:creator>Chris Body</dc:creator>
  <cp:lastModifiedBy>Chris Body</cp:lastModifiedBy>
  <cp:revision>22</cp:revision>
  <dcterms:created xsi:type="dcterms:W3CDTF">2019-10-31T05:52:52Z</dcterms:created>
  <dcterms:modified xsi:type="dcterms:W3CDTF">2019-10-31T05:54:56Z</dcterms:modified>
</cp:coreProperties>
</file>