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EB Garamon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2.xml"/><Relationship Id="rId21" Type="http://schemas.openxmlformats.org/officeDocument/2006/relationships/font" Target="fonts/EBGaramond-regular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1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font" Target="fonts/EBGaramond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3" Type="http://schemas.openxmlformats.org/officeDocument/2006/relationships/font" Target="fonts/EBGaramond-italic.fntdata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font" Target="fonts/EBGaramond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0824568b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0824568b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0824568b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0824568b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0824568b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0824568b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0824568b7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30824568b7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0824568b7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30824568b7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0824568b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0824568b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0824568b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0824568b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0824568b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0824568b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0824568b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0824568b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0824568b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0824568b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0824568b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0824568b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0824568b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0824568b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0824568b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0824568b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0824568b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0824568b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kurrawong.ne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vocabs.gsq.digital/object?uri=http%3A//linked.data.gov.au/def/depth-reference/australian-height-datum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vocabs.gsq.digital/object?uri=http%3A//linked.data.gov.au/def/depth-reference/australian-height-datum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vocabs.gsq.digital/object?uri=http%3A//linked.data.gov.au/def/depth-reference/australian-height-datum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gi.vocabs.ga.gov.au/vocab/" TargetMode="External"/><Relationship Id="rId4" Type="http://schemas.openxmlformats.org/officeDocument/2006/relationships/hyperlink" Target="https://linked.data.gov.au/def/anzsrc-for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hyperlink" Target="https://vocabs.gsq.digital/object?uri=http%3A//linked.data.gov.au/def/depth-reference" TargetMode="External"/><Relationship Id="rId7" Type="http://schemas.openxmlformats.org/officeDocument/2006/relationships/hyperlink" Target="https://vocabs.gsq.digital/object?uri=http%3A//linked.data.gov.au/def/depth-reference/australian-height-datu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vocabs.gsq.digital/object?uri=http%3A//linked.data.gov.au/def/depth-reference" TargetMode="External"/><Relationship Id="rId4" Type="http://schemas.openxmlformats.org/officeDocument/2006/relationships/hyperlink" Target="http://linked.data.gov.au/def/minerals" TargetMode="External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vocabs.gsq.digital/object?uri=http%3A//linked.data.gov.au/def/depth-reference/australian-height-datum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80801"/>
            <a:ext cx="3995324" cy="16270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3680"/>
              <a:t>How can Semantic Web vocabularies and models improve dataset</a:t>
            </a:r>
            <a:endParaRPr sz="36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680"/>
              <a:t>discovery over non-SW forms</a:t>
            </a:r>
            <a:endParaRPr sz="368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Nicholas Car, Kurrawong AI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12700" y="4697100"/>
            <a:ext cx="2103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https://kurrawong.net</a:t>
            </a:r>
            <a:r>
              <a:rPr lang="en-GB" sz="1700"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7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SW vocabs improve dataset discovery?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Standardised </a:t>
            </a:r>
            <a:r>
              <a:rPr i="1" lang="en-GB"/>
              <a:t>mechanics</a:t>
            </a:r>
            <a:r>
              <a:rPr lang="en-GB"/>
              <a:t> across multiple vocabs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Certainty about how to use vocabs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AGDAMP anti-pattern…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What is “AHD”? Go to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australian-height-datum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Machine-access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Via resolution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 multiple formats/forms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SW vocabs improve dataset discovery?</a:t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Standardised </a:t>
            </a:r>
            <a:r>
              <a:rPr i="1" lang="en-GB"/>
              <a:t>mechanics</a:t>
            </a:r>
            <a:r>
              <a:rPr lang="en-GB"/>
              <a:t> across multiple vocabs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Certainty about how to use vocabs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AGDAMP anti-pattern…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What is “AHD”? Go to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australian-height-datum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Machine-access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Via resolution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 multiple formats/forms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Faceted search in clients</a:t>
            </a: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523" y="1561825"/>
            <a:ext cx="3435476" cy="35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SW vocabs improve dataset discovery?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Standardised </a:t>
            </a:r>
            <a:r>
              <a:rPr i="1" lang="en-GB"/>
              <a:t>mechanics</a:t>
            </a:r>
            <a:r>
              <a:rPr lang="en-GB"/>
              <a:t> across multiple vocabs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Certainty about how to use vocabs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AGDAMP anti-pattern…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What is “AHD”? Go to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australian-height-datum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Machine-access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Via resolution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 multiple formats/forms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Faceted search in clients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Growing skill into Reference Datasets</a:t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/>
          <p:nvPr/>
        </p:nvSpPr>
        <p:spPr>
          <a:xfrm>
            <a:off x="5805825" y="3064975"/>
            <a:ext cx="317100" cy="3030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4"/>
          <p:cNvSpPr/>
          <p:nvPr/>
        </p:nvSpPr>
        <p:spPr>
          <a:xfrm>
            <a:off x="6110625" y="2420250"/>
            <a:ext cx="317100" cy="303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6350200" y="2876575"/>
            <a:ext cx="317100" cy="303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6209300" y="3486975"/>
            <a:ext cx="317100" cy="303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6" name="Google Shape;156;p24"/>
          <p:cNvCxnSpPr>
            <a:stCxn id="152" idx="7"/>
            <a:endCxn id="153" idx="3"/>
          </p:cNvCxnSpPr>
          <p:nvPr/>
        </p:nvCxnSpPr>
        <p:spPr>
          <a:xfrm flipH="1" rot="10800000">
            <a:off x="6076487" y="2678848"/>
            <a:ext cx="80700" cy="4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57" name="Google Shape;157;p24"/>
          <p:cNvCxnSpPr>
            <a:stCxn id="152" idx="6"/>
            <a:endCxn id="154" idx="3"/>
          </p:cNvCxnSpPr>
          <p:nvPr/>
        </p:nvCxnSpPr>
        <p:spPr>
          <a:xfrm flipH="1" rot="10800000">
            <a:off x="6122925" y="3135175"/>
            <a:ext cx="273600" cy="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58" name="Google Shape;158;p24"/>
          <p:cNvCxnSpPr>
            <a:stCxn id="152" idx="5"/>
            <a:endCxn id="155" idx="1"/>
          </p:cNvCxnSpPr>
          <p:nvPr/>
        </p:nvCxnSpPr>
        <p:spPr>
          <a:xfrm>
            <a:off x="6076487" y="3323602"/>
            <a:ext cx="179400" cy="20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59" name="Google Shape;159;p24"/>
          <p:cNvSpPr/>
          <p:nvPr/>
        </p:nvSpPr>
        <p:spPr>
          <a:xfrm>
            <a:off x="7409675" y="3176338"/>
            <a:ext cx="317100" cy="3030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/>
          <p:nvPr/>
        </p:nvSpPr>
        <p:spPr>
          <a:xfrm>
            <a:off x="7714475" y="2531613"/>
            <a:ext cx="317100" cy="303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7954050" y="2987938"/>
            <a:ext cx="317100" cy="303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7813150" y="3598338"/>
            <a:ext cx="317100" cy="303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24"/>
          <p:cNvCxnSpPr>
            <a:stCxn id="159" idx="7"/>
            <a:endCxn id="160" idx="3"/>
          </p:cNvCxnSpPr>
          <p:nvPr/>
        </p:nvCxnSpPr>
        <p:spPr>
          <a:xfrm flipH="1" rot="10800000">
            <a:off x="7680337" y="2790211"/>
            <a:ext cx="80700" cy="4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4" name="Google Shape;164;p24"/>
          <p:cNvCxnSpPr>
            <a:stCxn id="159" idx="6"/>
            <a:endCxn id="161" idx="3"/>
          </p:cNvCxnSpPr>
          <p:nvPr/>
        </p:nvCxnSpPr>
        <p:spPr>
          <a:xfrm flipH="1" rot="10800000">
            <a:off x="7726775" y="3246538"/>
            <a:ext cx="273600" cy="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5" name="Google Shape;165;p24"/>
          <p:cNvCxnSpPr>
            <a:stCxn id="159" idx="5"/>
            <a:endCxn id="162" idx="1"/>
          </p:cNvCxnSpPr>
          <p:nvPr/>
        </p:nvCxnSpPr>
        <p:spPr>
          <a:xfrm>
            <a:off x="7680337" y="3434964"/>
            <a:ext cx="179400" cy="20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66" name="Google Shape;166;p24"/>
          <p:cNvSpPr/>
          <p:nvPr/>
        </p:nvSpPr>
        <p:spPr>
          <a:xfrm>
            <a:off x="8641975" y="3757788"/>
            <a:ext cx="317100" cy="3030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8406825" y="4199063"/>
            <a:ext cx="317100" cy="3030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7954050" y="4382538"/>
            <a:ext cx="317100" cy="3030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" name="Google Shape;169;p24"/>
          <p:cNvCxnSpPr>
            <a:stCxn id="162" idx="6"/>
            <a:endCxn id="166" idx="2"/>
          </p:cNvCxnSpPr>
          <p:nvPr/>
        </p:nvCxnSpPr>
        <p:spPr>
          <a:xfrm>
            <a:off x="8130250" y="3749838"/>
            <a:ext cx="511800" cy="15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0" name="Google Shape;170;p24"/>
          <p:cNvCxnSpPr>
            <a:stCxn id="162" idx="5"/>
            <a:endCxn id="167" idx="1"/>
          </p:cNvCxnSpPr>
          <p:nvPr/>
        </p:nvCxnSpPr>
        <p:spPr>
          <a:xfrm>
            <a:off x="8083812" y="3856964"/>
            <a:ext cx="369600" cy="38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1" name="Google Shape;171;p24"/>
          <p:cNvCxnSpPr>
            <a:stCxn id="162" idx="4"/>
            <a:endCxn id="168" idx="0"/>
          </p:cNvCxnSpPr>
          <p:nvPr/>
        </p:nvCxnSpPr>
        <p:spPr>
          <a:xfrm>
            <a:off x="7971700" y="3901338"/>
            <a:ext cx="141000" cy="48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SW vocabs improve dataset discovery?</a:t>
            </a:r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Growing skill into Reference Datasets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Datasets are associated with rich objects that </a:t>
            </a:r>
            <a:br>
              <a:rPr lang="en-GB"/>
            </a:br>
            <a:r>
              <a:rPr lang="en-GB"/>
              <a:t>have more information linked to them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Domain </a:t>
            </a:r>
            <a:r>
              <a:rPr lang="en-GB"/>
              <a:t>knowledge</a:t>
            </a:r>
            <a:r>
              <a:rPr lang="en-GB"/>
              <a:t> can be stored in vocabs - </a:t>
            </a:r>
            <a:br>
              <a:rPr lang="en-GB"/>
            </a:br>
            <a:r>
              <a:rPr lang="en-GB"/>
              <a:t>l</a:t>
            </a:r>
            <a:r>
              <a:rPr lang="en-GB"/>
              <a:t>abelling &amp; def but also structure - and reused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We have an extensible graph over the web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Combining</a:t>
            </a:r>
            <a:r>
              <a:rPr lang="en-GB"/>
              <a:t> with original metadata allows for</a:t>
            </a:r>
            <a:br>
              <a:rPr lang="en-GB"/>
            </a:br>
            <a:r>
              <a:rPr lang="en-GB"/>
              <a:t>specialised traversal</a:t>
            </a: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/>
          <p:nvPr/>
        </p:nvSpPr>
        <p:spPr>
          <a:xfrm>
            <a:off x="5679050" y="1662450"/>
            <a:ext cx="317100" cy="3030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5983850" y="1017725"/>
            <a:ext cx="317100" cy="303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6223425" y="1474050"/>
            <a:ext cx="317100" cy="303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6082525" y="2084450"/>
            <a:ext cx="317100" cy="303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" name="Google Shape;183;p25"/>
          <p:cNvCxnSpPr>
            <a:stCxn id="179" idx="7"/>
            <a:endCxn id="180" idx="3"/>
          </p:cNvCxnSpPr>
          <p:nvPr/>
        </p:nvCxnSpPr>
        <p:spPr>
          <a:xfrm flipH="1" rot="10800000">
            <a:off x="5949712" y="1276323"/>
            <a:ext cx="80700" cy="4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4" name="Google Shape;184;p25"/>
          <p:cNvCxnSpPr>
            <a:stCxn id="179" idx="6"/>
            <a:endCxn id="181" idx="3"/>
          </p:cNvCxnSpPr>
          <p:nvPr/>
        </p:nvCxnSpPr>
        <p:spPr>
          <a:xfrm flipH="1" rot="10800000">
            <a:off x="5996150" y="1732650"/>
            <a:ext cx="273600" cy="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5" name="Google Shape;185;p25"/>
          <p:cNvCxnSpPr>
            <a:stCxn id="179" idx="5"/>
            <a:endCxn id="182" idx="1"/>
          </p:cNvCxnSpPr>
          <p:nvPr/>
        </p:nvCxnSpPr>
        <p:spPr>
          <a:xfrm>
            <a:off x="5949712" y="1921077"/>
            <a:ext cx="179400" cy="20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6" name="Google Shape;186;p25"/>
          <p:cNvSpPr/>
          <p:nvPr/>
        </p:nvSpPr>
        <p:spPr>
          <a:xfrm>
            <a:off x="7282900" y="1773813"/>
            <a:ext cx="317100" cy="3030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7587700" y="1129088"/>
            <a:ext cx="317100" cy="303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7827275" y="1585413"/>
            <a:ext cx="317100" cy="303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7686375" y="2195813"/>
            <a:ext cx="317100" cy="303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0" name="Google Shape;190;p25"/>
          <p:cNvCxnSpPr>
            <a:stCxn id="186" idx="7"/>
            <a:endCxn id="187" idx="3"/>
          </p:cNvCxnSpPr>
          <p:nvPr/>
        </p:nvCxnSpPr>
        <p:spPr>
          <a:xfrm flipH="1" rot="10800000">
            <a:off x="7553562" y="1387686"/>
            <a:ext cx="80700" cy="4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1" name="Google Shape;191;p25"/>
          <p:cNvCxnSpPr>
            <a:stCxn id="186" idx="6"/>
            <a:endCxn id="188" idx="3"/>
          </p:cNvCxnSpPr>
          <p:nvPr/>
        </p:nvCxnSpPr>
        <p:spPr>
          <a:xfrm flipH="1" rot="10800000">
            <a:off x="7600000" y="1844013"/>
            <a:ext cx="273600" cy="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2" name="Google Shape;192;p25"/>
          <p:cNvCxnSpPr>
            <a:stCxn id="186" idx="5"/>
            <a:endCxn id="189" idx="1"/>
          </p:cNvCxnSpPr>
          <p:nvPr/>
        </p:nvCxnSpPr>
        <p:spPr>
          <a:xfrm>
            <a:off x="7553562" y="2032439"/>
            <a:ext cx="179400" cy="20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93" name="Google Shape;193;p25"/>
          <p:cNvSpPr/>
          <p:nvPr/>
        </p:nvSpPr>
        <p:spPr>
          <a:xfrm>
            <a:off x="8515200" y="2355263"/>
            <a:ext cx="317100" cy="3030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8280050" y="2796538"/>
            <a:ext cx="317100" cy="3030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7827275" y="2980013"/>
            <a:ext cx="317100" cy="3030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25"/>
          <p:cNvCxnSpPr>
            <a:stCxn id="189" idx="6"/>
            <a:endCxn id="193" idx="2"/>
          </p:cNvCxnSpPr>
          <p:nvPr/>
        </p:nvCxnSpPr>
        <p:spPr>
          <a:xfrm>
            <a:off x="8003475" y="2347313"/>
            <a:ext cx="511800" cy="15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7" name="Google Shape;197;p25"/>
          <p:cNvCxnSpPr>
            <a:stCxn id="189" idx="5"/>
            <a:endCxn id="194" idx="1"/>
          </p:cNvCxnSpPr>
          <p:nvPr/>
        </p:nvCxnSpPr>
        <p:spPr>
          <a:xfrm>
            <a:off x="7957037" y="2454439"/>
            <a:ext cx="369600" cy="38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8" name="Google Shape;198;p25"/>
          <p:cNvCxnSpPr>
            <a:stCxn id="189" idx="4"/>
            <a:endCxn id="195" idx="0"/>
          </p:cNvCxnSpPr>
          <p:nvPr/>
        </p:nvCxnSpPr>
        <p:spPr>
          <a:xfrm>
            <a:off x="7844925" y="2498813"/>
            <a:ext cx="141000" cy="48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9" name="Google Shape;199;p25"/>
          <p:cNvCxnSpPr>
            <a:endCxn id="189" idx="3"/>
          </p:cNvCxnSpPr>
          <p:nvPr/>
        </p:nvCxnSpPr>
        <p:spPr>
          <a:xfrm flipH="1" rot="10800000">
            <a:off x="7193713" y="2454439"/>
            <a:ext cx="5391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00" name="Google Shape;200;p25"/>
          <p:cNvSpPr txBox="1"/>
          <p:nvPr/>
        </p:nvSpPr>
        <p:spPr>
          <a:xfrm>
            <a:off x="6269750" y="2860650"/>
            <a:ext cx="11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rich object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SW vocabs improve dataset discovery?</a:t>
            </a:r>
            <a:endParaRPr/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Growing skill into Reference Datasets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Datasets are associated with rich objects that </a:t>
            </a:r>
            <a:br>
              <a:rPr lang="en-GB"/>
            </a:br>
            <a:r>
              <a:rPr lang="en-GB"/>
              <a:t>have more information linked to them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Domain knowledge can be stored in vocabs - </a:t>
            </a:r>
            <a:br>
              <a:rPr lang="en-GB"/>
            </a:br>
            <a:r>
              <a:rPr lang="en-GB"/>
              <a:t>labelling &amp; def but also structure - and reused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We have an extensible graph over the web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Inter-vocab linking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Combining with original metadata allows for</a:t>
            </a:r>
            <a:br>
              <a:rPr lang="en-GB"/>
            </a:br>
            <a:r>
              <a:rPr lang="en-GB"/>
              <a:t>specialised traversal</a:t>
            </a:r>
            <a:endParaRPr/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5814675" y="2258550"/>
            <a:ext cx="3119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 Voc Search Strategies:</a:t>
            </a:r>
            <a:br>
              <a:rPr lang="en-GB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SKOS Weighted Search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SKOS Structured 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Future: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Online resolution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Custom properties (e.g. NSL)</a:t>
            </a:r>
            <a:endParaRPr/>
          </a:p>
        </p:txBody>
      </p:sp>
      <p:cxnSp>
        <p:nvCxnSpPr>
          <p:cNvPr id="209" name="Google Shape;209;p26"/>
          <p:cNvCxnSpPr>
            <a:endCxn id="208" idx="1"/>
          </p:cNvCxnSpPr>
          <p:nvPr/>
        </p:nvCxnSpPr>
        <p:spPr>
          <a:xfrm>
            <a:off x="5314275" y="3320550"/>
            <a:ext cx="50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we have evidence it’s working?</a:t>
            </a:r>
            <a:endParaRPr/>
          </a:p>
        </p:txBody>
      </p:sp>
      <p:sp>
        <p:nvSpPr>
          <p:cNvPr id="215" name="Google Shape;21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Resolvable vocabs promoting term understanding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E.g.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https://cgi.vocabs.ga.gov.au/vocab/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Concept reuse across orgs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Shared categorisation, e.g. ANZSRC (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https://linked.data.gov.au/def/anzsrc-for</a:t>
            </a:r>
            <a:r>
              <a:rPr lang="en-GB"/>
              <a:t>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Geological</a:t>
            </a:r>
            <a:r>
              <a:rPr lang="en-GB"/>
              <a:t> Surveys are starting to reuse the same vocab terms in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Cross-systems demonstrations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Catalogues starting to share codelists with other tools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in graphs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NAA BRII challenge used vocabs for Records classification/discovery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ICSM: not yet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benefitting from vocab presentation &amp; review so far</a:t>
            </a:r>
            <a:endParaRPr/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What makes a vocabulary a Semantic Web one?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How are SW vocabs different to/better than non-SW ones?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SW vocab range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How do SW vocabs improve dataset discovery?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Do we have evidence it’s working?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makes a vocabulary a Semantic Web one?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of particular SW models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SKOS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OWL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++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Delivery as Linked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Human-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machine-readable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875" y="1297250"/>
            <a:ext cx="1114175" cy="78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9925" y="2303100"/>
            <a:ext cx="1820918" cy="7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6031250" y="2468538"/>
            <a:ext cx="41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…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9925" y="3331400"/>
            <a:ext cx="3109400" cy="18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3376" y="3331400"/>
            <a:ext cx="2330625" cy="20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are SW vocabs different to/better than non-SW ones?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SKOS “skill”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Not unique among vocab models but powerful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Labelling, relations, mappings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Canonical form of extensibility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SKOS+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OWL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Is unique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IRI resolution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For human use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For machine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Multiple formats, multiple partial representations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7525" y="2456751"/>
            <a:ext cx="3026474" cy="20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7525" y="955362"/>
            <a:ext cx="2414850" cy="13886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5347825" y="4506300"/>
            <a:ext cx="375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hlinkClick r:id="rId6"/>
              </a:rPr>
              <a:t>http://linked.data.gov.au/def/depth-reference</a:t>
            </a:r>
            <a:br>
              <a:rPr lang="en-GB" sz="1200"/>
            </a:br>
            <a:br>
              <a:rPr lang="en-GB" sz="1200"/>
            </a:br>
            <a:r>
              <a:rPr lang="en-GB" sz="900" u="sng">
                <a:solidFill>
                  <a:schemeClr val="hlink"/>
                </a:solidFill>
                <a:hlinkClick r:id="rId7"/>
              </a:rPr>
              <a:t>http://linked.data.gov.au/def/depth-reference/australian-height-datum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SW vocab range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Pure SKOS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SKOS+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Non-SKOS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Large v. Small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3360900" y="105500"/>
            <a:ext cx="56580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cs: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a skos:ConceptScheme 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skos:definition "The point or level from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" 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skos:</a:t>
            </a: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hasTopConcept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    :australian-height-datum,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:drill-collar,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:ground-level,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:well-head 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skos:prefLabel "Depth Reference" 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:australian-height-datum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 skos:</a:t>
            </a:r>
            <a:r>
              <a:rPr b="1"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Concept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skos:</a:t>
            </a:r>
            <a:r>
              <a:rPr b="1"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prefLabel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“Australian Height Datum” 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skos:</a:t>
            </a:r>
            <a:r>
              <a:rPr b="1"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definition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“The Australian Height Datum is a vertical datum...” 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skos:</a:t>
            </a:r>
            <a:r>
              <a:rPr b="1"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notation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“AHD” 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... 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5" name="Google Shape;95;p17"/>
          <p:cNvCxnSpPr>
            <a:endCxn id="94" idx="1"/>
          </p:cNvCxnSpPr>
          <p:nvPr/>
        </p:nvCxnSpPr>
        <p:spPr>
          <a:xfrm>
            <a:off x="2127900" y="1388150"/>
            <a:ext cx="1233000" cy="74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SW vocab range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Pure SKOS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SKOS+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Non-SKOS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Large v. Small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550" y="0"/>
            <a:ext cx="5684549" cy="4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3487725" y="3459525"/>
            <a:ext cx="1254300" cy="627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5" name="Google Shape;105;p18"/>
          <p:cNvCxnSpPr>
            <a:endCxn id="103" idx="1"/>
          </p:cNvCxnSpPr>
          <p:nvPr/>
        </p:nvCxnSpPr>
        <p:spPr>
          <a:xfrm>
            <a:off x="1726150" y="1944612"/>
            <a:ext cx="1781400" cy="9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SW vocab range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Pure SKOS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SKOS+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Non-SKOS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Large v. Small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9850" y="0"/>
            <a:ext cx="5104152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>
            <a:endCxn id="113" idx="1"/>
          </p:cNvCxnSpPr>
          <p:nvPr/>
        </p:nvCxnSpPr>
        <p:spPr>
          <a:xfrm>
            <a:off x="2078450" y="2268750"/>
            <a:ext cx="1961400" cy="30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SW vocab range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Pure SKOS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SKOS+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Non-SKOS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Large v. Small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</a:t>
            </a:r>
            <a:r>
              <a:rPr lang="en-GB"/>
              <a:t>mall: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http://linked.data.gov.au/def/depth-reference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Large(r):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http://linked.data.gov.au/def/minerals</a:t>
            </a:r>
            <a:r>
              <a:rPr lang="en-GB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Very large: Genebank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SW vocabs improve dataset discovery?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Standardised </a:t>
            </a:r>
            <a:r>
              <a:rPr i="1" lang="en-GB"/>
              <a:t>mechanics</a:t>
            </a:r>
            <a:r>
              <a:rPr lang="en-GB"/>
              <a:t> </a:t>
            </a:r>
            <a:r>
              <a:rPr lang="en-GB"/>
              <a:t>across</a:t>
            </a:r>
            <a:r>
              <a:rPr lang="en-GB"/>
              <a:t> multiple vocabs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Certainty about how to use vocabs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AGDAMP anti-pattern…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What is “AHD”? Go to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australian-height-datum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Machine-access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Via resolution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 multiple formats/forms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82550"/>
            <a:ext cx="1868574" cy="76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7016" y="1152475"/>
            <a:ext cx="3266984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F40FCC7D7FF4E998AAD9E30FB8BEC" ma:contentTypeVersion="16" ma:contentTypeDescription="Create a new document." ma:contentTypeScope="" ma:versionID="485237bef7920f187da4cbed4e826017">
  <xsd:schema xmlns:xsd="http://www.w3.org/2001/XMLSchema" xmlns:xs="http://www.w3.org/2001/XMLSchema" xmlns:p="http://schemas.microsoft.com/office/2006/metadata/properties" xmlns:ns2="9e6f4a2a-3c00-4a10-8254-c125036e376d" xmlns:ns3="0859af4d-6755-4846-ac57-3a419529e0b3" targetNamespace="http://schemas.microsoft.com/office/2006/metadata/properties" ma:root="true" ma:fieldsID="7d502c0e0d59de5e95636c2d67a55b46" ns2:_="" ns3:_="">
    <xsd:import namespace="9e6f4a2a-3c00-4a10-8254-c125036e376d"/>
    <xsd:import namespace="0859af4d-6755-4846-ac57-3a419529e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f4a2a-3c00-4a10-8254-c125036e37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a60af0-845b-4d8a-8d01-be9f6f2a1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9af4d-6755-4846-ac57-3a419529e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511507-e263-4687-bbd5-81d740b8bf9e}" ma:internalName="TaxCatchAll" ma:showField="CatchAllData" ma:web="0859af4d-6755-4846-ac57-3a419529e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0B9711-9982-4B9B-BBDF-44A3E5E73974}"/>
</file>

<file path=customXml/itemProps2.xml><?xml version="1.0" encoding="utf-8"?>
<ds:datastoreItem xmlns:ds="http://schemas.openxmlformats.org/officeDocument/2006/customXml" ds:itemID="{B6A847EF-56E0-4FFF-8E8B-31257152669A}"/>
</file>