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  <p:sldMasterId id="2147483690" r:id="rId5"/>
    <p:sldMasterId id="2147483658" r:id="rId6"/>
    <p:sldMasterId id="2147483696" r:id="rId7"/>
  </p:sldMasterIdLst>
  <p:notesMasterIdLst>
    <p:notesMasterId r:id="rId20"/>
  </p:notesMasterIdLst>
  <p:sldIdLst>
    <p:sldId id="263" r:id="rId8"/>
    <p:sldId id="270" r:id="rId9"/>
    <p:sldId id="269" r:id="rId10"/>
    <p:sldId id="267" r:id="rId11"/>
    <p:sldId id="268" r:id="rId12"/>
    <p:sldId id="272" r:id="rId13"/>
    <p:sldId id="271" r:id="rId14"/>
    <p:sldId id="273" r:id="rId15"/>
    <p:sldId id="274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86639"/>
  </p:normalViewPr>
  <p:slideViewPr>
    <p:cSldViewPr snapToGrid="0" snapToObjects="1" showGuides="1">
      <p:cViewPr varScale="1">
        <p:scale>
          <a:sx n="61" d="100"/>
          <a:sy n="61" d="100"/>
        </p:scale>
        <p:origin x="96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72EF-0653-C040-B1AF-7A20576254C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E923A-12A0-4648-9645-957FA937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6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4BCA2-7699-3B44-894D-EA5BF1A04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FD26F-4934-8143-9B35-3B27CF6F2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1014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730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A71B3-E060-0447-8287-3E21F6D57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8D342-380D-1B4F-90D3-38EA74380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3A05D-79B6-EF47-B341-6A7EB031D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893F-3B1B-7549-A7BF-52E2D95F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404403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5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5451D5-6EA0-214D-903F-CB466FE71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23C2D-9C6D-E345-BFA6-F99966018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685757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253C7EB-59B1-234C-ABA2-D4E997556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8909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EB79520-1512-0341-90FB-8005DD876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5974"/>
            <a:ext cx="10515600" cy="101471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3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4BCA2-7699-3B44-894D-EA5BF1A04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FD26F-4934-8143-9B35-3B27CF6F2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1014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6199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CB4FE-E10F-4F46-8897-1633BDBB3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15C94A-2E99-DB48-B49E-72CC28EF2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8682B-588D-CD4F-A699-0042584DD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673824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67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0904C-7159-A14F-9B05-FF643E590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t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16D234-899F-C446-B218-9A4EE25D3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0467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0904C-7159-A14F-9B05-FF643E590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F2D0F0-1CEF-4B42-8B70-CDA050D77F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16D234-899F-C446-B218-9A4EE25D3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C18A1-AE8A-B344-A854-0491D93DBF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4459CC-54DF-AD41-B478-F52EA144D4E5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D9FA0E-6372-F848-9273-044C1A3F6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1F923-95CD-A343-93AD-ABDFFC0EC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71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A71B3-E060-0447-8287-3E21F6D57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8D342-380D-1B4F-90D3-38EA74380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3A05D-79B6-EF47-B341-6A7EB031D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893F-3B1B-7549-A7BF-52E2D95F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646528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044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5451D5-6EA0-214D-903F-CB466FE71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23C2D-9C6D-E345-BFA6-F99966018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637430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90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48F9C-2921-E346-A3F8-4421E0469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DE22-BECA-D74A-B81C-342A36AE1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329CC-6297-744B-9501-13FB15EB3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48342-4074-6F45-8F0F-4B49DCE82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D860C6-E7F0-9D46-BD38-40AD3EA41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663952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365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B6275-A96B-EB49-89F9-23FAB952B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6004E-EC7F-B84E-8731-ACB30A635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6564DA-64E0-5F4C-9749-4A9A7E0B8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4981D-BFC7-664D-B06E-3FAA64E9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510923-3E9C-8E4A-8A70-9D3AE4912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627376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3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CB4FE-E10F-4F46-8897-1633BDBB3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15C94A-2E99-DB48-B49E-72CC28EF2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8682B-588D-CD4F-A699-0042584DD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466315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07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A71B3-E060-0447-8287-3E21F6D57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8D342-380D-1B4F-90D3-38EA74380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3A05D-79B6-EF47-B341-6A7EB031D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893F-3B1B-7549-A7BF-52E2D95F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646528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667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5451D5-6EA0-214D-903F-CB466FE71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23C2D-9C6D-E345-BFA6-F99966018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637430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5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0904C-7159-A14F-9B05-FF643E590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t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16D234-899F-C446-B218-9A4EE25D3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7947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0904C-7159-A14F-9B05-FF643E590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F2D0F0-1CEF-4B42-8B70-CDA050D77F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16D234-899F-C446-B218-9A4EE25D3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D9FA0E-6372-F848-9273-044C1A3F6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1F923-95CD-A343-93AD-ABDFFC0EC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520636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8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A71B3-E060-0447-8287-3E21F6D57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8D342-380D-1B4F-90D3-38EA74380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3A05D-79B6-EF47-B341-6A7EB031D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893F-3B1B-7549-A7BF-52E2D95F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520636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7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5451D5-6EA0-214D-903F-CB466FE71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23C2D-9C6D-E345-BFA6-F99966018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520636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8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48F9C-2921-E346-A3F8-4421E0469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DE22-BECA-D74A-B81C-342A36AE1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329CC-6297-744B-9501-13FB15EB3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48342-4074-6F45-8F0F-4B49DCE82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D860C6-E7F0-9D46-BD38-40AD3EA41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520636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3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B6275-A96B-EB49-89F9-23FAB952B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6004E-EC7F-B84E-8731-ACB30A635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6564DA-64E0-5F4C-9749-4A9A7E0B8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4981D-BFC7-664D-B06E-3FAA64E9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510923-3E9C-8E4A-8A70-9D3AE4912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520636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3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5451D5-6EA0-214D-903F-CB466FE71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23C2D-9C6D-E345-BFA6-F99966018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685757" cy="365125"/>
          </a:xfrm>
        </p:spPr>
        <p:txBody>
          <a:bodyPr/>
          <a:lstStyle/>
          <a:p>
            <a:fld id="{8705CE3F-4035-6F43-A65B-5DEBE2E9048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253C7EB-59B1-234C-ABA2-D4E997556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8909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EB79520-1512-0341-90FB-8005DD876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5974"/>
            <a:ext cx="10515600" cy="101471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8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562F47-1D83-BE43-A3F6-D15ED1D89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5974"/>
            <a:ext cx="10515600" cy="1014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7DB66-625A-0348-A7CC-A45D0DC28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89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3DBE2-041D-4540-B089-8680829ABE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3A3B3-7FCF-5A46-9133-5761178B5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705CE3F-4035-6F43-A65B-5DEBE2E904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039B2E-282B-0B4C-AC63-09184EFA9E72}"/>
              </a:ext>
            </a:extLst>
          </p:cNvPr>
          <p:cNvSpPr/>
          <p:nvPr userDrawn="1"/>
        </p:nvSpPr>
        <p:spPr>
          <a:xfrm>
            <a:off x="0" y="0"/>
            <a:ext cx="12192000" cy="4379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C9C287-1DEA-3D46-BEE3-62964B9D0AFE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838200" y="151560"/>
            <a:ext cx="2104785" cy="1827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809CA31-832F-484F-B50A-2DCE36632C5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0849" y="6176963"/>
            <a:ext cx="1662951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88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7" r:id="rId3"/>
    <p:sldLayoutId id="2147483689" r:id="rId4"/>
    <p:sldLayoutId id="2147483682" r:id="rId5"/>
    <p:sldLayoutId id="2147483684" r:id="rId6"/>
    <p:sldLayoutId id="2147483686" r:id="rId7"/>
    <p:sldLayoutId id="2147483688" r:id="rId8"/>
    <p:sldLayoutId id="214748370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562F47-1D83-BE43-A3F6-D15ED1D89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5974"/>
            <a:ext cx="10515600" cy="1014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7DB66-625A-0348-A7CC-A45D0DC28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89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3DBE2-041D-4540-B089-8680829ABE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3A3B3-7FCF-5A46-9133-5761178B5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705CE3F-4035-6F43-A65B-5DEBE2E904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039B2E-282B-0B4C-AC63-09184EFA9E72}"/>
              </a:ext>
            </a:extLst>
          </p:cNvPr>
          <p:cNvSpPr/>
          <p:nvPr userDrawn="1"/>
        </p:nvSpPr>
        <p:spPr>
          <a:xfrm>
            <a:off x="0" y="0"/>
            <a:ext cx="12192000" cy="4379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C9C287-1DEA-3D46-BEE3-62964B9D0AF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38200" y="151560"/>
            <a:ext cx="2104785" cy="18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53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562F47-1D83-BE43-A3F6-D15ED1D89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5974"/>
            <a:ext cx="10515600" cy="1014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7DB66-625A-0348-A7CC-A45D0DC28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89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3DBE2-041D-4540-B089-8680829ABE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3A3B3-7FCF-5A46-9133-5761178B5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705CE3F-4035-6F43-A65B-5DEBE2E904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039B2E-282B-0B4C-AC63-09184EFA9E72}"/>
              </a:ext>
            </a:extLst>
          </p:cNvPr>
          <p:cNvSpPr/>
          <p:nvPr userDrawn="1"/>
        </p:nvSpPr>
        <p:spPr>
          <a:xfrm>
            <a:off x="0" y="0"/>
            <a:ext cx="12192000" cy="4379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C9C287-1DEA-3D46-BEE3-62964B9D0AFE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838200" y="151560"/>
            <a:ext cx="2104785" cy="1827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DFA544-69B0-FC47-BE65-0E6C1359F6C7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0849" y="6176963"/>
            <a:ext cx="1662951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97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0" r:id="rId2"/>
    <p:sldLayoutId id="2147483680" r:id="rId3"/>
    <p:sldLayoutId id="2147483667" r:id="rId4"/>
    <p:sldLayoutId id="2147483659" r:id="rId5"/>
    <p:sldLayoutId id="2147483661" r:id="rId6"/>
    <p:sldLayoutId id="2147483664" r:id="rId7"/>
    <p:sldLayoutId id="214748366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562F47-1D83-BE43-A3F6-D15ED1D89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5974"/>
            <a:ext cx="10515600" cy="1014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7DB66-625A-0348-A7CC-A45D0DC28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89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3DBE2-041D-4540-B089-8680829ABE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3A3B3-7FCF-5A46-9133-5761178B5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705CE3F-4035-6F43-A65B-5DEBE2E904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039B2E-282B-0B4C-AC63-09184EFA9E72}"/>
              </a:ext>
            </a:extLst>
          </p:cNvPr>
          <p:cNvSpPr/>
          <p:nvPr userDrawn="1"/>
        </p:nvSpPr>
        <p:spPr>
          <a:xfrm>
            <a:off x="0" y="0"/>
            <a:ext cx="12192000" cy="4379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C9C287-1DEA-3D46-BEE3-62964B9D0AF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38200" y="151560"/>
            <a:ext cx="2104785" cy="18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14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D5616-DC67-1349-AC84-DD1ED5CD9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Queensland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D7DD9-701A-0249-99B2-12834CB72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ANZLIC Metadata Working Group – Oct 2021</a:t>
            </a:r>
          </a:p>
          <a:p>
            <a:endParaRPr lang="en-US" dirty="0"/>
          </a:p>
          <a:p>
            <a:r>
              <a:rPr lang="en-US" dirty="0"/>
              <a:t>	Ian Beitzel – Spatial Information, </a:t>
            </a:r>
            <a:r>
              <a:rPr lang="en-US" dirty="0" err="1"/>
              <a:t>Georesources</a:t>
            </a:r>
            <a:r>
              <a:rPr lang="en-US" dirty="0"/>
              <a:t> Division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85D1BB72-63BF-48D5-A447-92DD68F93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428" y="4357009"/>
            <a:ext cx="1414991" cy="1417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8EE17B7D-9645-4D03-A244-93A3654F31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173" y="4314585"/>
            <a:ext cx="1417124" cy="1417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DBEA8D7E-19B3-4607-8E03-DDD7982DCA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287" y="4279358"/>
            <a:ext cx="1480610" cy="1480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6E23AFA3-BD66-40C7-9822-3B580F2461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950" y="4269887"/>
            <a:ext cx="1520623" cy="1520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74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501DB-2587-AA4C-8CBD-CB55EFE4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/ refinement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659C4-580C-45D3-8B19-AFBF0FF80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70154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/>
              <a:t>Implement new ISO19115 </a:t>
            </a:r>
            <a:r>
              <a:rPr lang="en-AU" sz="2800" dirty="0"/>
              <a:t>support in </a:t>
            </a:r>
            <a:r>
              <a:rPr lang="en-AU" sz="2800" dirty="0" err="1"/>
              <a:t>QSpatial</a:t>
            </a:r>
            <a:endParaRPr lang="en-AU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That allows better data service linkages – particular focus for our imagery capture projects in both agreed capture program and in disaster assessment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Implications of catering for 3D, dynamic datum, BIM / digital twin metadata content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Review and direction of </a:t>
            </a:r>
            <a:r>
              <a:rPr lang="en-AU" sz="2800" dirty="0" err="1"/>
              <a:t>QSpatial</a:t>
            </a:r>
            <a:r>
              <a:rPr lang="en-AU" sz="2800" dirty="0"/>
              <a:t> for software currency and future needs</a:t>
            </a:r>
          </a:p>
        </p:txBody>
      </p:sp>
    </p:spTree>
    <p:extLst>
      <p:ext uri="{BB962C8B-B14F-4D97-AF65-F5344CB8AC3E}">
        <p14:creationId xmlns:p14="http://schemas.microsoft.com/office/powerpoint/2010/main" val="3076449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501DB-2587-AA4C-8CBD-CB55EFE4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Recurring issues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659C4-580C-45D3-8B19-AFBF0FF80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70154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Getting people to create metadata content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Getting people to create useful metadata content</a:t>
            </a:r>
          </a:p>
        </p:txBody>
      </p:sp>
    </p:spTree>
    <p:extLst>
      <p:ext uri="{BB962C8B-B14F-4D97-AF65-F5344CB8AC3E}">
        <p14:creationId xmlns:p14="http://schemas.microsoft.com/office/powerpoint/2010/main" val="3590697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501DB-2587-AA4C-8CBD-CB55EFE4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659C4-580C-45D3-8B19-AFBF0FF80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70154"/>
          </a:xfrm>
        </p:spPr>
        <p:txBody>
          <a:bodyPr>
            <a:noAutofit/>
          </a:bodyPr>
          <a:lstStyle/>
          <a:p>
            <a:pPr algn="ctr"/>
            <a:r>
              <a:rPr lang="en-AU" sz="4400" dirty="0"/>
              <a:t>Thank you</a:t>
            </a:r>
          </a:p>
          <a:p>
            <a:pPr algn="ctr"/>
            <a:endParaRPr lang="en-AU" sz="4400" dirty="0"/>
          </a:p>
          <a:p>
            <a:pPr algn="ctr"/>
            <a:endParaRPr lang="en-AU" sz="4400" dirty="0"/>
          </a:p>
          <a:p>
            <a:pPr algn="ctr"/>
            <a:r>
              <a:rPr lang="en-AU" sz="4400" dirty="0"/>
              <a:t>Questions??</a:t>
            </a:r>
          </a:p>
        </p:txBody>
      </p:sp>
    </p:spTree>
    <p:extLst>
      <p:ext uri="{BB962C8B-B14F-4D97-AF65-F5344CB8AC3E}">
        <p14:creationId xmlns:p14="http://schemas.microsoft.com/office/powerpoint/2010/main" val="395028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D5616-DC67-1349-AC84-DD1ED5CD9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Strategic Plan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53DBF-B037-4187-A603-2A182F8CB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/>
              <a:t>Objective #3</a:t>
            </a:r>
          </a:p>
          <a:p>
            <a:r>
              <a:rPr lang="en-AU" sz="2800" dirty="0"/>
              <a:t>Innovation driven to unlock our data’s potential</a:t>
            </a:r>
          </a:p>
          <a:p>
            <a:endParaRPr lang="en-AU" dirty="0"/>
          </a:p>
          <a:p>
            <a:r>
              <a:rPr lang="en-AU" dirty="0"/>
              <a:t>Key performance indicators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An increase in data availability and 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An increase in customer and stakeholder satisfaction with our data resources, access and quality</a:t>
            </a:r>
          </a:p>
        </p:txBody>
      </p:sp>
    </p:spTree>
    <p:extLst>
      <p:ext uri="{BB962C8B-B14F-4D97-AF65-F5344CB8AC3E}">
        <p14:creationId xmlns:p14="http://schemas.microsoft.com/office/powerpoint/2010/main" val="1165858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D5616-DC67-1349-AC84-DD1ED5CD9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 data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5E83CAC-3D9D-43CE-A9CC-23C710DE2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9" r="1153" b="1122"/>
          <a:stretch/>
        </p:blipFill>
        <p:spPr>
          <a:xfrm>
            <a:off x="1860337" y="1508859"/>
            <a:ext cx="8465281" cy="523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4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501DB-2587-AA4C-8CBD-CB55EFE4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and stakeholder usage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4087DE-20CA-49AB-BA65-0A5F52C4A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67EDE7-D743-4960-AE0F-4493BF226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2317" y="1450428"/>
            <a:ext cx="8623738" cy="473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86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501DB-2587-AA4C-8CBD-CB55EFE4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data infrastructure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659C4-580C-45D3-8B19-AFBF0FF80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70154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Currently a mixture of on-premise and cloud hosted environments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Infrastructure maintained by IT Partners (DAF) and ESRI Australia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Administered by Spatial Information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Used to maintain our Foundation Data AND by multiple Queensland Government departments to manage their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Is the data source for </a:t>
            </a:r>
          </a:p>
          <a:p>
            <a:pPr marL="1028700" lvl="1" indent="-342900"/>
            <a:r>
              <a:rPr lang="en-AU" sz="2800" dirty="0"/>
              <a:t>downloadable data, </a:t>
            </a:r>
          </a:p>
          <a:p>
            <a:pPr marL="1028700" lvl="1" indent="-342900"/>
            <a:r>
              <a:rPr lang="en-AU" sz="2800" dirty="0"/>
              <a:t>Application specific map, feature and image services, </a:t>
            </a:r>
          </a:p>
          <a:p>
            <a:pPr marL="1028700" lvl="1" indent="-342900"/>
            <a:r>
              <a:rPr lang="en-AU" sz="2800" dirty="0"/>
              <a:t>open data map, feature and image services</a:t>
            </a:r>
          </a:p>
        </p:txBody>
      </p:sp>
    </p:spTree>
    <p:extLst>
      <p:ext uri="{BB962C8B-B14F-4D97-AF65-F5344CB8AC3E}">
        <p14:creationId xmlns:p14="http://schemas.microsoft.com/office/powerpoint/2010/main" val="2729530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501DB-2587-AA4C-8CBD-CB55EFE4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data infrastructure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659C4-580C-45D3-8B19-AFBF0FF80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70154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On-premise Oracle enterprise databases + ArcGIS Server sites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Migrating to cloud based Postgres enterprise databases + ArcGIS Enterprise portals – </a:t>
            </a:r>
            <a:r>
              <a:rPr lang="en-AU" sz="2800" dirty="0" err="1"/>
              <a:t>QPortal</a:t>
            </a:r>
            <a:r>
              <a:rPr lang="en-AU" sz="2800" dirty="0"/>
              <a:t> and Spatial Portal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ArcGIS Online organisation site – </a:t>
            </a:r>
            <a:r>
              <a:rPr lang="en-AU" sz="2800" dirty="0" err="1"/>
              <a:t>QSpatial</a:t>
            </a:r>
            <a:r>
              <a:rPr lang="en-AU" sz="2800" dirty="0"/>
              <a:t> Live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Q suite of applications for public users to view and interact with data e.g. Queensland Globe, </a:t>
            </a:r>
            <a:r>
              <a:rPr lang="en-AU" sz="2800" dirty="0" err="1"/>
              <a:t>QTopo</a:t>
            </a:r>
            <a:r>
              <a:rPr lang="en-AU" sz="2800" dirty="0"/>
              <a:t>, </a:t>
            </a:r>
            <a:r>
              <a:rPr lang="en-AU" sz="2800" dirty="0" err="1"/>
              <a:t>Qimagery</a:t>
            </a:r>
            <a:r>
              <a:rPr lang="en-AU" sz="2800" dirty="0"/>
              <a:t>, </a:t>
            </a:r>
            <a:r>
              <a:rPr lang="en-AU" sz="2800" dirty="0" err="1"/>
              <a:t>QSpatial</a:t>
            </a:r>
            <a:endParaRPr lang="en-AU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Specific applications to support business processes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Specific components in legacy applications</a:t>
            </a:r>
          </a:p>
        </p:txBody>
      </p:sp>
    </p:spTree>
    <p:extLst>
      <p:ext uri="{BB962C8B-B14F-4D97-AF65-F5344CB8AC3E}">
        <p14:creationId xmlns:p14="http://schemas.microsoft.com/office/powerpoint/2010/main" val="2381252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501DB-2587-AA4C-8CBD-CB55EFE4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what you need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659C4-580C-45D3-8B19-AFBF0FF80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221FC3F-1DB0-4308-A9DA-BC5177F7808F}"/>
              </a:ext>
            </a:extLst>
          </p:cNvPr>
          <p:cNvSpPr txBox="1">
            <a:spLocks/>
          </p:cNvSpPr>
          <p:nvPr/>
        </p:nvSpPr>
        <p:spPr>
          <a:xfrm>
            <a:off x="3711924" y="1825624"/>
            <a:ext cx="7641875" cy="36607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AU" dirty="0"/>
              <a:t>Variety of means to find data and information</a:t>
            </a:r>
          </a:p>
          <a:p>
            <a:pPr lvl="1">
              <a:defRPr/>
            </a:pPr>
            <a:r>
              <a:rPr lang="en-AU" sz="2000" dirty="0"/>
              <a:t>Internet search</a:t>
            </a:r>
          </a:p>
          <a:p>
            <a:pPr lvl="1">
              <a:defRPr/>
            </a:pPr>
            <a:r>
              <a:rPr lang="en-AU" sz="2000" dirty="0"/>
              <a:t>Queensland Open Data Portal (based on CKAN)</a:t>
            </a:r>
          </a:p>
          <a:p>
            <a:pPr lvl="1">
              <a:defRPr/>
            </a:pPr>
            <a:r>
              <a:rPr lang="en-AU" sz="2000" dirty="0" err="1"/>
              <a:t>Qspatial</a:t>
            </a:r>
            <a:r>
              <a:rPr lang="en-AU" sz="2000" dirty="0"/>
              <a:t> (based on Geoportal Server)</a:t>
            </a:r>
          </a:p>
          <a:p>
            <a:pPr lvl="1">
              <a:defRPr/>
            </a:pPr>
            <a:r>
              <a:rPr lang="en-AU" sz="2000" dirty="0"/>
              <a:t>GSQ Open Data Portal (based on CKAN)</a:t>
            </a:r>
          </a:p>
          <a:p>
            <a:pPr>
              <a:defRPr/>
            </a:pPr>
            <a:r>
              <a:rPr lang="en-AU" dirty="0"/>
              <a:t>ArcGIS Portals have their own search capability</a:t>
            </a:r>
          </a:p>
          <a:p>
            <a:pPr>
              <a:defRPr/>
            </a:pPr>
            <a:r>
              <a:rPr lang="en-AU" dirty="0"/>
              <a:t>Aim to federate search across catalogues and Portals</a:t>
            </a:r>
          </a:p>
          <a:p>
            <a:pPr>
              <a:defRPr/>
            </a:pPr>
            <a:endParaRPr lang="en-AU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D5091B-D5B7-456C-B9D3-B8C097975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042" y="2404958"/>
            <a:ext cx="2325882" cy="2167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04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501DB-2587-AA4C-8CBD-CB55EFE4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QSpatial</a:t>
            </a:r>
            <a:r>
              <a:rPr lang="en-US" dirty="0"/>
              <a:t> enhancements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659C4-580C-45D3-8B19-AFBF0FF80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221FC3F-1DB0-4308-A9DA-BC5177F7808F}"/>
              </a:ext>
            </a:extLst>
          </p:cNvPr>
          <p:cNvSpPr txBox="1">
            <a:spLocks/>
          </p:cNvSpPr>
          <p:nvPr/>
        </p:nvSpPr>
        <p:spPr>
          <a:xfrm>
            <a:off x="2340318" y="1825624"/>
            <a:ext cx="9013481" cy="36607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AU" dirty="0"/>
              <a:t>Enabled use of the same identity broker used in Queensland Globe and ArcGIS Portals</a:t>
            </a:r>
          </a:p>
          <a:p>
            <a:pPr>
              <a:defRPr/>
            </a:pPr>
            <a:r>
              <a:rPr lang="en-AU" dirty="0"/>
              <a:t>Subscribe to data sets for notification of updates</a:t>
            </a:r>
          </a:p>
          <a:p>
            <a:pPr>
              <a:defRPr/>
            </a:pPr>
            <a:r>
              <a:rPr lang="en-AU" dirty="0"/>
              <a:t>Save searches for replaying again</a:t>
            </a:r>
          </a:p>
          <a:p>
            <a:pPr>
              <a:defRPr/>
            </a:pPr>
            <a:r>
              <a:rPr lang="en-AU" dirty="0"/>
              <a:t>Save download parameters and replay</a:t>
            </a:r>
          </a:p>
          <a:p>
            <a:pPr>
              <a:defRPr/>
            </a:pPr>
            <a:r>
              <a:rPr lang="en-AU" dirty="0"/>
              <a:t>Adding catalogue support for new ISO19115 metadata xml (at testing stage)</a:t>
            </a:r>
          </a:p>
          <a:p>
            <a:r>
              <a:rPr lang="en-AU" dirty="0"/>
              <a:t>Refining the </a:t>
            </a:r>
            <a:r>
              <a:rPr lang="en-AU" dirty="0" err="1"/>
              <a:t>QSpatial</a:t>
            </a:r>
            <a:r>
              <a:rPr lang="en-AU" dirty="0"/>
              <a:t> to Open Data Portal create and update process and support rating indicators </a:t>
            </a:r>
            <a:r>
              <a:rPr lang="en-AU" dirty="0" err="1">
                <a:latin typeface="Wingdings" panose="05000000000000000000" pitchFamily="2" charset="2"/>
              </a:rPr>
              <a:t>üüü</a:t>
            </a:r>
            <a:endParaRPr lang="en-AU" sz="700" dirty="0">
              <a:latin typeface="MS Shell Dlg 2" panose="020B0604030504040204" pitchFamily="34" charset="0"/>
            </a:endParaRPr>
          </a:p>
          <a:p>
            <a:endParaRPr lang="en-AU" sz="1200" dirty="0">
              <a:latin typeface="MS Shell Dlg 2" panose="020B0604030504040204" pitchFamily="34" charset="0"/>
            </a:endParaRPr>
          </a:p>
          <a:p>
            <a:endParaRPr lang="en-AU" sz="1200" dirty="0">
              <a:latin typeface="MS Shell Dlg 2" panose="020B0604030504040204" pitchFamily="34" charset="0"/>
            </a:endParaRPr>
          </a:p>
          <a:p>
            <a:pPr>
              <a:defRPr/>
            </a:pPr>
            <a:endParaRPr lang="en-AU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D5091B-D5B7-456C-B9D3-B8C097975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6" y="2404958"/>
            <a:ext cx="2325882" cy="2167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102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501DB-2587-AA4C-8CBD-CB55EFE4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synergies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659C4-580C-45D3-8B19-AFBF0FF80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70154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Other cluster agency take up and use of ArcGIS Portal capability – in particular disaster assessment, rapid mapping situations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Other government agency take up and use of their own ArcGIS Online organisation sites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Sharing between organisation sites e.g. QLD Fire &amp; Emergency Services – State Disaster Coordination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800" dirty="0"/>
              <a:t>All need metadata content for optimal search and use of content</a:t>
            </a:r>
          </a:p>
        </p:txBody>
      </p:sp>
    </p:spTree>
    <p:extLst>
      <p:ext uri="{BB962C8B-B14F-4D97-AF65-F5344CB8AC3E}">
        <p14:creationId xmlns:p14="http://schemas.microsoft.com/office/powerpoint/2010/main" val="2571329300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Custom 1">
      <a:dk1>
        <a:srgbClr val="000000"/>
      </a:dk1>
      <a:lt1>
        <a:srgbClr val="FFFFFF"/>
      </a:lt1>
      <a:dk2>
        <a:srgbClr val="4C545B"/>
      </a:dk2>
      <a:lt2>
        <a:srgbClr val="E7E6E6"/>
      </a:lt2>
      <a:accent1>
        <a:srgbClr val="EA5B27"/>
      </a:accent1>
      <a:accent2>
        <a:srgbClr val="4C545B"/>
      </a:accent2>
      <a:accent3>
        <a:srgbClr val="4DBBBA"/>
      </a:accent3>
      <a:accent4>
        <a:srgbClr val="4F9DBF"/>
      </a:accent4>
      <a:accent5>
        <a:srgbClr val="245679"/>
      </a:accent5>
      <a:accent6>
        <a:srgbClr val="FFFFFF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188C9EB-EF9D-4A2A-8781-3A7D145AF1A3}" vid="{B402CE40-B6FF-42A1-903A-62B2A4C876A4}"/>
    </a:ext>
  </a:extLst>
</a:theme>
</file>

<file path=ppt/theme/theme2.xml><?xml version="1.0" encoding="utf-8"?>
<a:theme xmlns:a="http://schemas.openxmlformats.org/drawingml/2006/main" name="5_Office Theme">
  <a:themeElements>
    <a:clrScheme name="Custom 1">
      <a:dk1>
        <a:srgbClr val="000000"/>
      </a:dk1>
      <a:lt1>
        <a:srgbClr val="FFFFFF"/>
      </a:lt1>
      <a:dk2>
        <a:srgbClr val="4C545B"/>
      </a:dk2>
      <a:lt2>
        <a:srgbClr val="E7E6E6"/>
      </a:lt2>
      <a:accent1>
        <a:srgbClr val="EA5B27"/>
      </a:accent1>
      <a:accent2>
        <a:srgbClr val="4C545B"/>
      </a:accent2>
      <a:accent3>
        <a:srgbClr val="4DBBBA"/>
      </a:accent3>
      <a:accent4>
        <a:srgbClr val="4F9DBF"/>
      </a:accent4>
      <a:accent5>
        <a:srgbClr val="245679"/>
      </a:accent5>
      <a:accent6>
        <a:srgbClr val="FFFFFF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188C9EB-EF9D-4A2A-8781-3A7D145AF1A3}" vid="{7A7962AD-52F2-40BC-9281-584C7CCB0E1A}"/>
    </a:ext>
  </a:extLst>
</a:theme>
</file>

<file path=ppt/theme/theme3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C545B"/>
      </a:dk2>
      <a:lt2>
        <a:srgbClr val="E7E6E6"/>
      </a:lt2>
      <a:accent1>
        <a:srgbClr val="EA5B27"/>
      </a:accent1>
      <a:accent2>
        <a:srgbClr val="4C545B"/>
      </a:accent2>
      <a:accent3>
        <a:srgbClr val="4DBBBA"/>
      </a:accent3>
      <a:accent4>
        <a:srgbClr val="4F9DBF"/>
      </a:accent4>
      <a:accent5>
        <a:srgbClr val="245679"/>
      </a:accent5>
      <a:accent6>
        <a:srgbClr val="FFFFFF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188C9EB-EF9D-4A2A-8781-3A7D145AF1A3}" vid="{A751AFD9-A63F-4F5F-BDE8-E70ACBE6947A}"/>
    </a:ext>
  </a:extLst>
</a:theme>
</file>

<file path=ppt/theme/theme4.xml><?xml version="1.0" encoding="utf-8"?>
<a:theme xmlns:a="http://schemas.openxmlformats.org/drawingml/2006/main" name="2_Office Theme">
  <a:themeElements>
    <a:clrScheme name="Custom 1">
      <a:dk1>
        <a:srgbClr val="000000"/>
      </a:dk1>
      <a:lt1>
        <a:srgbClr val="FFFFFF"/>
      </a:lt1>
      <a:dk2>
        <a:srgbClr val="4C545B"/>
      </a:dk2>
      <a:lt2>
        <a:srgbClr val="E7E6E6"/>
      </a:lt2>
      <a:accent1>
        <a:srgbClr val="EA5B27"/>
      </a:accent1>
      <a:accent2>
        <a:srgbClr val="4C545B"/>
      </a:accent2>
      <a:accent3>
        <a:srgbClr val="4DBBBA"/>
      </a:accent3>
      <a:accent4>
        <a:srgbClr val="4F9DBF"/>
      </a:accent4>
      <a:accent5>
        <a:srgbClr val="245679"/>
      </a:accent5>
      <a:accent6>
        <a:srgbClr val="FFFFFF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188C9EB-EF9D-4A2A-8781-3A7D145AF1A3}" vid="{4E079CE5-9895-41D0-BD13-CD7C49924EBC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6f4a2a-3c00-4a10-8254-c125036e376d">
      <Terms xmlns="http://schemas.microsoft.com/office/infopath/2007/PartnerControls"/>
    </lcf76f155ced4ddcb4097134ff3c332f>
    <TaxCatchAll xmlns="0859af4d-6755-4846-ac57-3a419529e0b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EF40FCC7D7FF4E998AAD9E30FB8BEC" ma:contentTypeVersion="16" ma:contentTypeDescription="Create a new document." ma:contentTypeScope="" ma:versionID="485237bef7920f187da4cbed4e826017">
  <xsd:schema xmlns:xsd="http://www.w3.org/2001/XMLSchema" xmlns:xs="http://www.w3.org/2001/XMLSchema" xmlns:p="http://schemas.microsoft.com/office/2006/metadata/properties" xmlns:ns2="9e6f4a2a-3c00-4a10-8254-c125036e376d" xmlns:ns3="0859af4d-6755-4846-ac57-3a419529e0b3" targetNamespace="http://schemas.microsoft.com/office/2006/metadata/properties" ma:root="true" ma:fieldsID="7d502c0e0d59de5e95636c2d67a55b46" ns2:_="" ns3:_="">
    <xsd:import namespace="9e6f4a2a-3c00-4a10-8254-c125036e376d"/>
    <xsd:import namespace="0859af4d-6755-4846-ac57-3a419529e0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6f4a2a-3c00-4a10-8254-c125036e37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6a60af0-845b-4d8a-8d01-be9f6f2a1d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9af4d-6755-4846-ac57-3a419529e0b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2511507-e263-4687-bbd5-81d740b8bf9e}" ma:internalName="TaxCatchAll" ma:showField="CatchAllData" ma:web="0859af4d-6755-4846-ac57-3a419529e0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BA9B1F-B1B2-4BAD-BF28-71C9E08972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823647-875C-40DA-B210-8DFDACF12636}">
  <ds:schemaRefs>
    <ds:schemaRef ds:uri="093fa591-2058-495b-8657-870b5988c3fe"/>
    <ds:schemaRef ds:uri="85c4b420-8960-44eb-9719-077ea5182d82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49D349B-DE64-426B-8A8B-174F8104FEAC}"/>
</file>

<file path=docProps/app.xml><?xml version="1.0" encoding="utf-8"?>
<Properties xmlns="http://schemas.openxmlformats.org/officeDocument/2006/extended-properties" xmlns:vt="http://schemas.openxmlformats.org/officeDocument/2006/docPropsVTypes">
  <Template>resources-ppt</Template>
  <TotalTime>3023</TotalTime>
  <Words>460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MS Shell Dlg 2</vt:lpstr>
      <vt:lpstr>Wingdings</vt:lpstr>
      <vt:lpstr>4_Office Theme</vt:lpstr>
      <vt:lpstr>5_Office Theme</vt:lpstr>
      <vt:lpstr>1_Office Theme</vt:lpstr>
      <vt:lpstr>2_Office Theme</vt:lpstr>
      <vt:lpstr>Queensland Update</vt:lpstr>
      <vt:lpstr>Resources Strategic Plan</vt:lpstr>
      <vt:lpstr>Foundation data</vt:lpstr>
      <vt:lpstr>Customer and stakeholder usage</vt:lpstr>
      <vt:lpstr>Spatial data infrastructure</vt:lpstr>
      <vt:lpstr>Spatial data infrastructure</vt:lpstr>
      <vt:lpstr>Find what you need</vt:lpstr>
      <vt:lpstr>QSpatial enhancements</vt:lpstr>
      <vt:lpstr>Infrastructure synergies</vt:lpstr>
      <vt:lpstr>Focus / refinement</vt:lpstr>
      <vt:lpstr>Recurring issues</vt:lpstr>
      <vt:lpstr>PowerPoint Presentation</vt:lpstr>
    </vt:vector>
  </TitlesOfParts>
  <Company>Queensland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Beitzel</dc:creator>
  <cp:lastModifiedBy>Ian Beitzel</cp:lastModifiedBy>
  <cp:revision>378</cp:revision>
  <dcterms:created xsi:type="dcterms:W3CDTF">2021-09-30T06:55:22Z</dcterms:created>
  <dcterms:modified xsi:type="dcterms:W3CDTF">2021-10-07T00:34:13Z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0x01010085139A75F37C7C448A33D8118A49B402</vt:lpwstr>
  </property>
  <property fmtid="{D5CDD505-2E9C-101B-9397-08002B2CF9AE}" pid="3" name="eDOCS AutoSave">
    <vt:lpwstr>20211005131433131</vt:lpwstr>
  </property>
</Properties>
</file>