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305" r:id="rId7"/>
    <p:sldId id="283" r:id="rId8"/>
    <p:sldId id="301" r:id="rId9"/>
    <p:sldId id="300" r:id="rId10"/>
    <p:sldId id="302" r:id="rId11"/>
    <p:sldId id="303" r:id="rId12"/>
    <p:sldId id="292" r:id="rId13"/>
    <p:sldId id="294" r:id="rId14"/>
    <p:sldId id="304" r:id="rId15"/>
    <p:sldId id="29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72B5AE-1D28-90EB-1F4B-3F8952E207BF}" v="152" dt="2020-07-27T10:13:03.5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gan Graham" userId="S::graham.logan@ga.gov.au::8ed79fcc-4826-4163-a84f-3bf2de76b7c0" providerId="AD" clId="Web-{6C72B5AE-1D28-90EB-1F4B-3F8952E207BF}"/>
    <pc:docChg chg="modSld">
      <pc:chgData name="Logan Graham" userId="S::graham.logan@ga.gov.au::8ed79fcc-4826-4163-a84f-3bf2de76b7c0" providerId="AD" clId="Web-{6C72B5AE-1D28-90EB-1F4B-3F8952E207BF}" dt="2020-07-27T10:13:03.534" v="151" actId="20577"/>
      <pc:docMkLst>
        <pc:docMk/>
      </pc:docMkLst>
      <pc:sldChg chg="modSp">
        <pc:chgData name="Logan Graham" userId="S::graham.logan@ga.gov.au::8ed79fcc-4826-4163-a84f-3bf2de76b7c0" providerId="AD" clId="Web-{6C72B5AE-1D28-90EB-1F4B-3F8952E207BF}" dt="2020-07-27T09:33:11.170" v="43" actId="20577"/>
        <pc:sldMkLst>
          <pc:docMk/>
          <pc:sldMk cId="2898385680" sldId="261"/>
        </pc:sldMkLst>
        <pc:spChg chg="mod">
          <ac:chgData name="Logan Graham" userId="S::graham.logan@ga.gov.au::8ed79fcc-4826-4163-a84f-3bf2de76b7c0" providerId="AD" clId="Web-{6C72B5AE-1D28-90EB-1F4B-3F8952E207BF}" dt="2020-07-27T09:33:11.170" v="43" actId="20577"/>
          <ac:spMkLst>
            <pc:docMk/>
            <pc:sldMk cId="2898385680" sldId="261"/>
            <ac:spMk id="3" creationId="{00000000-0000-0000-0000-000000000000}"/>
          </ac:spMkLst>
        </pc:spChg>
      </pc:sldChg>
      <pc:sldChg chg="modSp">
        <pc:chgData name="Logan Graham" userId="S::graham.logan@ga.gov.au::8ed79fcc-4826-4163-a84f-3bf2de76b7c0" providerId="AD" clId="Web-{6C72B5AE-1D28-90EB-1F4B-3F8952E207BF}" dt="2020-07-27T10:03:12.341" v="53" actId="20577"/>
        <pc:sldMkLst>
          <pc:docMk/>
          <pc:sldMk cId="195591496" sldId="277"/>
        </pc:sldMkLst>
        <pc:spChg chg="mod">
          <ac:chgData name="Logan Graham" userId="S::graham.logan@ga.gov.au::8ed79fcc-4826-4163-a84f-3bf2de76b7c0" providerId="AD" clId="Web-{6C72B5AE-1D28-90EB-1F4B-3F8952E207BF}" dt="2020-07-27T10:03:12.341" v="53" actId="20577"/>
          <ac:spMkLst>
            <pc:docMk/>
            <pc:sldMk cId="195591496" sldId="277"/>
            <ac:spMk id="3" creationId="{00000000-0000-0000-0000-000000000000}"/>
          </ac:spMkLst>
        </pc:spChg>
      </pc:sldChg>
      <pc:sldChg chg="modSp">
        <pc:chgData name="Logan Graham" userId="S::graham.logan@ga.gov.au::8ed79fcc-4826-4163-a84f-3bf2de76b7c0" providerId="AD" clId="Web-{6C72B5AE-1D28-90EB-1F4B-3F8952E207BF}" dt="2020-07-27T10:04:00.795" v="59"/>
        <pc:sldMkLst>
          <pc:docMk/>
          <pc:sldMk cId="1299170974" sldId="279"/>
        </pc:sldMkLst>
        <pc:graphicFrameChg chg="mod modGraphic">
          <ac:chgData name="Logan Graham" userId="S::graham.logan@ga.gov.au::8ed79fcc-4826-4163-a84f-3bf2de76b7c0" providerId="AD" clId="Web-{6C72B5AE-1D28-90EB-1F4B-3F8952E207BF}" dt="2020-07-27T10:04:00.795" v="59"/>
          <ac:graphicFrameMkLst>
            <pc:docMk/>
            <pc:sldMk cId="1299170974" sldId="279"/>
            <ac:graphicFrameMk id="4" creationId="{00000000-0000-0000-0000-000000000000}"/>
          </ac:graphicFrameMkLst>
        </pc:graphicFrameChg>
      </pc:sldChg>
      <pc:sldChg chg="modSp">
        <pc:chgData name="Logan Graham" userId="S::graham.logan@ga.gov.au::8ed79fcc-4826-4163-a84f-3bf2de76b7c0" providerId="AD" clId="Web-{6C72B5AE-1D28-90EB-1F4B-3F8952E207BF}" dt="2020-07-27T10:13:03.534" v="150" actId="20577"/>
        <pc:sldMkLst>
          <pc:docMk/>
          <pc:sldMk cId="385001831" sldId="288"/>
        </pc:sldMkLst>
        <pc:spChg chg="mod">
          <ac:chgData name="Logan Graham" userId="S::graham.logan@ga.gov.au::8ed79fcc-4826-4163-a84f-3bf2de76b7c0" providerId="AD" clId="Web-{6C72B5AE-1D28-90EB-1F4B-3F8952E207BF}" dt="2020-07-27T10:13:03.534" v="150" actId="20577"/>
          <ac:spMkLst>
            <pc:docMk/>
            <pc:sldMk cId="385001831" sldId="288"/>
            <ac:spMk id="3" creationId="{00000000-0000-0000-0000-000000000000}"/>
          </ac:spMkLst>
        </pc:spChg>
      </pc:sldChg>
      <pc:sldChg chg="modSp">
        <pc:chgData name="Logan Graham" userId="S::graham.logan@ga.gov.au::8ed79fcc-4826-4163-a84f-3bf2de76b7c0" providerId="AD" clId="Web-{6C72B5AE-1D28-90EB-1F4B-3F8952E207BF}" dt="2020-07-27T10:09:46.595" v="112" actId="20577"/>
        <pc:sldMkLst>
          <pc:docMk/>
          <pc:sldMk cId="2816588740" sldId="289"/>
        </pc:sldMkLst>
        <pc:spChg chg="mod">
          <ac:chgData name="Logan Graham" userId="S::graham.logan@ga.gov.au::8ed79fcc-4826-4163-a84f-3bf2de76b7c0" providerId="AD" clId="Web-{6C72B5AE-1D28-90EB-1F4B-3F8952E207BF}" dt="2020-07-27T10:09:46.595" v="112" actId="20577"/>
          <ac:spMkLst>
            <pc:docMk/>
            <pc:sldMk cId="2816588740" sldId="289"/>
            <ac:spMk id="2" creationId="{00000000-0000-0000-0000-000000000000}"/>
          </ac:spMkLst>
        </pc:spChg>
        <pc:spChg chg="mod">
          <ac:chgData name="Logan Graham" userId="S::graham.logan@ga.gov.au::8ed79fcc-4826-4163-a84f-3bf2de76b7c0" providerId="AD" clId="Web-{6C72B5AE-1D28-90EB-1F4B-3F8952E207BF}" dt="2020-07-27T10:09:27.610" v="106" actId="20577"/>
          <ac:spMkLst>
            <pc:docMk/>
            <pc:sldMk cId="2816588740" sldId="289"/>
            <ac:spMk id="3" creationId="{00000000-0000-0000-0000-000000000000}"/>
          </ac:spMkLst>
        </pc:spChg>
      </pc:sldChg>
      <pc:sldChg chg="modSp">
        <pc:chgData name="Logan Graham" userId="S::graham.logan@ga.gov.au::8ed79fcc-4826-4163-a84f-3bf2de76b7c0" providerId="AD" clId="Web-{6C72B5AE-1D28-90EB-1F4B-3F8952E207BF}" dt="2020-07-27T10:11:33.299" v="133" actId="20577"/>
        <pc:sldMkLst>
          <pc:docMk/>
          <pc:sldMk cId="750253003" sldId="290"/>
        </pc:sldMkLst>
        <pc:spChg chg="mod">
          <ac:chgData name="Logan Graham" userId="S::graham.logan@ga.gov.au::8ed79fcc-4826-4163-a84f-3bf2de76b7c0" providerId="AD" clId="Web-{6C72B5AE-1D28-90EB-1F4B-3F8952E207BF}" dt="2020-07-27T10:10:05.485" v="114" actId="20577"/>
          <ac:spMkLst>
            <pc:docMk/>
            <pc:sldMk cId="750253003" sldId="290"/>
            <ac:spMk id="2" creationId="{00000000-0000-0000-0000-000000000000}"/>
          </ac:spMkLst>
        </pc:spChg>
        <pc:spChg chg="mod">
          <ac:chgData name="Logan Graham" userId="S::graham.logan@ga.gov.au::8ed79fcc-4826-4163-a84f-3bf2de76b7c0" providerId="AD" clId="Web-{6C72B5AE-1D28-90EB-1F4B-3F8952E207BF}" dt="2020-07-27T10:11:33.299" v="133" actId="20577"/>
          <ac:spMkLst>
            <pc:docMk/>
            <pc:sldMk cId="750253003" sldId="290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23232\OneDrive%20-%20Geoscience%20Australia\MDWG\Roadmaps\Analysis%20summary%20-%202018%20vs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1400" b="0" i="0" baseline="0" dirty="0">
                <a:effectLst/>
              </a:rPr>
              <a:t>Identified requirements - 2018 vs 2020</a:t>
            </a:r>
            <a:endParaRPr lang="en-A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'Requirements analysis 2020-18 %'!$B$12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'Requirements analysis 2020-18 %'!$A$13:$A$20</c:f>
              <c:strCache>
                <c:ptCount val="8"/>
                <c:pt idx="0">
                  <c:v>3rd Party integration</c:v>
                </c:pt>
                <c:pt idx="1">
                  <c:v>Accessible expertise</c:v>
                </c:pt>
                <c:pt idx="2">
                  <c:v>Business case for metadata benefits</c:v>
                </c:pt>
                <c:pt idx="3">
                  <c:v>Education and examples</c:v>
                </c:pt>
                <c:pt idx="4">
                  <c:v>Flexible, fit for purpose but Quality metadata</c:v>
                </c:pt>
                <c:pt idx="5">
                  <c:v>Leadership</c:v>
                </c:pt>
                <c:pt idx="6">
                  <c:v>Shared Infrastructure</c:v>
                </c:pt>
                <c:pt idx="7">
                  <c:v>Transformation pathway</c:v>
                </c:pt>
              </c:strCache>
            </c:strRef>
          </c:cat>
          <c:val>
            <c:numRef>
              <c:f>'Requirements analysis 2020-18 %'!$B$13:$B$20</c:f>
              <c:numCache>
                <c:formatCode>0</c:formatCode>
                <c:ptCount val="8"/>
                <c:pt idx="0">
                  <c:v>11.538461538461538</c:v>
                </c:pt>
                <c:pt idx="1">
                  <c:v>15.384615384615385</c:v>
                </c:pt>
                <c:pt idx="2">
                  <c:v>30.76923076923077</c:v>
                </c:pt>
                <c:pt idx="3">
                  <c:v>11.538461538461538</c:v>
                </c:pt>
                <c:pt idx="4">
                  <c:v>61.53846153846154</c:v>
                </c:pt>
                <c:pt idx="5">
                  <c:v>38.461538461538467</c:v>
                </c:pt>
                <c:pt idx="6">
                  <c:v>19.230769230769234</c:v>
                </c:pt>
                <c:pt idx="7">
                  <c:v>11.538461538461538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AF-4A97-8FA0-3FA06C65B486}"/>
            </c:ext>
          </c:extLst>
        </c:ser>
        <c:ser>
          <c:idx val="1"/>
          <c:order val="1"/>
          <c:tx>
            <c:strRef>
              <c:f>'Requirements analysis 2020-18 %'!$C$12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'Requirements analysis 2020-18 %'!$A$13:$A$20</c:f>
              <c:strCache>
                <c:ptCount val="8"/>
                <c:pt idx="0">
                  <c:v>3rd Party integration</c:v>
                </c:pt>
                <c:pt idx="1">
                  <c:v>Accessible expertise</c:v>
                </c:pt>
                <c:pt idx="2">
                  <c:v>Business case for metadata benefits</c:v>
                </c:pt>
                <c:pt idx="3">
                  <c:v>Education and examples</c:v>
                </c:pt>
                <c:pt idx="4">
                  <c:v>Flexible, fit for purpose but Quality metadata</c:v>
                </c:pt>
                <c:pt idx="5">
                  <c:v>Leadership</c:v>
                </c:pt>
                <c:pt idx="6">
                  <c:v>Shared Infrastructure</c:v>
                </c:pt>
                <c:pt idx="7">
                  <c:v>Transformation pathway</c:v>
                </c:pt>
              </c:strCache>
            </c:strRef>
          </c:cat>
          <c:val>
            <c:numRef>
              <c:f>'Requirements analysis 2020-18 %'!$C$13:$C$20</c:f>
              <c:numCache>
                <c:formatCode>0</c:formatCode>
                <c:ptCount val="8"/>
                <c:pt idx="0">
                  <c:v>0</c:v>
                </c:pt>
                <c:pt idx="1">
                  <c:v>18.181818181818183</c:v>
                </c:pt>
                <c:pt idx="2">
                  <c:v>22.727272727272727</c:v>
                </c:pt>
                <c:pt idx="3">
                  <c:v>22.727272727272727</c:v>
                </c:pt>
                <c:pt idx="4">
                  <c:v>18.181818181818183</c:v>
                </c:pt>
                <c:pt idx="5">
                  <c:v>40.909090909090907</c:v>
                </c:pt>
                <c:pt idx="6">
                  <c:v>18.181818181818183</c:v>
                </c:pt>
                <c:pt idx="7">
                  <c:v>27.272727272727273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AF-4A97-8FA0-3FA06C65B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8321432"/>
        <c:axId val="618319464"/>
      </c:barChart>
      <c:catAx>
        <c:axId val="618321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19464"/>
        <c:crosses val="autoZero"/>
        <c:auto val="1"/>
        <c:lblAlgn val="ctr"/>
        <c:lblOffset val="100"/>
        <c:noMultiLvlLbl val="0"/>
      </c:catAx>
      <c:valAx>
        <c:axId val="618319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21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5346719160104989"/>
          <c:y val="0.1626151939340916"/>
          <c:w val="0.10417672790901138"/>
          <c:h val="0.110532954214056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48-4BB9-A1A2-A5B87E330215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48-4BB9-A1A2-A5B87E330215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48-4BB9-A1A2-A5B87E330215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48-4BB9-A1A2-A5B87E3302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Sheet2!$A$4:$A$6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Sheet2!$B$4:$B$6</c:f>
              <c:numCache>
                <c:formatCode>General</c:formatCode>
                <c:ptCount val="3"/>
                <c:pt idx="0">
                  <c:v>26</c:v>
                </c:pt>
                <c:pt idx="1">
                  <c:v>12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448-4BB9-A1A2-A5B87E330215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8448-4BB9-A1A2-A5B87E330215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8448-4BB9-A1A2-A5B87E330215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8448-4BB9-A1A2-A5B87E3302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Sheet2!$A$4:$A$6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Sheet2!$C$4:$C$6</c:f>
              <c:numCache>
                <c:formatCode>0%</c:formatCode>
                <c:ptCount val="3"/>
                <c:pt idx="0">
                  <c:v>0.68</c:v>
                </c:pt>
                <c:pt idx="1">
                  <c:v>0.32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448-4BB9-A1A2-A5B87E33021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73-4514-A611-35F881B34CB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73-4514-A611-35F881B34CB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873-4514-A611-35F881B34CB9}"/>
              </c:ext>
            </c:extLst>
          </c:dPt>
          <c:dLbls>
            <c:dLbl>
              <c:idx val="0"/>
              <c:layout>
                <c:manualLayout>
                  <c:x val="-0.2074331696112903"/>
                  <c:y val="8.859307167537874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73-4514-A611-35F881B34CB9}"/>
                </c:ext>
              </c:extLst>
            </c:dLbl>
            <c:dLbl>
              <c:idx val="2"/>
              <c:layout>
                <c:manualLayout>
                  <c:x val="-5.054515824703975E-2"/>
                  <c:y val="4.235883464752958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91465592465182"/>
                      <c:h val="0.276344836242284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873-4514-A611-35F881B34C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Sheet2!$A$14:$A$16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Sheet2!$B$14:$B$16</c:f>
              <c:numCache>
                <c:formatCode>General</c:formatCode>
                <c:ptCount val="3"/>
                <c:pt idx="0">
                  <c:v>15</c:v>
                </c:pt>
                <c:pt idx="1">
                  <c:v>20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73-4514-A611-35F881B34CB9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1873-4514-A611-35F881B34CB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1873-4514-A611-35F881B34CB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1873-4514-A611-35F881B34CB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Sheet2!$A$14:$A$16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Sheet2!$C$14:$C$16</c:f>
              <c:numCache>
                <c:formatCode>0%</c:formatCode>
                <c:ptCount val="3"/>
                <c:pt idx="0">
                  <c:v>0.39</c:v>
                </c:pt>
                <c:pt idx="1">
                  <c:v>0.53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873-4514-A611-35F881B34CB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12-4996-AC10-FCE49B7F6EF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A12-4996-AC10-FCE49B7F6EF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A12-4996-AC10-FCE49B7F6E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Sheet2!$A$27:$A$29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N/A</c:v>
                </c:pt>
              </c:strCache>
            </c:strRef>
          </c:cat>
          <c:val>
            <c:numRef>
              <c:f>Sheet2!$B$27:$B$29</c:f>
              <c:numCache>
                <c:formatCode>0%</c:formatCode>
                <c:ptCount val="3"/>
                <c:pt idx="0">
                  <c:v>0.61</c:v>
                </c:pt>
                <c:pt idx="1">
                  <c:v>0.03</c:v>
                </c:pt>
                <c:pt idx="2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A12-4996-AC10-FCE49B7F6EF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0.89793</cdr:x>
      <cdr:y>0.29161</cdr:y>
    </cdr:from>
    <cdr:to>
      <cdr:x>0.92332</cdr:x>
      <cdr:y>0.44157</cdr:y>
    </cdr:to>
    <cdr:sp macro="" textlink="">
      <cdr:nvSpPr>
        <cdr:cNvPr id="2" name="Down Arrow 1"/>
        <cdr:cNvSpPr/>
      </cdr:nvSpPr>
      <cdr:spPr>
        <a:xfrm xmlns:a="http://schemas.openxmlformats.org/drawingml/2006/main">
          <a:off x="6470778" y="833268"/>
          <a:ext cx="182970" cy="428511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A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544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605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065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F6CE-F548-4C2D-9D97-DDA3317C7D69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3D0-A2DF-475F-A214-47D2BA9EE4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8943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F6CE-F548-4C2D-9D97-DDA3317C7D69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3D0-A2DF-475F-A214-47D2BA9EE4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7984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F6CE-F548-4C2D-9D97-DDA3317C7D69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3D0-A2DF-475F-A214-47D2BA9EE4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162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F6CE-F548-4C2D-9D97-DDA3317C7D69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3D0-A2DF-475F-A214-47D2BA9EE4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0594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F6CE-F548-4C2D-9D97-DDA3317C7D69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3D0-A2DF-475F-A214-47D2BA9EE4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2978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F6CE-F548-4C2D-9D97-DDA3317C7D69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3D0-A2DF-475F-A214-47D2BA9EE4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0884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F6CE-F548-4C2D-9D97-DDA3317C7D69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3D0-A2DF-475F-A214-47D2BA9EE4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4451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F6CE-F548-4C2D-9D97-DDA3317C7D69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3D0-A2DF-475F-A214-47D2BA9EE4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418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507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F6CE-F548-4C2D-9D97-DDA3317C7D69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3D0-A2DF-475F-A214-47D2BA9EE4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7069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F6CE-F548-4C2D-9D97-DDA3317C7D69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3D0-A2DF-475F-A214-47D2BA9EE4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395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F6CE-F548-4C2D-9D97-DDA3317C7D69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53D0-A2DF-475F-A214-47D2BA9EE4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436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30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0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97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999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51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76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73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E681-C428-41BD-921F-D58EC3708441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3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4F6CE-F548-4C2D-9D97-DDA3317C7D69}" type="datetimeFigureOut">
              <a:rPr lang="en-AU" smtClean="0"/>
              <a:t>1/06/2022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A53D0-A2DF-475F-A214-47D2BA9EE4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607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ro.arcgis.com/en/pro-app/2.8/help/metadata/create-iso-19115-1-and-iso-19115-3-metadata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sm.gov.au/sites/default/files/How%20to%20access%20the%20ANZMet%20Lite%20V2%20metadata%20tool.docx" TargetMode="External"/><Relationship Id="rId2" Type="http://schemas.openxmlformats.org/officeDocument/2006/relationships/hyperlink" Target="https://atlas.metadata.ga.gov.au/geonetwor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csm-au.github.io/metadata-working-group/" TargetMode="External"/><Relationship Id="rId2" Type="http://schemas.openxmlformats.org/officeDocument/2006/relationships/hyperlink" Target="https://www.anzlic.gov.au/resources/asnzs-iso-1911512015-metadat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atacommissioner.gov.au/media-hub/ondc-launches-pilot-project-australian-government-data-catalogue" TargetMode="External"/><Relationship Id="rId5" Type="http://schemas.openxmlformats.org/officeDocument/2006/relationships/hyperlink" Target="https://doi.org/10.31219/osf.io/xsu4p" TargetMode="External"/><Relationship Id="rId4" Type="http://schemas.openxmlformats.org/officeDocument/2006/relationships/hyperlink" Target="https://standards.unggim.ogc.org/index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3757" y="2152650"/>
            <a:ext cx="9364243" cy="230505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AU" b="1" dirty="0" smtClean="0"/>
              <a:t>Update on ANZ </a:t>
            </a:r>
            <a:r>
              <a:rPr lang="en-AU" b="1" dirty="0"/>
              <a:t>MDWG </a:t>
            </a:r>
            <a:r>
              <a:rPr lang="en-AU" b="1" dirty="0" smtClean="0"/>
              <a:t>Activities:</a:t>
            </a:r>
            <a:r>
              <a:rPr lang="en-AU" b="1" dirty="0"/>
              <a:t/>
            </a:r>
            <a:br>
              <a:rPr lang="en-AU" b="1" dirty="0"/>
            </a:br>
            <a:r>
              <a:rPr lang="en-AU" b="1" dirty="0" smtClean="0"/>
              <a:t>November 2021 – May 2022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73385"/>
            <a:ext cx="9144000" cy="1198789"/>
          </a:xfrm>
        </p:spPr>
        <p:txBody>
          <a:bodyPr/>
          <a:lstStyle/>
          <a:p>
            <a:r>
              <a:rPr lang="en-AU" b="1" dirty="0" smtClean="0"/>
              <a:t>1-2 June 2022</a:t>
            </a:r>
            <a:endParaRPr lang="en-AU" b="1" dirty="0"/>
          </a:p>
          <a:p>
            <a:r>
              <a:rPr lang="en-AU" b="1" dirty="0"/>
              <a:t>ANZ MDWG </a:t>
            </a:r>
            <a:r>
              <a:rPr lang="en-AU" b="1"/>
              <a:t>Meeting </a:t>
            </a:r>
            <a:r>
              <a:rPr lang="en-AU" b="1" smtClean="0"/>
              <a:t># </a:t>
            </a:r>
            <a:r>
              <a:rPr lang="en-AU" b="1" dirty="0" smtClean="0"/>
              <a:t>10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9909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214" y="256268"/>
            <a:ext cx="10515600" cy="826861"/>
          </a:xfrm>
        </p:spPr>
        <p:txBody>
          <a:bodyPr/>
          <a:lstStyle/>
          <a:p>
            <a:r>
              <a:rPr lang="en-AU" dirty="0" smtClean="0"/>
              <a:t>Next Steps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228" y="1150710"/>
            <a:ext cx="10515600" cy="4351338"/>
          </a:xfrm>
        </p:spPr>
        <p:txBody>
          <a:bodyPr/>
          <a:lstStyle/>
          <a:p>
            <a:r>
              <a:rPr lang="en-AU" dirty="0" smtClean="0"/>
              <a:t>Progress/complete commenced activities</a:t>
            </a:r>
          </a:p>
          <a:p>
            <a:r>
              <a:rPr lang="en-AU" dirty="0" smtClean="0"/>
              <a:t>Assist EM sector with their metadata project</a:t>
            </a:r>
          </a:p>
          <a:p>
            <a:r>
              <a:rPr lang="en-AU" dirty="0"/>
              <a:t>Development guidelines for recording metadata on Data Quality and Uncertainty</a:t>
            </a:r>
            <a:endParaRPr lang="en-AU" sz="2400" dirty="0"/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Other priorities and new challenges? – Survey to identify challenges and priorities in November 2022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9937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3072" y="365125"/>
            <a:ext cx="6585857" cy="1325563"/>
          </a:xfrm>
        </p:spPr>
        <p:txBody>
          <a:bodyPr/>
          <a:lstStyle/>
          <a:p>
            <a:r>
              <a:rPr lang="en-AU" b="1" dirty="0" smtClean="0"/>
              <a:t>Questions and comments???</a:t>
            </a:r>
            <a:endParaRPr lang="en-AU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476"/>
          <a:stretch/>
        </p:blipFill>
        <p:spPr>
          <a:xfrm>
            <a:off x="4191000" y="1510393"/>
            <a:ext cx="381000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50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85" y="-33413"/>
            <a:ext cx="11875981" cy="768145"/>
          </a:xfrm>
        </p:spPr>
        <p:txBody>
          <a:bodyPr>
            <a:normAutofit/>
          </a:bodyPr>
          <a:lstStyle/>
          <a:p>
            <a:r>
              <a:rPr lang="en-AU" sz="3600" b="1" dirty="0" smtClean="0"/>
              <a:t>ISO Metadata Standards – What’s new and what’s different</a:t>
            </a:r>
            <a:endParaRPr lang="en-AU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213076" y="762712"/>
            <a:ext cx="2086852" cy="5866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19115:2003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Metadata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076" y="1559137"/>
            <a:ext cx="2321654" cy="4768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19139:2007 (withdrawn)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XML Encoding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43077" y="4107604"/>
            <a:ext cx="2086852" cy="4768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OGC API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076" y="3693838"/>
            <a:ext cx="2086852" cy="5516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19119:2005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Services Metadata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443077" y="2820973"/>
            <a:ext cx="2260781" cy="4768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19157:2013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Quality Metadata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076" y="4455250"/>
            <a:ext cx="2086852" cy="4768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OGC Web Services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43077" y="2215042"/>
            <a:ext cx="2086852" cy="4768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19115-3:2016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XML Encoding (F&amp;S)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443077" y="762712"/>
            <a:ext cx="2746566" cy="6425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19115-1:2014 &amp; </a:t>
            </a:r>
            <a:r>
              <a:rPr kumimoji="0" lang="en-A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Amd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1:2018 / </a:t>
            </a:r>
            <a:r>
              <a:rPr kumimoji="0" lang="en-A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Amd</a:t>
            </a: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2:2020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Metadata Fundamentals &amp; Services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443171" y="956509"/>
            <a:ext cx="5910946" cy="147941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641542" y="1745994"/>
            <a:ext cx="5726444" cy="597764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434787" y="3426904"/>
            <a:ext cx="2086852" cy="5516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19119:2016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Services Metadata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475621" y="1191491"/>
            <a:ext cx="5870206" cy="2741408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484555" y="3648554"/>
            <a:ext cx="5861272" cy="297596"/>
          </a:xfrm>
          <a:prstGeom prst="straightConnector1">
            <a:avLst/>
          </a:prstGeom>
          <a:ln w="762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453462" y="1103004"/>
            <a:ext cx="5892365" cy="1948627"/>
          </a:xfrm>
          <a:prstGeom prst="straightConnector1">
            <a:avLst/>
          </a:prstGeom>
          <a:ln w="76200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13076" y="2245781"/>
            <a:ext cx="2086852" cy="5516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19115-2:2009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Imagery Metadata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2534730" y="4286910"/>
            <a:ext cx="5811097" cy="406757"/>
          </a:xfrm>
          <a:prstGeom prst="straightConnector1">
            <a:avLst/>
          </a:prstGeom>
          <a:ln w="7620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13076" y="3007194"/>
            <a:ext cx="2086852" cy="4768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19139-2:2012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XML Encoding (Imagery)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443077" y="1534342"/>
            <a:ext cx="2086852" cy="5516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19115-2:2019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Imagery Metadata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467331" y="2523788"/>
            <a:ext cx="5878496" cy="707873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2467331" y="1862168"/>
            <a:ext cx="5878496" cy="574579"/>
          </a:xfrm>
          <a:prstGeom prst="straightConnector1">
            <a:avLst/>
          </a:prstGeom>
          <a:ln w="76200">
            <a:solidFill>
              <a:schemeClr val="accent4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443077" y="5319466"/>
            <a:ext cx="3074646" cy="6590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19165-1:2018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Preservation of Digital Data &amp; Metadata - Fundamentals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443077" y="6107574"/>
            <a:ext cx="3143416" cy="6377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19165-2:2020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Preservation of Digital Data &amp; Metadata – Earth Observations &amp; derived products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443077" y="4713535"/>
            <a:ext cx="2086852" cy="4768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ISO 19139-1:2019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Encoding Rules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109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  <p:bldP spid="26" grpId="0" animBg="1"/>
      <p:bldP spid="30" grpId="0" animBg="1"/>
      <p:bldP spid="31" grpId="0" animBg="1"/>
      <p:bldP spid="47" grpId="0" animBg="1"/>
      <p:bldP spid="48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Arrow 4"/>
          <p:cNvSpPr/>
          <p:nvPr/>
        </p:nvSpPr>
        <p:spPr>
          <a:xfrm>
            <a:off x="3468124" y="976608"/>
            <a:ext cx="173115" cy="4634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AU"/>
          </a:p>
        </p:txBody>
      </p:sp>
      <p:sp>
        <p:nvSpPr>
          <p:cNvPr id="6" name="Down Arrow 5"/>
          <p:cNvSpPr/>
          <p:nvPr/>
        </p:nvSpPr>
        <p:spPr>
          <a:xfrm>
            <a:off x="1830465" y="976609"/>
            <a:ext cx="173115" cy="4634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AU"/>
          </a:p>
        </p:txBody>
      </p:sp>
      <p:grpSp>
        <p:nvGrpSpPr>
          <p:cNvPr id="12" name="Group 11"/>
          <p:cNvGrpSpPr/>
          <p:nvPr/>
        </p:nvGrpSpPr>
        <p:grpSpPr>
          <a:xfrm>
            <a:off x="57675" y="2437913"/>
            <a:ext cx="8146264" cy="4343400"/>
            <a:chOff x="714549" y="4200647"/>
            <a:chExt cx="8146264" cy="4343400"/>
          </a:xfrm>
        </p:grpSpPr>
        <p:sp>
          <p:nvSpPr>
            <p:cNvPr id="10" name="Rectangle 9"/>
            <p:cNvSpPr/>
            <p:nvPr/>
          </p:nvSpPr>
          <p:spPr>
            <a:xfrm>
              <a:off x="773953" y="4200647"/>
              <a:ext cx="8086860" cy="426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549" y="4200647"/>
              <a:ext cx="8146264" cy="4343400"/>
            </a:xfrm>
            <a:prstGeom prst="rect">
              <a:avLst/>
            </a:prstGeom>
          </p:spPr>
        </p:pic>
      </p:grp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916318"/>
              </p:ext>
            </p:extLst>
          </p:nvPr>
        </p:nvGraphicFramePr>
        <p:xfrm>
          <a:off x="362437" y="125898"/>
          <a:ext cx="7206343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8109555" y="484663"/>
            <a:ext cx="3740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AU" sz="3200" dirty="0">
                <a:cs typeface="Arial" panose="020B0604020202020204" pitchFamily="34" charset="0"/>
              </a:rPr>
              <a:t>Roadmap </a:t>
            </a:r>
            <a:r>
              <a:rPr lang="en-AU" sz="3200" dirty="0" smtClean="0">
                <a:cs typeface="Arial" panose="020B0604020202020204" pitchFamily="34" charset="0"/>
              </a:rPr>
              <a:t>2: Priorities </a:t>
            </a:r>
            <a:endParaRPr lang="en-AU" sz="3200" dirty="0"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96686" y="1246497"/>
            <a:ext cx="3553278" cy="4819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AU" dirty="0" smtClean="0"/>
              <a:t>Four major priority areas: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AU" dirty="0" smtClean="0"/>
              <a:t>Support </a:t>
            </a:r>
            <a:r>
              <a:rPr lang="en-AU" dirty="0"/>
              <a:t>for transformation </a:t>
            </a:r>
            <a:r>
              <a:rPr lang="en-AU" dirty="0" smtClean="0"/>
              <a:t>pathways - access to expertise</a:t>
            </a:r>
            <a:endParaRPr lang="en-AU" dirty="0">
              <a:solidFill>
                <a:schemeClr val="accent6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AU" dirty="0"/>
              <a:t>Development data specific profiles and implementation examples</a:t>
            </a:r>
            <a:endParaRPr lang="en-AU" dirty="0">
              <a:solidFill>
                <a:schemeClr val="accent6"/>
              </a:solidFill>
              <a:cs typeface="Calibri"/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AU" dirty="0"/>
              <a:t>Metadata </a:t>
            </a:r>
            <a:r>
              <a:rPr lang="en-AU" dirty="0" smtClean="0"/>
              <a:t>creation, editing </a:t>
            </a:r>
            <a:r>
              <a:rPr lang="en-AU" dirty="0"/>
              <a:t>and </a:t>
            </a:r>
            <a:r>
              <a:rPr lang="en-AU" dirty="0" smtClean="0"/>
              <a:t>validation </a:t>
            </a:r>
            <a:r>
              <a:rPr lang="en-AU" dirty="0"/>
              <a:t>tools</a:t>
            </a:r>
            <a:endParaRPr lang="en-AU" dirty="0">
              <a:solidFill>
                <a:schemeClr val="accent6"/>
              </a:solidFill>
              <a:cs typeface="Calibri"/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AU" dirty="0"/>
              <a:t>Improving </a:t>
            </a:r>
            <a:r>
              <a:rPr lang="en-AU" dirty="0" smtClean="0"/>
              <a:t>technical governance</a:t>
            </a:r>
            <a:endParaRPr lang="en-AU" dirty="0">
              <a:solidFill>
                <a:schemeClr val="accent6"/>
              </a:solidFill>
              <a:cs typeface="Calibri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2449530" y="4275182"/>
            <a:ext cx="173115" cy="4634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065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Graphic spid="4" grpId="0">
        <p:bldAsOne/>
      </p:bldGraphic>
      <p:bldP spid="8" grpId="0"/>
      <p:bldP spid="9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308" y="193553"/>
            <a:ext cx="10769764" cy="856042"/>
          </a:xfrm>
        </p:spPr>
        <p:txBody>
          <a:bodyPr>
            <a:normAutofit/>
          </a:bodyPr>
          <a:lstStyle/>
          <a:p>
            <a:r>
              <a:rPr lang="en-AU" sz="4000" dirty="0">
                <a:latin typeface="+mn-lt"/>
                <a:cs typeface="Arial" panose="020B0604020202020204" pitchFamily="34" charset="0"/>
              </a:rPr>
              <a:t>Requirements for ESRI supported metadata tool</a:t>
            </a:r>
            <a:endParaRPr lang="en-AU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35" y="990600"/>
            <a:ext cx="10948711" cy="52120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 smtClean="0"/>
              <a:t>Current situation</a:t>
            </a:r>
          </a:p>
          <a:p>
            <a:pPr lvl="1"/>
            <a:r>
              <a:rPr lang="en-AU" sz="2200" dirty="0"/>
              <a:t>D</a:t>
            </a:r>
            <a:r>
              <a:rPr lang="en-AU" sz="2200" dirty="0" smtClean="0"/>
              <a:t>eveloped </a:t>
            </a:r>
            <a:r>
              <a:rPr lang="en-AU" sz="2200" dirty="0"/>
              <a:t>by ESRI Australia to support creation of the ISO 19115 </a:t>
            </a:r>
            <a:r>
              <a:rPr lang="en-AU" sz="2200" dirty="0" smtClean="0"/>
              <a:t>metadata</a:t>
            </a:r>
          </a:p>
          <a:p>
            <a:pPr lvl="1"/>
            <a:r>
              <a:rPr lang="en-AU" sz="2200" dirty="0" smtClean="0"/>
              <a:t>Maintained by GA</a:t>
            </a:r>
          </a:p>
          <a:p>
            <a:pPr lvl="1"/>
            <a:r>
              <a:rPr lang="en-AU" sz="2200" dirty="0" smtClean="0"/>
              <a:t>The tool based on </a:t>
            </a:r>
            <a:r>
              <a:rPr lang="en-AU" sz="2200" dirty="0"/>
              <a:t>a superseded version of the </a:t>
            </a:r>
            <a:r>
              <a:rPr lang="en-AU" sz="2200" dirty="0" smtClean="0"/>
              <a:t>standard, which s not supported by ANZLIC</a:t>
            </a:r>
          </a:p>
          <a:p>
            <a:pPr lvl="1"/>
            <a:r>
              <a:rPr lang="en-AU" sz="2200" dirty="0" smtClean="0"/>
              <a:t>GA/ANZ MDWG </a:t>
            </a:r>
            <a:r>
              <a:rPr lang="en-AU" sz="2200" dirty="0"/>
              <a:t>received </a:t>
            </a:r>
            <a:r>
              <a:rPr lang="en-AU" sz="2200" dirty="0" smtClean="0"/>
              <a:t>many questions about plans to </a:t>
            </a:r>
            <a:r>
              <a:rPr lang="en-AU" sz="2200" dirty="0"/>
              <a:t>upgrade </a:t>
            </a:r>
            <a:r>
              <a:rPr lang="en-AU" sz="2200" dirty="0" smtClean="0"/>
              <a:t>it to </a:t>
            </a:r>
            <a:r>
              <a:rPr lang="en-AU" sz="2200" dirty="0"/>
              <a:t>the ISO 19115-1 </a:t>
            </a:r>
            <a:r>
              <a:rPr lang="en-AU" sz="2200" dirty="0" smtClean="0"/>
              <a:t>standard</a:t>
            </a:r>
          </a:p>
          <a:p>
            <a:pPr lvl="1"/>
            <a:r>
              <a:rPr lang="en-AU" sz="2200" dirty="0" smtClean="0"/>
              <a:t>Digital Atlas of Australia and Australian Climate Service require interoperable ISO 19115-1/ANZLIC complaint metadata to ensure quick discovery of fit for purpose resources</a:t>
            </a:r>
            <a:endParaRPr lang="en-AU" sz="2200" dirty="0"/>
          </a:p>
          <a:p>
            <a:pPr marL="0" indent="0">
              <a:buNone/>
            </a:pPr>
            <a:r>
              <a:rPr lang="en-AU" dirty="0" smtClean="0"/>
              <a:t>Issues</a:t>
            </a:r>
          </a:p>
          <a:p>
            <a:pPr lvl="1"/>
            <a:r>
              <a:rPr lang="en-AU" sz="2200" dirty="0"/>
              <a:t>M</a:t>
            </a:r>
            <a:r>
              <a:rPr lang="en-AU" sz="2200" dirty="0" smtClean="0"/>
              <a:t>etadata </a:t>
            </a:r>
            <a:r>
              <a:rPr lang="en-AU" sz="2200" dirty="0"/>
              <a:t>statements </a:t>
            </a:r>
            <a:r>
              <a:rPr lang="en-AU" sz="2200" dirty="0" smtClean="0"/>
              <a:t>generated by the ESRI tool:</a:t>
            </a:r>
          </a:p>
          <a:p>
            <a:pPr lvl="3"/>
            <a:r>
              <a:rPr lang="en-AU" sz="2000" dirty="0" smtClean="0"/>
              <a:t>are </a:t>
            </a:r>
            <a:r>
              <a:rPr lang="en-AU" sz="2000" dirty="0"/>
              <a:t>not compliant with </a:t>
            </a:r>
            <a:r>
              <a:rPr lang="en-AU" sz="2000" dirty="0" smtClean="0"/>
              <a:t>new version of metadata</a:t>
            </a:r>
          </a:p>
          <a:p>
            <a:pPr lvl="3"/>
            <a:r>
              <a:rPr lang="en-AU" sz="2000" dirty="0" smtClean="0"/>
              <a:t>have limited interoperability</a:t>
            </a:r>
          </a:p>
          <a:p>
            <a:pPr lvl="3"/>
            <a:r>
              <a:rPr lang="en-AU" sz="2000" dirty="0" smtClean="0"/>
              <a:t>cannot </a:t>
            </a:r>
            <a:r>
              <a:rPr lang="en-AU" sz="2000" dirty="0"/>
              <a:t>be easily integrated in central </a:t>
            </a:r>
            <a:r>
              <a:rPr lang="en-AU" sz="2000" dirty="0" smtClean="0"/>
              <a:t>catalogues</a:t>
            </a:r>
          </a:p>
          <a:p>
            <a:pPr lvl="3"/>
            <a:r>
              <a:rPr lang="en-AU" sz="2000" dirty="0"/>
              <a:t>additional steps are required to convers to the new standard</a:t>
            </a:r>
          </a:p>
          <a:p>
            <a:pPr lvl="1"/>
            <a:r>
              <a:rPr lang="en-AU" sz="2200" dirty="0"/>
              <a:t>M</a:t>
            </a:r>
            <a:r>
              <a:rPr lang="en-AU" sz="2200" dirty="0" smtClean="0"/>
              <a:t>etadata </a:t>
            </a:r>
            <a:r>
              <a:rPr lang="en-AU" sz="2200" dirty="0"/>
              <a:t>for services is not </a:t>
            </a:r>
            <a:r>
              <a:rPr lang="en-AU" sz="2200" dirty="0" smtClean="0"/>
              <a:t>supported</a:t>
            </a:r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09951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59956" y="1341675"/>
            <a:ext cx="3205315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Has your organisation used the ESRI ANZLIC Metadata Tool before?</a:t>
            </a:r>
            <a:endParaRPr lang="en-AU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75033" y="1341675"/>
            <a:ext cx="298248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AU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your organisation </a:t>
            </a:r>
            <a:r>
              <a:rPr lang="en-AU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use upgraded ESRI ANZLIC Metadata Tool?</a:t>
            </a:r>
            <a:endParaRPr lang="en-AU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8937" y="1341675"/>
            <a:ext cx="3080316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Does your organisation use ESRI software for managing spatial data and products?</a:t>
            </a:r>
            <a:endParaRPr lang="en-AU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316950160"/>
              </p:ext>
            </p:extLst>
          </p:nvPr>
        </p:nvGraphicFramePr>
        <p:xfrm>
          <a:off x="190124" y="2759818"/>
          <a:ext cx="3529129" cy="2992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129072881"/>
              </p:ext>
            </p:extLst>
          </p:nvPr>
        </p:nvGraphicFramePr>
        <p:xfrm>
          <a:off x="4773827" y="2759818"/>
          <a:ext cx="2977573" cy="2992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045585019"/>
              </p:ext>
            </p:extLst>
          </p:nvPr>
        </p:nvGraphicFramePr>
        <p:xfrm>
          <a:off x="8476187" y="2782036"/>
          <a:ext cx="3180174" cy="2948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0"/>
          <p:cNvSpPr/>
          <p:nvPr/>
        </p:nvSpPr>
        <p:spPr>
          <a:xfrm>
            <a:off x="294191" y="206166"/>
            <a:ext cx="101253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000" dirty="0">
                <a:cs typeface="Arial" panose="020B0604020202020204" pitchFamily="34" charset="0"/>
              </a:rPr>
              <a:t>Requirements for ESRI supported metadata tool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46304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Graphic spid="8" grpId="0">
        <p:bldAsOne/>
      </p:bldGraphic>
      <p:bldGraphic spid="9" grpId="0">
        <p:bldAsOne/>
      </p:bldGraphic>
      <p:bldGraphic spid="10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826"/>
            <a:ext cx="10515600" cy="772432"/>
          </a:xfrm>
        </p:spPr>
        <p:txBody>
          <a:bodyPr>
            <a:normAutofit/>
          </a:bodyPr>
          <a:lstStyle/>
          <a:p>
            <a:r>
              <a:rPr lang="en-AU" sz="4000" dirty="0" smtClean="0">
                <a:latin typeface="+mn-lt"/>
              </a:rPr>
              <a:t>1. Support </a:t>
            </a:r>
            <a:r>
              <a:rPr lang="en-AU" sz="4000" dirty="0">
                <a:latin typeface="+mn-lt"/>
              </a:rPr>
              <a:t>for </a:t>
            </a:r>
            <a:r>
              <a:rPr lang="en-AU" sz="4000" dirty="0" smtClean="0">
                <a:latin typeface="+mn-lt"/>
              </a:rPr>
              <a:t>transformation </a:t>
            </a:r>
            <a:r>
              <a:rPr lang="en-AU" sz="4000" dirty="0">
                <a:latin typeface="+mn-lt"/>
              </a:rPr>
              <a:t>pathways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0843"/>
            <a:ext cx="10515600" cy="4876120"/>
          </a:xfrm>
        </p:spPr>
        <p:txBody>
          <a:bodyPr/>
          <a:lstStyle/>
          <a:p>
            <a:r>
              <a:rPr lang="en-AU" sz="2000" dirty="0" smtClean="0"/>
              <a:t>Identify </a:t>
            </a:r>
            <a:r>
              <a:rPr lang="en-AU" sz="2000" dirty="0"/>
              <a:t>potential collaboration areas and pilot project to improve consistency and access to metadata</a:t>
            </a:r>
          </a:p>
          <a:p>
            <a:r>
              <a:rPr lang="en-AU" sz="2000" dirty="0"/>
              <a:t>Investigate metadata standards used across geospatial community in AUS and NZ:</a:t>
            </a:r>
          </a:p>
          <a:p>
            <a:pPr lvl="1"/>
            <a:r>
              <a:rPr lang="en-AU" sz="2000" dirty="0"/>
              <a:t>Conduct </a:t>
            </a:r>
            <a:r>
              <a:rPr lang="en-AU" sz="2000" dirty="0" smtClean="0"/>
              <a:t>survey – completed in April/May 2022</a:t>
            </a:r>
            <a:endParaRPr lang="en-AU" sz="2000" dirty="0"/>
          </a:p>
          <a:p>
            <a:pPr lvl="1"/>
            <a:r>
              <a:rPr lang="en-AU" sz="2000" dirty="0"/>
              <a:t>Develop </a:t>
            </a:r>
            <a:r>
              <a:rPr lang="en-AU" sz="2000" dirty="0" smtClean="0"/>
              <a:t>crosswalks – to do</a:t>
            </a:r>
            <a:endParaRPr lang="en-AU" sz="2000" dirty="0"/>
          </a:p>
          <a:p>
            <a:r>
              <a:rPr lang="en-AU" sz="2000" dirty="0"/>
              <a:t>Provide advise/feedback on the ISO 19115-1 (-3) related </a:t>
            </a:r>
            <a:r>
              <a:rPr lang="en-AU" sz="2000" dirty="0" smtClean="0"/>
              <a:t>matters - continuous</a:t>
            </a:r>
            <a:endParaRPr lang="en-AU" sz="2000" dirty="0"/>
          </a:p>
          <a:p>
            <a:r>
              <a:rPr lang="en-AU" sz="2000" dirty="0"/>
              <a:t>Development of metadata community profiles: EM (completed), advice and agreed way forward for geodesy metadata </a:t>
            </a:r>
            <a:r>
              <a:rPr lang="en-AU" sz="2000" dirty="0" smtClean="0"/>
              <a:t>profile (on the way)</a:t>
            </a:r>
            <a:endParaRPr lang="en-AU" sz="2000" dirty="0"/>
          </a:p>
          <a:p>
            <a:r>
              <a:rPr lang="en-AU" sz="2000" dirty="0" smtClean="0"/>
              <a:t>Work with </a:t>
            </a:r>
            <a:r>
              <a:rPr lang="en-AU" sz="2000" dirty="0" err="1" smtClean="0"/>
              <a:t>Esri</a:t>
            </a:r>
            <a:r>
              <a:rPr lang="en-AU" sz="2000" dirty="0" smtClean="0"/>
              <a:t> </a:t>
            </a:r>
            <a:r>
              <a:rPr lang="en-AU" sz="2000" dirty="0" err="1" smtClean="0"/>
              <a:t>Inc</a:t>
            </a:r>
            <a:r>
              <a:rPr lang="en-AU" sz="2000" dirty="0" smtClean="0"/>
              <a:t> on enhancement of current workflow to create the ISO 19115-3 compliant xml  (</a:t>
            </a:r>
            <a:r>
              <a:rPr lang="en-AU" sz="2000" dirty="0" smtClean="0">
                <a:hlinkClick r:id="rId2"/>
              </a:rPr>
              <a:t>link to </a:t>
            </a:r>
            <a:r>
              <a:rPr lang="en-AU" sz="2000" dirty="0" err="1" smtClean="0">
                <a:hlinkClick r:id="rId2"/>
              </a:rPr>
              <a:t>Esri</a:t>
            </a:r>
            <a:r>
              <a:rPr lang="en-AU" sz="2000" dirty="0" smtClean="0">
                <a:hlinkClick r:id="rId2"/>
              </a:rPr>
              <a:t> documentation</a:t>
            </a:r>
            <a:r>
              <a:rPr lang="en-AU" sz="2000" dirty="0" smtClean="0"/>
              <a:t>) - commenced</a:t>
            </a:r>
          </a:p>
          <a:p>
            <a:r>
              <a:rPr lang="en-AU" sz="2000" dirty="0" smtClean="0"/>
              <a:t>Provision </a:t>
            </a:r>
            <a:r>
              <a:rPr lang="en-AU" sz="2000" dirty="0"/>
              <a:t>of advice on implementation and use of the </a:t>
            </a:r>
            <a:r>
              <a:rPr lang="en-AU" sz="2000" dirty="0" smtClean="0"/>
              <a:t>metadata </a:t>
            </a:r>
            <a:r>
              <a:rPr lang="en-AU" sz="2000" dirty="0"/>
              <a:t>- continuous</a:t>
            </a:r>
          </a:p>
          <a:p>
            <a:r>
              <a:rPr lang="en-AU" sz="2000" dirty="0"/>
              <a:t>Feedback </a:t>
            </a:r>
            <a:r>
              <a:rPr lang="en-AU" sz="2000" dirty="0" smtClean="0"/>
              <a:t>on the </a:t>
            </a:r>
            <a:r>
              <a:rPr lang="en-AU" sz="2000" dirty="0"/>
              <a:t>ISO 19115-1 (-3) and ISO </a:t>
            </a:r>
            <a:r>
              <a:rPr lang="en-AU" sz="2000" dirty="0" smtClean="0"/>
              <a:t>19157 - provided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86701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613" y="135542"/>
            <a:ext cx="11105307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AU" dirty="0" smtClean="0">
                <a:latin typeface="+mn-lt"/>
              </a:rPr>
              <a:t>2. Development </a:t>
            </a:r>
            <a:r>
              <a:rPr lang="en-AU" dirty="0">
                <a:latin typeface="+mn-lt"/>
              </a:rPr>
              <a:t>data specific profiles </a:t>
            </a:r>
            <a:r>
              <a:rPr lang="en-AU" dirty="0" smtClean="0">
                <a:latin typeface="+mn-lt"/>
              </a:rPr>
              <a:t>&amp; implementation </a:t>
            </a:r>
            <a:r>
              <a:rPr lang="en-AU" dirty="0">
                <a:latin typeface="+mn-lt"/>
              </a:rPr>
              <a:t>examples</a:t>
            </a:r>
            <a:endParaRPr lang="en-AU" dirty="0">
              <a:solidFill>
                <a:schemeClr val="accent6"/>
              </a:solidFill>
              <a:latin typeface="+mn-lt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AU" sz="2000" dirty="0"/>
              <a:t>Development of metadata community </a:t>
            </a:r>
            <a:r>
              <a:rPr lang="en-AU" sz="2000" dirty="0" smtClean="0"/>
              <a:t>profiles: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AU" sz="1800" dirty="0" smtClean="0"/>
              <a:t>EM – V1 completed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AU" sz="1800" dirty="0" smtClean="0"/>
              <a:t>GNSS </a:t>
            </a:r>
            <a:r>
              <a:rPr lang="en-AU" sz="1800" dirty="0"/>
              <a:t>metadata </a:t>
            </a:r>
            <a:r>
              <a:rPr lang="en-AU" sz="1800" dirty="0" smtClean="0"/>
              <a:t>profile – commenced, advice provided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AU" sz="1800" dirty="0" smtClean="0"/>
              <a:t>Australian Climate Services – commenced</a:t>
            </a:r>
            <a:endParaRPr lang="en-AU" sz="18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AU" sz="2000" dirty="0" smtClean="0"/>
              <a:t>How to record data dictionary information in the ISO 19115-1 - commenced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2237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571" y="194114"/>
            <a:ext cx="10515600" cy="80508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AU" sz="4000" dirty="0" smtClean="0">
                <a:latin typeface="+mn-lt"/>
              </a:rPr>
              <a:t>3. Metadata creation, editing </a:t>
            </a:r>
            <a:r>
              <a:rPr lang="en-AU" sz="4000" dirty="0">
                <a:latin typeface="+mn-lt"/>
              </a:rPr>
              <a:t>and </a:t>
            </a:r>
            <a:r>
              <a:rPr lang="en-AU" sz="4000" dirty="0" smtClean="0">
                <a:latin typeface="+mn-lt"/>
              </a:rPr>
              <a:t>validation </a:t>
            </a:r>
            <a:r>
              <a:rPr lang="en-AU" sz="4000" dirty="0">
                <a:latin typeface="+mn-lt"/>
              </a:rPr>
              <a:t>tools</a:t>
            </a:r>
            <a:endParaRPr lang="en-AU" sz="4000" dirty="0">
              <a:solidFill>
                <a:schemeClr val="accent6"/>
              </a:solidFill>
              <a:latin typeface="+mn-lt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071" y="1373883"/>
            <a:ext cx="10776857" cy="523918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AU" sz="2000" dirty="0" smtClean="0"/>
              <a:t>Creation of ANZMet Lite V2, including EM metadata templates – completed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AU" sz="2000" dirty="0" smtClean="0"/>
              <a:t>Creation of new templates: Australian Climate Services, Data Dictionary - commenced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AU" sz="2000" dirty="0" smtClean="0"/>
              <a:t>Work with </a:t>
            </a:r>
            <a:r>
              <a:rPr lang="en-AU" sz="2000" dirty="0" err="1" smtClean="0"/>
              <a:t>Esri</a:t>
            </a:r>
            <a:r>
              <a:rPr lang="en-AU" sz="2000" dirty="0" smtClean="0"/>
              <a:t> to contribute to influence </a:t>
            </a:r>
            <a:r>
              <a:rPr lang="en-AU" sz="2000" dirty="0" err="1" smtClean="0"/>
              <a:t>Esri’s</a:t>
            </a:r>
            <a:r>
              <a:rPr lang="en-AU" sz="2000" dirty="0" smtClean="0"/>
              <a:t> work on compliance with the ISO 19115-1 - commenced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AU" sz="2000" dirty="0" smtClean="0"/>
              <a:t>Assist </a:t>
            </a:r>
            <a:r>
              <a:rPr lang="en-AU" sz="2000" dirty="0"/>
              <a:t>with access/testing of the ANZMet Lite V2 and EM metadata </a:t>
            </a:r>
            <a:r>
              <a:rPr lang="en-AU" sz="2000" dirty="0" smtClean="0"/>
              <a:t>tools - continuous</a:t>
            </a:r>
            <a:endParaRPr lang="en-AU" sz="20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AU" sz="2000" dirty="0"/>
              <a:t>Assist/provide advice on implementation metadata </a:t>
            </a:r>
            <a:r>
              <a:rPr lang="en-AU" sz="2000" dirty="0" smtClean="0"/>
              <a:t>catalogues - continuous</a:t>
            </a:r>
            <a:endParaRPr lang="en-AU" sz="20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AU" sz="2000" dirty="0" smtClean="0"/>
              <a:t>ANZMet </a:t>
            </a:r>
            <a:r>
              <a:rPr lang="en-AU" sz="2000" dirty="0"/>
              <a:t>Lite V2 (</a:t>
            </a:r>
            <a:r>
              <a:rPr lang="en-AU" sz="2000" dirty="0">
                <a:hlinkClick r:id="rId2"/>
              </a:rPr>
              <a:t>link</a:t>
            </a:r>
            <a:r>
              <a:rPr lang="en-AU" sz="2000" dirty="0"/>
              <a:t>) and ‘How to’ access and use ANZMet Lite V2 – published (</a:t>
            </a:r>
            <a:r>
              <a:rPr lang="en-AU" sz="2000" dirty="0">
                <a:hlinkClick r:id="rId3"/>
              </a:rPr>
              <a:t>link</a:t>
            </a:r>
            <a:r>
              <a:rPr lang="en-AU" sz="2000" dirty="0" smtClean="0"/>
              <a:t>)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425035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057" y="150676"/>
            <a:ext cx="10515600" cy="7931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AU" sz="4000" dirty="0" smtClean="0">
                <a:latin typeface="+mn-lt"/>
              </a:rPr>
              <a:t>4. Improving </a:t>
            </a:r>
            <a:r>
              <a:rPr lang="en-AU" sz="4000" dirty="0">
                <a:latin typeface="+mn-lt"/>
              </a:rPr>
              <a:t>technical </a:t>
            </a:r>
            <a:r>
              <a:rPr lang="en-AU" sz="4000" dirty="0" smtClean="0">
                <a:latin typeface="+mn-lt"/>
              </a:rPr>
              <a:t>governance</a:t>
            </a:r>
            <a:endParaRPr lang="en-AU" sz="4000" dirty="0">
              <a:solidFill>
                <a:schemeClr val="accent6"/>
              </a:solidFill>
              <a:latin typeface="+mn-lt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72" y="1036320"/>
            <a:ext cx="11228614" cy="5135880"/>
          </a:xfrm>
        </p:spPr>
        <p:txBody>
          <a:bodyPr>
            <a:normAutofit/>
          </a:bodyPr>
          <a:lstStyle/>
          <a:p>
            <a:r>
              <a:rPr lang="en-AU" sz="2000" dirty="0" smtClean="0"/>
              <a:t>ANZLIC </a:t>
            </a:r>
            <a:r>
              <a:rPr lang="en-AU" sz="2000" dirty="0"/>
              <a:t>pages – updated (</a:t>
            </a:r>
            <a:r>
              <a:rPr lang="en-AU" sz="2000" dirty="0">
                <a:hlinkClick r:id="rId2"/>
              </a:rPr>
              <a:t>link</a:t>
            </a:r>
            <a:r>
              <a:rPr lang="en-AU" sz="2000" dirty="0"/>
              <a:t>)</a:t>
            </a:r>
          </a:p>
          <a:p>
            <a:r>
              <a:rPr lang="en-AU" sz="2000" dirty="0"/>
              <a:t>Best Practice document – updated (</a:t>
            </a:r>
            <a:r>
              <a:rPr lang="en-AU" sz="2000" dirty="0">
                <a:hlinkClick r:id="rId3"/>
              </a:rPr>
              <a:t>link</a:t>
            </a:r>
            <a:r>
              <a:rPr lang="en-AU" sz="2000" dirty="0"/>
              <a:t>)</a:t>
            </a:r>
          </a:p>
          <a:p>
            <a:r>
              <a:rPr lang="en-AU" sz="2000" dirty="0" smtClean="0"/>
              <a:t>Participation </a:t>
            </a:r>
            <a:r>
              <a:rPr lang="en-AU" sz="2000" dirty="0"/>
              <a:t>in: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AU" sz="1600" dirty="0"/>
              <a:t>UN-GGIM 3</a:t>
            </a:r>
            <a:r>
              <a:rPr lang="en-AU" sz="1600" baseline="30000" dirty="0"/>
              <a:t>rd</a:t>
            </a:r>
            <a:r>
              <a:rPr lang="en-AU" sz="1600" dirty="0"/>
              <a:t> edition of Guide on the Role of Standards – </a:t>
            </a:r>
            <a:r>
              <a:rPr lang="en-AU" sz="1600" dirty="0" smtClean="0"/>
              <a:t>published in February 2022 </a:t>
            </a:r>
            <a:r>
              <a:rPr lang="en-AU" sz="1600" dirty="0"/>
              <a:t>(</a:t>
            </a:r>
            <a:r>
              <a:rPr lang="en-AU" sz="1600" dirty="0">
                <a:hlinkClick r:id="rId4"/>
              </a:rPr>
              <a:t>link</a:t>
            </a:r>
            <a:r>
              <a:rPr lang="en-AU" sz="1600" dirty="0"/>
              <a:t>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AU" sz="1600" dirty="0"/>
              <a:t>Development of International Community Guidelines for Sharing and Reusing Quality Information of Individual Earth Science Datasets – published </a:t>
            </a:r>
            <a:r>
              <a:rPr lang="en-AU" sz="1600" dirty="0" smtClean="0"/>
              <a:t>in March 2022 (</a:t>
            </a:r>
            <a:r>
              <a:rPr lang="en-AU" sz="1600" dirty="0" smtClean="0">
                <a:hlinkClick r:id="rId5"/>
              </a:rPr>
              <a:t>link</a:t>
            </a:r>
            <a:r>
              <a:rPr lang="en-AU" sz="1600" dirty="0" smtClean="0"/>
              <a:t>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AU" sz="1600" dirty="0" smtClean="0"/>
              <a:t>APS </a:t>
            </a:r>
            <a:r>
              <a:rPr lang="en-AU" sz="1600" dirty="0"/>
              <a:t>Metadata Management and Data Interoperability Project – metadata recommendation for Federal Government Agencies – published (</a:t>
            </a:r>
            <a:r>
              <a:rPr lang="en-AU" sz="1600" dirty="0" smtClean="0">
                <a:hlinkClick r:id="rId6"/>
              </a:rPr>
              <a:t>link</a:t>
            </a:r>
            <a:r>
              <a:rPr lang="en-AU" sz="1600" dirty="0" smtClean="0"/>
              <a:t>)</a:t>
            </a:r>
          </a:p>
          <a:p>
            <a:r>
              <a:rPr lang="en-AU" sz="2000" dirty="0" smtClean="0"/>
              <a:t>Advice on geospatial (provided, continuous):</a:t>
            </a:r>
          </a:p>
          <a:p>
            <a:pPr lvl="1"/>
            <a:r>
              <a:rPr lang="en-AU" sz="1600" dirty="0" smtClean="0"/>
              <a:t>Data.gov.au – indirect influence for all data.gov.* across Australia</a:t>
            </a:r>
          </a:p>
          <a:p>
            <a:pPr lvl="1"/>
            <a:r>
              <a:rPr lang="en-AU" sz="1600" dirty="0" smtClean="0"/>
              <a:t>Office of National Data Commissioner</a:t>
            </a:r>
          </a:p>
          <a:p>
            <a:pPr lvl="1"/>
            <a:r>
              <a:rPr lang="en-AU" sz="1600" dirty="0" smtClean="0"/>
              <a:t>Aristotle (proprietary metadata software)</a:t>
            </a:r>
          </a:p>
          <a:p>
            <a:r>
              <a:rPr lang="en-AU" sz="2000" dirty="0" smtClean="0"/>
              <a:t>Publish </a:t>
            </a:r>
            <a:r>
              <a:rPr lang="en-AU" sz="2000" dirty="0"/>
              <a:t>advice </a:t>
            </a:r>
            <a:r>
              <a:rPr lang="en-AU" sz="2000" dirty="0" smtClean="0"/>
              <a:t>on (to do)</a:t>
            </a:r>
            <a:endParaRPr lang="en-AU" sz="2000" dirty="0"/>
          </a:p>
          <a:p>
            <a:pPr lvl="1"/>
            <a:r>
              <a:rPr lang="en-AU" sz="1600" dirty="0"/>
              <a:t>Development guidelines for recording metadata on Data Quality and Uncertainty</a:t>
            </a:r>
          </a:p>
          <a:p>
            <a:pPr lvl="1"/>
            <a:r>
              <a:rPr lang="en-AU" sz="1600" dirty="0"/>
              <a:t>T</a:t>
            </a:r>
            <a:r>
              <a:rPr lang="en-AU" sz="1600" dirty="0" smtClean="0"/>
              <a:t>ransformation </a:t>
            </a:r>
            <a:r>
              <a:rPr lang="en-AU" sz="1600" dirty="0"/>
              <a:t>between the ISO 19115 and ISO 19115-1</a:t>
            </a:r>
          </a:p>
          <a:p>
            <a:pPr lvl="1"/>
            <a:r>
              <a:rPr lang="en-AU" sz="1600" dirty="0" smtClean="0"/>
              <a:t>How </a:t>
            </a:r>
            <a:r>
              <a:rPr lang="en-AU" sz="1600" dirty="0"/>
              <a:t>to validate the metadata and where to find the validation tools</a:t>
            </a:r>
          </a:p>
          <a:p>
            <a:pPr lvl="1">
              <a:lnSpc>
                <a:spcPct val="120000"/>
              </a:lnSpc>
            </a:pPr>
            <a:endParaRPr lang="en-AU" sz="1900" dirty="0"/>
          </a:p>
          <a:p>
            <a:endParaRPr lang="en-AU" sz="1900" dirty="0"/>
          </a:p>
        </p:txBody>
      </p:sp>
    </p:spTree>
    <p:extLst>
      <p:ext uri="{BB962C8B-B14F-4D97-AF65-F5344CB8AC3E}">
        <p14:creationId xmlns:p14="http://schemas.microsoft.com/office/powerpoint/2010/main" val="115317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CSM_16_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M_16_9" id="{325884B6-AB00-4B73-8B68-8B8B4E432820}" vid="{230E7DAC-45EF-423B-B86D-980C9F0545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6f4a2a-3c00-4a10-8254-c125036e376d">
      <Terms xmlns="http://schemas.microsoft.com/office/infopath/2007/PartnerControls"/>
    </lcf76f155ced4ddcb4097134ff3c332f>
    <TaxCatchAll xmlns="0859af4d-6755-4846-ac57-3a419529e0b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EF40FCC7D7FF4E998AAD9E30FB8BEC" ma:contentTypeVersion="16" ma:contentTypeDescription="Create a new document." ma:contentTypeScope="" ma:versionID="485237bef7920f187da4cbed4e826017">
  <xsd:schema xmlns:xsd="http://www.w3.org/2001/XMLSchema" xmlns:xs="http://www.w3.org/2001/XMLSchema" xmlns:p="http://schemas.microsoft.com/office/2006/metadata/properties" xmlns:ns2="9e6f4a2a-3c00-4a10-8254-c125036e376d" xmlns:ns3="0859af4d-6755-4846-ac57-3a419529e0b3" targetNamespace="http://schemas.microsoft.com/office/2006/metadata/properties" ma:root="true" ma:fieldsID="7d502c0e0d59de5e95636c2d67a55b46" ns2:_="" ns3:_="">
    <xsd:import namespace="9e6f4a2a-3c00-4a10-8254-c125036e376d"/>
    <xsd:import namespace="0859af4d-6755-4846-ac57-3a419529e0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6f4a2a-3c00-4a10-8254-c125036e37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6a60af0-845b-4d8a-8d01-be9f6f2a1d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9af4d-6755-4846-ac57-3a419529e0b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2511507-e263-4687-bbd5-81d740b8bf9e}" ma:internalName="TaxCatchAll" ma:showField="CatchAllData" ma:web="0859af4d-6755-4846-ac57-3a419529e0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EF8201-30D3-4533-900E-FACCDC8AE9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5678FC-3653-4A26-8AC8-2E40A2044CB4}">
  <ds:schemaRefs>
    <ds:schemaRef ds:uri="http://purl.org/dc/dcmitype/"/>
    <ds:schemaRef ds:uri="http://schemas.microsoft.com/office/infopath/2007/PartnerControls"/>
    <ds:schemaRef ds:uri="9546db70-b761-4d64-9420-ccaa470e7153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fbeb2f1a-1674-45b6-9b62-b7eac1313c3e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CA5B693-B9DC-4EF0-BF54-567048D10FB1}"/>
</file>

<file path=docProps/app.xml><?xml version="1.0" encoding="utf-8"?>
<Properties xmlns="http://schemas.openxmlformats.org/officeDocument/2006/extended-properties" xmlns:vt="http://schemas.openxmlformats.org/officeDocument/2006/docPropsVTypes">
  <Template>ICSM_16_9</Template>
  <TotalTime>1266</TotalTime>
  <Words>783</Words>
  <Application>Microsoft Office PowerPoint</Application>
  <PresentationFormat>Widescreen</PresentationFormat>
  <Paragraphs>102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ICSM_16_9</vt:lpstr>
      <vt:lpstr>Office Theme</vt:lpstr>
      <vt:lpstr>Update on ANZ MDWG Activities: November 2021 – May 2022</vt:lpstr>
      <vt:lpstr>ISO Metadata Standards – What’s new and what’s different</vt:lpstr>
      <vt:lpstr>PowerPoint Presentation</vt:lpstr>
      <vt:lpstr>Requirements for ESRI supported metadata tool</vt:lpstr>
      <vt:lpstr>PowerPoint Presentation</vt:lpstr>
      <vt:lpstr>1. Support for transformation pathways</vt:lpstr>
      <vt:lpstr>2. Development data specific profiles &amp; implementation examples</vt:lpstr>
      <vt:lpstr>3. Metadata creation, editing and validation tools</vt:lpstr>
      <vt:lpstr>4. Improving technical governance</vt:lpstr>
      <vt:lpstr>Next Steps</vt:lpstr>
      <vt:lpstr>Questions and comments???</vt:lpstr>
    </vt:vector>
  </TitlesOfParts>
  <Company>Geoscience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Waterhouse Lesley</dc:creator>
  <cp:lastModifiedBy>Irina Bastrakova</cp:lastModifiedBy>
  <cp:revision>269</cp:revision>
  <dcterms:created xsi:type="dcterms:W3CDTF">2019-03-28T00:17:53Z</dcterms:created>
  <dcterms:modified xsi:type="dcterms:W3CDTF">2022-05-31T23:00:41Z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0x010100709EB9F764567A46B3E1772DDF56DF56</vt:lpwstr>
  </property>
</Properties>
</file>