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307" r:id="rId4"/>
    <p:sldId id="292" r:id="rId5"/>
    <p:sldId id="293" r:id="rId6"/>
    <p:sldId id="298" r:id="rId7"/>
    <p:sldId id="309" r:id="rId8"/>
    <p:sldId id="310" r:id="rId9"/>
    <p:sldId id="311" r:id="rId10"/>
    <p:sldId id="294" r:id="rId11"/>
    <p:sldId id="301" r:id="rId12"/>
    <p:sldId id="295" r:id="rId13"/>
    <p:sldId id="312" r:id="rId14"/>
    <p:sldId id="313" r:id="rId15"/>
    <p:sldId id="317" r:id="rId16"/>
    <p:sldId id="306" r:id="rId17"/>
    <p:sldId id="314" r:id="rId18"/>
  </p:sldIdLst>
  <p:sldSz cx="9144000" cy="6858000" type="screen4x3"/>
  <p:notesSz cx="6858000" cy="9144000"/>
  <p:defaultTextStyle>
    <a:defPPr>
      <a:defRPr lang="en-ZA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A27"/>
    <a:srgbClr val="2F9628"/>
    <a:srgbClr val="3BBB20"/>
    <a:srgbClr val="FF9D1A"/>
    <a:srgbClr val="006699"/>
    <a:srgbClr val="88BD2F"/>
    <a:srgbClr val="0070B1"/>
    <a:srgbClr val="E48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23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6" Type="http://schemas.openxmlformats.org/officeDocument/2006/relationships/customXml" Target="../customXml/item2.xml"/><Relationship Id="rId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1.xml"/><Relationship Id="rId20" Type="http://schemas.openxmlformats.org/officeDocument/2006/relationships/printerSettings" Target="printerSettings/printerSettings1.bin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tableStyles" Target="tableStyle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theme" Target="theme/theme1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22" Type="http://schemas.openxmlformats.org/officeDocument/2006/relationships/viewProps" Target="view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3AC6C1-D85E-4534-A94F-228A5A07519B}" type="datetimeFigureOut">
              <a:rPr lang="en-ZA" altLang="en-US"/>
              <a:pPr>
                <a:defRPr/>
              </a:pPr>
              <a:t>4/10/21</a:t>
            </a:fld>
            <a:endParaRPr lang="en-Z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33ECC8-7284-4C6A-B96D-1F207CED6B38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684310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3ECC8-7284-4C6A-B96D-1F207CED6B38}" type="slidenum">
              <a:rPr lang="en-ZA" altLang="en-US" smtClean="0"/>
              <a:pPr>
                <a:defRPr/>
              </a:pPr>
              <a:t>1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96878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3"/>
            <a:ext cx="9144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3486" y="1859449"/>
            <a:ext cx="5659200" cy="69215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algn="ctr">
              <a:defRPr lang="en-GB" sz="2800" b="1">
                <a:solidFill>
                  <a:srgbClr val="37609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43486" y="2743151"/>
            <a:ext cx="5659200" cy="217855"/>
          </a:xfrm>
        </p:spPr>
        <p:txBody>
          <a:bodyPr lIns="0" tIns="0" rIns="0" bIns="0" rtlCol="0" anchor="ctr">
            <a:noAutofit/>
          </a:bodyPr>
          <a:lstStyle>
            <a:lvl1pPr algn="ctr">
              <a:buFontTx/>
              <a:buNone/>
              <a:tabLst/>
              <a:defRPr lang="en-US" sz="1400" smtClean="0">
                <a:solidFill>
                  <a:srgbClr val="404040"/>
                </a:solidFill>
              </a:defRPr>
            </a:lvl1pPr>
            <a:lvl2pPr marL="0" indent="0">
              <a:buFontTx/>
              <a:buNone/>
              <a:tabLst/>
              <a:defRPr lang="en-US" smtClean="0"/>
            </a:lvl2pPr>
            <a:lvl3pPr marL="1588" indent="0">
              <a:buFontTx/>
              <a:buNone/>
              <a:tabLst/>
              <a:defRPr lang="en-US" smtClean="0"/>
            </a:lvl3pPr>
            <a:lvl4pPr marL="0" indent="0">
              <a:buFontTx/>
              <a:buNone/>
              <a:tabLst/>
              <a:defRPr lang="en-US" smtClean="0"/>
            </a:lvl4pPr>
            <a:lvl5pPr marL="0" indent="0">
              <a:buFontTx/>
              <a:buNone/>
              <a:tabLst/>
              <a:defRPr lang="en-GB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962" y="5947147"/>
            <a:ext cx="643272" cy="571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834E6BAD-FFB9-4CE2-B4DC-774D9A0A3EDA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/>
          <a:stretch/>
        </p:blipFill>
        <p:spPr bwMode="auto">
          <a:xfrm>
            <a:off x="8054180" y="5940552"/>
            <a:ext cx="587203" cy="551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143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28"/>
          <p:cNvSpPr>
            <a:spLocks noGrp="1"/>
          </p:cNvSpPr>
          <p:nvPr>
            <p:ph type="title"/>
          </p:nvPr>
        </p:nvSpPr>
        <p:spPr>
          <a:xfrm>
            <a:off x="457200" y="8549"/>
            <a:ext cx="8229600" cy="75615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9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00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Page - AfriG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28"/>
          <p:cNvSpPr>
            <a:spLocks noGrp="1"/>
          </p:cNvSpPr>
          <p:nvPr>
            <p:ph type="title"/>
          </p:nvPr>
        </p:nvSpPr>
        <p:spPr>
          <a:xfrm>
            <a:off x="457200" y="8549"/>
            <a:ext cx="8229600" cy="7534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7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64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64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8"/>
          <p:cNvSpPr>
            <a:spLocks noGrp="1"/>
          </p:cNvSpPr>
          <p:nvPr>
            <p:ph type="title"/>
          </p:nvPr>
        </p:nvSpPr>
        <p:spPr bwMode="auto">
          <a:xfrm>
            <a:off x="457200" y="7938"/>
            <a:ext cx="82296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9425" y="1484313"/>
            <a:ext cx="82073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ZA" alt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2935288" y="6581775"/>
            <a:ext cx="3589337" cy="1381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/>
              <a:t>ISO/TC 211 Geographic information/Geomatics </a:t>
            </a:r>
          </a:p>
        </p:txBody>
      </p:sp>
      <p:sp>
        <p:nvSpPr>
          <p:cNvPr id="1033" name="TextBox 13"/>
          <p:cNvSpPr txBox="1">
            <a:spLocks noChangeArrowheads="1"/>
          </p:cNvSpPr>
          <p:nvPr/>
        </p:nvSpPr>
        <p:spPr bwMode="auto">
          <a:xfrm>
            <a:off x="7243763" y="6503988"/>
            <a:ext cx="200025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BD9F272F-9AAB-4074-B5EF-D1E04B346C47}" type="slidenum">
              <a:rPr lang="en-GB" altLang="en-US" sz="9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GB" altLang="en-US" sz="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5288" y="6423025"/>
            <a:ext cx="2073275" cy="1381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0666C5D-F6A3-4BE9-8811-DA2F390CDA91}" type="datetime3">
              <a:rPr lang="en-ZA" altLang="en-US" sz="900" smtClean="0">
                <a:solidFill>
                  <a:srgbClr val="898989"/>
                </a:solidFill>
                <a:latin typeface="Arial" pitchFamily="34" charset="0"/>
              </a:rPr>
              <a:pPr eaLnBrk="1" hangingPunct="1">
                <a:defRPr/>
              </a:pPr>
              <a:t>4 October 2021</a:t>
            </a:fld>
            <a:endParaRPr lang="en-GB" altLang="en-US" sz="9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2" r:id="rId2"/>
    <p:sldLayoutId id="2147483803" r:id="rId3"/>
    <p:sldLayoutId id="2147483807" r:id="rId4"/>
    <p:sldLayoutId id="2147483804" r:id="rId5"/>
    <p:sldLayoutId id="2147483805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376092"/>
          </a:solidFill>
          <a:latin typeface="Arial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ogc.org/projects/initiatives/activ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ogc.org/roadma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885057" y="1381885"/>
            <a:ext cx="7421503" cy="6921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 Update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(Standards Australia,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ISO, OGC &amp; UNGGIM) </a:t>
            </a:r>
            <a:endParaRPr lang="en-Z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43075" y="2295463"/>
            <a:ext cx="5659438" cy="437321"/>
          </a:xfrm>
        </p:spPr>
        <p:txBody>
          <a:bodyPr/>
          <a:lstStyle/>
          <a:p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Body (Independent Chair - IT-004 Geographic Information/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Geomatics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Standards Australia and</a:t>
            </a:r>
          </a:p>
          <a:p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OGC </a:t>
            </a:r>
            <a:r>
              <a:rPr lang="mr-IN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Australia/New Zealand)</a:t>
            </a:r>
          </a:p>
          <a:p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9059330-8844-4BDA-BF48-0BA41ED920CF}"/>
              </a:ext>
            </a:extLst>
          </p:cNvPr>
          <p:cNvSpPr txBox="1">
            <a:spLocks/>
          </p:cNvSpPr>
          <p:nvPr/>
        </p:nvSpPr>
        <p:spPr bwMode="auto">
          <a:xfrm>
            <a:off x="7932938" y="6503192"/>
            <a:ext cx="850463" cy="21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tabLst/>
              <a:defRPr lang="en-US" sz="1400" kern="1200" smtClean="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tabLst/>
              <a:defRPr lang="en-US" sz="2400" kern="1200" smtClean="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2pPr>
            <a:lvl3pPr marL="1588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tabLst/>
              <a:defRPr lang="en-US" sz="2000" kern="1200" smtClean="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tabLst/>
              <a:defRPr lang="en-US" kern="1200" smtClean="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tabLst/>
              <a:defRPr lang="en-GB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dirty="0"/>
              <a:t>ISO/TC 211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Closer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 with other ISO committees, UNGGIM, OGC and IHO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 being linked to SDGs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Next meeting virtual </a:t>
            </a:r>
            <a:r>
              <a:rPr lang="mr-I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Nov/Dec 2021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ISO/TC 211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800382"/>
            <a:ext cx="8229600" cy="4525963"/>
          </a:xfrm>
        </p:spPr>
        <p:txBody>
          <a:bodyPr numCol="2"/>
          <a:lstStyle/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Evert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Bleys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Mike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Judd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Byron Cochrane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Robert Gibb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Margie Smith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Nick Car</a:t>
            </a:r>
          </a:p>
          <a:p>
            <a:pPr lvl="1" eaLnBrk="1" hangingPunct="1"/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Ivana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Ivanova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Nick Brown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Irina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Bastrakova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Simon Cox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Alcock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Matt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Purss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Norman Mueller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Kate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Roberts</a:t>
            </a:r>
          </a:p>
          <a:p>
            <a:pPr lvl="1" eaLnBrk="1" hangingPunct="1"/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Sisi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Zlatanova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Glenn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Newnham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Murcott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Chris Body</a:t>
            </a: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altLang="en-US" dirty="0" smtClean="0"/>
              <a:t>ISO/TC </a:t>
            </a:r>
            <a:r>
              <a:rPr lang="en-AU" altLang="en-US" dirty="0" smtClean="0"/>
              <a:t>211</a:t>
            </a:r>
            <a:br>
              <a:rPr lang="en-AU" altLang="en-US" dirty="0" smtClean="0"/>
            </a:br>
            <a:r>
              <a:rPr lang="en-AU" altLang="en-US" dirty="0" smtClean="0"/>
              <a:t>Australian/New Zealand Member Contribution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4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915634"/>
            <a:ext cx="8229600" cy="5165401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OGC 120</a:t>
            </a:r>
            <a:r>
              <a:rPr lang="en-US" alt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Meeting was held again virtually 13-20 September 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Held in conjunction with Singapore Geospatial Festival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Over 750 attended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sessions during the meetings covered: Beyond Spatial Data Infrastructure (SDI); Start Ups; Metadata, Catalogues and Records; Developer Workshop; New Space Summit; Mobility Summit Preview; Indoor Mapping and Marine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of BIM and GIS and the upcoming Integrated Digital Built Environment Pilot</a:t>
            </a:r>
          </a:p>
          <a:p>
            <a:pPr lvl="1" eaLnBrk="1" hangingPunct="1"/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Testbed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17 nearing completion with Engineering Reports to be reviewed by WG.</a:t>
            </a: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 Sensor Integration</a:t>
            </a: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Security, Clouds and Model-Driven Architecture </a:t>
            </a: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Interoperability through APIs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Marine Spatial Data Infrastructure 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OGC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896390"/>
            <a:ext cx="8229600" cy="5165401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Program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Disaster Pilot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OGC-IHO Federated Marine SDI Demonstration Pilot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Interoperable Simulation &amp; Gaming Sprint (Year 2)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CYBELE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HPC, Big Data, Cloud Computing and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Smart Farming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E-shape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Develop Operational Earth Observation Services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Climate Change Services 2022 Pilot</a:t>
            </a:r>
          </a:p>
          <a:p>
            <a:pPr lvl="1" eaLnBrk="1" hangingPunct="1"/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Testbed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potential technologies could be Web API enhancements; Machine Learning and Artificial Intelligence; 3D data; Linked Data &amp; Semantics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https://www.ogc.org/projects/initiatives/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active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OGC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7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896390"/>
            <a:ext cx="8229600" cy="5165401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OGC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TimeSeriesML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1.3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Indoor Mapping Data Format (IMDF)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Abstract Specification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Discrete Global Grid Systems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1: Core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OGC API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Environmental Data Retrieval</a:t>
            </a:r>
          </a:p>
          <a:p>
            <a:pPr lvl="1" eaLnBrk="1" hangingPunct="1"/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CityJSON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1.0 Community Standard</a:t>
            </a:r>
          </a:p>
          <a:p>
            <a:pPr lvl="1" eaLnBrk="1" hangingPunct="1"/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CityGML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v3.0 Conceptual Model 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Best Practice</a:t>
            </a:r>
          </a:p>
          <a:p>
            <a:pPr lvl="1" eaLnBrk="1" hangingPunct="1"/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Geospatial Information Working Group (DGIWG)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GeoTIFF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/TIFF Profile for Imagery Gridded Data 2.3.1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DGIWG GMLJP2/JP2 Profile for Imagery &amp; Gridded Data 2.1.2</a:t>
            </a:r>
          </a:p>
          <a:p>
            <a:pPr marL="0" indent="0" eaLnBrk="1" hangingPunct="1"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 algn="ctr" eaLnBrk="1" hangingPunct="1"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://www.ogc.org/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roadmap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OGC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4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GC API - Oct 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52385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30886" y="138500"/>
            <a:ext cx="954324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OGC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of APIs is to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make it easy for anyone to provide geospatial data to the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  <a:p>
            <a:pPr marL="0" indent="0" algn="ctr" eaLnBrk="1" hangingPunct="1">
              <a:buNone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ogcapi.ogc.org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27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896992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OGC, ISO/TC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211, IHO and Member States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Contributed to the Integrated Geospatial Information Framework (IGIF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Participated in the review of the Framework for Effective Land Administration (FELA)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Guide to the Role of Standards in Geospatial Information Management</a:t>
            </a:r>
          </a:p>
          <a:p>
            <a:pPr lvl="1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UNGGIM work program in the areas of:</a:t>
            </a:r>
          </a:p>
          <a:p>
            <a:pPr lvl="2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Administration and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lvl="2"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Geodetic Reference Frame</a:t>
            </a:r>
            <a:endParaRPr lang="en-US" alt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and Geospatial Information Integration</a:t>
            </a:r>
          </a:p>
          <a:p>
            <a:pPr lvl="2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and International Boundaries</a:t>
            </a:r>
          </a:p>
          <a:p>
            <a:pPr lvl="2"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Names</a:t>
            </a:r>
          </a:p>
          <a:p>
            <a:pPr lvl="2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Geospatial Data Themes</a:t>
            </a:r>
          </a:p>
          <a:p>
            <a:pPr lvl="2"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</a:t>
            </a:r>
          </a:p>
          <a:p>
            <a:pPr lvl="2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Cover &amp; Land Use</a:t>
            </a:r>
          </a:p>
          <a:p>
            <a:pPr lvl="1" eaLnBrk="1" hangingPunct="1"/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UNGGIM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6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896992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Smart Cities/Digital Twins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BIM &amp; Geospatial Integration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Uninhabited aerial vehicles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Earth Observation/Space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Coordinate Referencing and Geospatial Data for ITS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Quality &amp; Authoritative Data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3D &amp; 4D Geospatial Data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Lotus Charter </a:t>
            </a:r>
            <a:r>
              <a:rPr lang="mr-I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ethical use of location data</a:t>
            </a:r>
          </a:p>
          <a:p>
            <a:pPr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does ICSM see geospatial metadata specification/standard being developed in the future?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with ISO, OGC, or with non-spatial consortiums (W3C, Open Source, STAC) or a combination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Summary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1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915846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 Australia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 submitted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publish ISO/TC 211 Standards as AS/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NZS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AS/NZS ISO 6709 Standard Representation of Geographic Point Location by Coordinates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AS/NZS TS ISO 19159-4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Calibration and Validation of Remote Sensing Imagery Sensors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4: Space-borne Passive Microwave radiometers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/NZS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TS ISO 19166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BIM to GIS Conceptual Mapping (B2GM)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AS/NZS ISO 19168-2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Geospatial API for Features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2: Coordinate Reference Systems by Reference by Reference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AS/NZS TR ISO 19169 Geographic Information </a:t>
            </a:r>
            <a:r>
              <a:rPr lang="mr-I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Gap Analysis: mapping and describing the differences between the current GDF and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TC 211 conceptual models to suggest ways to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harmonise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resolve conflicting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  <a:p>
            <a:pPr lvl="1" eaLnBrk="1" hangingPunct="1"/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Standards Australia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of committees requiring spatial &amp; positioning knowledge and information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Information Modeling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Intelligent Transport System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Smart Cities/Digital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Uninhabited aerial vehicles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AS/NZS 4819:2011 Rural and Urban Addressing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Next IT-004 meeting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alt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Standards Australia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1094673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 the last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months there has been a number of announcements: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Next Meeting Nov/Dec 2021 (Zoom)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face-to-face meeting until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 2022 (Vienna, Austria)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number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Advisory Groups &amp;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convenors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 13 Land Cover &amp; Land Use</a:t>
            </a: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AHG on Representing Time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Jan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Hjelmager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(Denmark) </a:t>
            </a:r>
            <a:r>
              <a:rPr lang="mr-IN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AHG 6 e-Government Co-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convenor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Tobias Spears (Canada) </a:t>
            </a:r>
            <a:r>
              <a:rPr lang="mr-IN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AG 10 XML Maintenance Group Co-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convenor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 a liaison with the UGGGIM Subcommittee on Geodesy and UNGGIM Africa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Liaison Review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sustainability of the ISO Geodetic Register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ISO/TC 211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760613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ISO 19116:2019/Amd1:2021 Geographic information —Positioning services —Amendment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ISO 19126:2021 Geographic information —Feature concept dictionaries and registers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19135-1:2015/Amd1:2021 Geographic information —Procedures for item registration —Part 1: Fundamentals —Amendment 1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ISO 19148:2021 Geographic information —Linear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referencing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ISO/TS 19166:2021 Geographic information —BIM to GIS conceptual mapping (B2GM) 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ISO 19170-1:2021 Geographic information —Discrete Global Grid Systems Specifications —Part 1: Core Reference System and Operations, and Equal Area Earth Reference System 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ISO/TR 23262:2021 GIS (geospatial) / BIM interoperability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ISO/TC 211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760613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Systematic Review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Results)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19134:2007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Location-based Services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Multimodal Routing and Navigation (Confirmed)</a:t>
            </a: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PMG to look at this at the next meeting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19137:2007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Core Profile of Spatial Schema (Confirmed)</a:t>
            </a: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PMG to look at this at the next meeting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/TS 19159-3:2018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Calibration and Validation of Remote Sensing Imagery Sensors and Data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3: SAR/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InSAR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(Confirmed)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ISO/TC 211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3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gram of Work - WG1 WG4 WG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9144000" cy="46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0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am of Work WG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9144000" cy="35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5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am of Work WG9 WG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9144000" cy="464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2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Template_2015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>
            <a:solidFill>
              <a:srgbClr val="37609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F40FCC7D7FF4E998AAD9E30FB8BEC" ma:contentTypeVersion="16" ma:contentTypeDescription="Create a new document." ma:contentTypeScope="" ma:versionID="485237bef7920f187da4cbed4e826017">
  <xsd:schema xmlns:xsd="http://www.w3.org/2001/XMLSchema" xmlns:xs="http://www.w3.org/2001/XMLSchema" xmlns:p="http://schemas.microsoft.com/office/2006/metadata/properties" xmlns:ns2="9e6f4a2a-3c00-4a10-8254-c125036e376d" xmlns:ns3="0859af4d-6755-4846-ac57-3a419529e0b3" targetNamespace="http://schemas.microsoft.com/office/2006/metadata/properties" ma:root="true" ma:fieldsID="7d502c0e0d59de5e95636c2d67a55b46" ns2:_="" ns3:_="">
    <xsd:import namespace="9e6f4a2a-3c00-4a10-8254-c125036e376d"/>
    <xsd:import namespace="0859af4d-6755-4846-ac57-3a419529e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f4a2a-3c00-4a10-8254-c125036e37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a60af0-845b-4d8a-8d01-be9f6f2a1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9af4d-6755-4846-ac57-3a419529e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511507-e263-4687-bbd5-81d740b8bf9e}" ma:internalName="TaxCatchAll" ma:showField="CatchAllData" ma:web="0859af4d-6755-4846-ac57-3a419529e0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C29AC0-99F0-434A-A335-34FC4438EA4C}"/>
</file>

<file path=customXml/itemProps2.xml><?xml version="1.0" encoding="utf-8"?>
<ds:datastoreItem xmlns:ds="http://schemas.openxmlformats.org/officeDocument/2006/customXml" ds:itemID="{C762BECB-F632-4D03-B3CA-D592520F30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9528</TotalTime>
  <Words>1072</Words>
  <Application>Microsoft Macintosh PowerPoint</Application>
  <PresentationFormat>On-screen Show (4:3)</PresentationFormat>
  <Paragraphs>150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PresentationTemplate_2015</vt:lpstr>
      <vt:lpstr>Standards Update (Standards Australia, ISO, OGC &amp; UNGGIM) </vt:lpstr>
      <vt:lpstr>Standards Australia</vt:lpstr>
      <vt:lpstr>Standards Australia</vt:lpstr>
      <vt:lpstr>ISO/TC 211</vt:lpstr>
      <vt:lpstr>ISO/TC 211</vt:lpstr>
      <vt:lpstr>ISO/TC 211</vt:lpstr>
      <vt:lpstr>PowerPoint Presentation</vt:lpstr>
      <vt:lpstr>PowerPoint Presentation</vt:lpstr>
      <vt:lpstr>PowerPoint Presentation</vt:lpstr>
      <vt:lpstr>ISO/TC 211</vt:lpstr>
      <vt:lpstr>ISO/TC 211 Australian/New Zealand Member Contribution</vt:lpstr>
      <vt:lpstr>OGC</vt:lpstr>
      <vt:lpstr>OGC</vt:lpstr>
      <vt:lpstr>OGC</vt:lpstr>
      <vt:lpstr>PowerPoint Presentation</vt:lpstr>
      <vt:lpstr>UNGGIM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space for two lines in case the heading is long.</dc:title>
  <dc:creator>Liesel Lange</dc:creator>
  <cp:lastModifiedBy>Chris Body</cp:lastModifiedBy>
  <cp:revision>202</cp:revision>
  <dcterms:created xsi:type="dcterms:W3CDTF">2019-02-20T07:50:01Z</dcterms:created>
  <dcterms:modified xsi:type="dcterms:W3CDTF">2021-10-07T21:58:32Z</dcterms:modified>
</cp:coreProperties>
</file>