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22"/>
  </p:notesMasterIdLst>
  <p:sldIdLst>
    <p:sldId id="283" r:id="rId2"/>
    <p:sldId id="304" r:id="rId3"/>
    <p:sldId id="302" r:id="rId4"/>
    <p:sldId id="303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08"/>
  </p:normalViewPr>
  <p:slideViewPr>
    <p:cSldViewPr snapToGrid="0" snapToObjects="1">
      <p:cViewPr varScale="1">
        <p:scale>
          <a:sx n="39" d="100"/>
          <a:sy n="39" d="100"/>
        </p:scale>
        <p:origin x="662" y="72"/>
      </p:cViewPr>
      <p:guideLst/>
    </p:cSldViewPr>
  </p:slideViewPr>
  <p:outlineViewPr>
    <p:cViewPr>
      <p:scale>
        <a:sx n="33" d="100"/>
        <a:sy n="33" d="100"/>
      </p:scale>
      <p:origin x="0" y="-130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84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9124" y="3208797"/>
            <a:ext cx="21943369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19124" y="7363254"/>
            <a:ext cx="21943369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219125" y="3208797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2463806" y="3208797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219125" y="7363254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12463806" y="7363254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83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219124" y="3208797"/>
            <a:ext cx="706482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638367" y="3208797"/>
            <a:ext cx="706482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6056739" y="3208797"/>
            <a:ext cx="706482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219124" y="7363254"/>
            <a:ext cx="706482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8638367" y="7363254"/>
            <a:ext cx="706482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6056739" y="7363254"/>
            <a:ext cx="706482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82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35FF-A3A8-554D-BAFA-5B8646672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093A-9D8B-3442-83B0-58296D20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1D41-16B4-B34C-8C6F-BB49B47D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CFBC-A747-7249-A29A-107308880FC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92FD6-C1DE-DA42-87AC-A53ADED5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2F469-F828-D34E-9F27-B0F40DBF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044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4171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0455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219124" y="3208797"/>
            <a:ext cx="21943369" cy="795363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7740" b="0" strike="noStrike" spc="-2">
                <a:latin typeface="Arial"/>
              </a:rPr>
              <a:t>Click to edit Master subtitle style</a:t>
            </a:r>
            <a:endParaRPr lang="en-NZ" sz="7740" b="0" strike="noStrike" spc="-2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50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219124" y="3208797"/>
            <a:ext cx="21943369" cy="79536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01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219125" y="3208797"/>
            <a:ext cx="10708266" cy="79536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2463806" y="3208797"/>
            <a:ext cx="10708266" cy="79536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58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20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219124" y="546845"/>
            <a:ext cx="21943369" cy="106147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7740" b="0" strike="noStrike" spc="-2">
                <a:latin typeface="Arial"/>
              </a:rPr>
              <a:t>Click to edit Master subtitle style</a:t>
            </a:r>
            <a:endParaRPr lang="en-NZ" sz="7740" b="0" strike="noStrike" spc="-2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87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219125" y="3208797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12463806" y="3208797"/>
            <a:ext cx="10708266" cy="79536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219125" y="7363254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86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219125" y="3208797"/>
            <a:ext cx="10708266" cy="79536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2463806" y="3208797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2463806" y="7363254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66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10643" b="0" strike="noStrike" spc="-2">
                <a:latin typeface="Arial"/>
              </a:rPr>
              <a:t>Click to edit Master title style</a:t>
            </a:r>
            <a:endParaRPr lang="en-NZ" sz="10643" b="0" strike="noStrike" spc="-2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219125" y="3208797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2463806" y="3208797"/>
            <a:ext cx="10708266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219124" y="7363254"/>
            <a:ext cx="21943369" cy="37930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7740" b="0" strike="noStrike" spc="-2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18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25000"/>
            <a:lum/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9124" y="546845"/>
            <a:ext cx="21943369" cy="22892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NZ" sz="10643" b="0" strike="noStrike" spc="-2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219124" y="3208797"/>
            <a:ext cx="21943369" cy="79536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Z" sz="7740" b="0" strike="noStrike" spc="-2">
                <a:latin typeface="Arial"/>
              </a:rPr>
              <a:t>Click to edit the outline text format</a:t>
            </a:r>
          </a:p>
          <a:p>
            <a:pPr marL="2089843" lvl="1" indent="-783691">
              <a:spcBef>
                <a:spcPts val="274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NZ" sz="6773" b="0" strike="noStrike" spc="-2">
                <a:latin typeface="Arial"/>
              </a:rPr>
              <a:t>Second Outline Level</a:t>
            </a:r>
          </a:p>
          <a:p>
            <a:pPr marL="3134765" lvl="2" indent="-696614">
              <a:spcBef>
                <a:spcPts val="205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Z" sz="5805" b="0" strike="noStrike" spc="-2">
                <a:latin typeface="Arial"/>
              </a:rPr>
              <a:t>Third Outline Level</a:t>
            </a:r>
          </a:p>
          <a:p>
            <a:pPr marL="4179686" lvl="3" indent="-522461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NZ" sz="4838" b="0" strike="noStrike" spc="-2">
                <a:latin typeface="Arial"/>
              </a:rPr>
              <a:t>Fourth Outline Level</a:t>
            </a:r>
          </a:p>
          <a:p>
            <a:pPr marL="5224608" lvl="4" indent="-522461">
              <a:spcBef>
                <a:spcPts val="68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Z" sz="4838" b="0" strike="noStrike" spc="-2">
                <a:latin typeface="Arial"/>
              </a:rPr>
              <a:t>Fifth Outline Level</a:t>
            </a:r>
          </a:p>
          <a:p>
            <a:pPr marL="6269530" lvl="5" indent="-522461">
              <a:spcBef>
                <a:spcPts val="68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Z" sz="4838" b="0" strike="noStrike" spc="-2">
                <a:latin typeface="Arial"/>
              </a:rPr>
              <a:t>Sixth Outline Level</a:t>
            </a:r>
          </a:p>
          <a:p>
            <a:pPr marL="7314451" lvl="6" indent="-522461">
              <a:spcBef>
                <a:spcPts val="68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Z" sz="4838" b="0" strike="noStrike" spc="-2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1219124" y="12493847"/>
            <a:ext cx="5680249" cy="944788"/>
          </a:xfrm>
          <a:prstGeom prst="rect">
            <a:avLst/>
          </a:prstGeom>
        </p:spPr>
        <p:txBody>
          <a:bodyPr lIns="0" tIns="0" rIns="0" bIns="0"/>
          <a:lstStyle/>
          <a:p>
            <a:fld id="{444CCFBC-A747-7249-A29A-107308880FC9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8338811" y="12493847"/>
            <a:ext cx="7728378" cy="94478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17482244" y="12493847"/>
            <a:ext cx="5680249" cy="944788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843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 algn="l" defTabSz="2211751" rtl="0" eaLnBrk="1" latinLnBrk="0" hangingPunct="1">
        <a:lnSpc>
          <a:spcPct val="90000"/>
        </a:lnSpc>
        <a:spcBef>
          <a:spcPct val="0"/>
        </a:spcBef>
        <a:buNone/>
        <a:defRPr sz="106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44922" indent="-783691" algn="l" defTabSz="2211751" rtl="0" eaLnBrk="1" latinLnBrk="0" hangingPunct="1">
        <a:lnSpc>
          <a:spcPct val="90000"/>
        </a:lnSpc>
        <a:spcBef>
          <a:spcPts val="3427"/>
        </a:spcBef>
        <a:buClr>
          <a:srgbClr val="000000"/>
        </a:buClr>
        <a:buSzPct val="45000"/>
        <a:buFont typeface="Wingdings" charset="2"/>
        <a:buChar char=""/>
        <a:defRPr sz="6773" kern="1200">
          <a:solidFill>
            <a:schemeClr val="tx1"/>
          </a:solidFill>
          <a:latin typeface="+mn-lt"/>
          <a:ea typeface="+mn-ea"/>
          <a:cs typeface="+mn-cs"/>
        </a:defRPr>
      </a:lvl1pPr>
      <a:lvl2pPr marL="1658813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5805" kern="1200">
          <a:solidFill>
            <a:schemeClr val="tx1"/>
          </a:solidFill>
          <a:latin typeface="+mn-lt"/>
          <a:ea typeface="+mn-ea"/>
          <a:cs typeface="+mn-cs"/>
        </a:defRPr>
      </a:lvl2pPr>
      <a:lvl3pPr marL="2764688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4838" kern="1200">
          <a:solidFill>
            <a:schemeClr val="tx1"/>
          </a:solidFill>
          <a:latin typeface="+mn-lt"/>
          <a:ea typeface="+mn-ea"/>
          <a:cs typeface="+mn-cs"/>
        </a:defRPr>
      </a:lvl3pPr>
      <a:lvl4pPr marL="3870564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4354" kern="1200">
          <a:solidFill>
            <a:schemeClr val="tx1"/>
          </a:solidFill>
          <a:latin typeface="+mn-lt"/>
          <a:ea typeface="+mn-ea"/>
          <a:cs typeface="+mn-cs"/>
        </a:defRPr>
      </a:lvl4pPr>
      <a:lvl5pPr marL="4976439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4354" kern="1200">
          <a:solidFill>
            <a:schemeClr val="tx1"/>
          </a:solidFill>
          <a:latin typeface="+mn-lt"/>
          <a:ea typeface="+mn-ea"/>
          <a:cs typeface="+mn-cs"/>
        </a:defRPr>
      </a:lvl5pPr>
      <a:lvl6pPr marL="6082314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4354" kern="1200">
          <a:solidFill>
            <a:schemeClr val="tx1"/>
          </a:solidFill>
          <a:latin typeface="+mn-lt"/>
          <a:ea typeface="+mn-ea"/>
          <a:cs typeface="+mn-cs"/>
        </a:defRPr>
      </a:lvl6pPr>
      <a:lvl7pPr marL="7188190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4354" kern="1200">
          <a:solidFill>
            <a:schemeClr val="tx1"/>
          </a:solidFill>
          <a:latin typeface="+mn-lt"/>
          <a:ea typeface="+mn-ea"/>
          <a:cs typeface="+mn-cs"/>
        </a:defRPr>
      </a:lvl7pPr>
      <a:lvl8pPr marL="8294065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4354" kern="1200">
          <a:solidFill>
            <a:schemeClr val="tx1"/>
          </a:solidFill>
          <a:latin typeface="+mn-lt"/>
          <a:ea typeface="+mn-ea"/>
          <a:cs typeface="+mn-cs"/>
        </a:defRPr>
      </a:lvl8pPr>
      <a:lvl9pPr marL="9399941" indent="-552938" algn="l" defTabSz="2211751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43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1pPr>
      <a:lvl2pPr marL="1105875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2pPr>
      <a:lvl3pPr marL="2211751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3pPr>
      <a:lvl4pPr marL="3317626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4pPr>
      <a:lvl5pPr marL="4423501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5pPr>
      <a:lvl6pPr marL="5529377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6pPr>
      <a:lvl7pPr marL="6635252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7pPr>
      <a:lvl8pPr marL="7741128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8pPr>
      <a:lvl9pPr marL="8847003" algn="l" defTabSz="2211751" rtl="0" eaLnBrk="1" latinLnBrk="0" hangingPunct="1">
        <a:defRPr sz="43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work-nz.github.io/mdwg/defs/ResourceLocale" TargetMode="External"/><Relationship Id="rId13" Type="http://schemas.openxmlformats.org/officeDocument/2006/relationships/hyperlink" Target="https://openwork-nz.github.io/mdwg/defs/ResourceLineage" TargetMode="External"/><Relationship Id="rId18" Type="http://schemas.openxmlformats.org/officeDocument/2006/relationships/image" Target="../media/image2.emf"/><Relationship Id="rId3" Type="http://schemas.openxmlformats.org/officeDocument/2006/relationships/hyperlink" Target="https://openwork-nz.github.io/mdwg/defs/ResourceTitle" TargetMode="External"/><Relationship Id="rId7" Type="http://schemas.openxmlformats.org/officeDocument/2006/relationships/hyperlink" Target="https://openwork-nz.github.io/mdwg/defs/ExtentBoundingBox" TargetMode="External"/><Relationship Id="rId12" Type="http://schemas.openxmlformats.org/officeDocument/2006/relationships/hyperlink" Target="https://openwork-nz.github.io/mdwg/defs/Abstract" TargetMode="External"/><Relationship Id="rId17" Type="http://schemas.openxmlformats.org/officeDocument/2006/relationships/hyperlink" Target="https://openwork-nz.github.io/mdwg/defs/MetadataContact" TargetMode="External"/><Relationship Id="rId2" Type="http://schemas.openxmlformats.org/officeDocument/2006/relationships/hyperlink" Target="https://openwork-nz.github.io/mdwg/defs/MetadataIdentifier" TargetMode="External"/><Relationship Id="rId16" Type="http://schemas.openxmlformats.org/officeDocument/2006/relationships/hyperlink" Target="https://openwork-nz.github.io/mdwg/defs/MetadataDate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openwork-nz.github.io/mdwg/defs/ResourcePointOfContact" TargetMode="External"/><Relationship Id="rId11" Type="http://schemas.openxmlformats.org/officeDocument/2006/relationships/hyperlink" Target="https://openwork-nz.github.io/mdwg/defs/MetadataScope" TargetMode="External"/><Relationship Id="rId5" Type="http://schemas.openxmlformats.org/officeDocument/2006/relationships/hyperlink" Target="https://openwork-nz.github.io/mdwg/defs/ResourceIdentifier" TargetMode="External"/><Relationship Id="rId15" Type="http://schemas.openxmlformats.org/officeDocument/2006/relationships/hyperlink" Target="https://openwork-nz.github.io/mdwg/defs/ResourceOtherConstraints" TargetMode="External"/><Relationship Id="rId10" Type="http://schemas.openxmlformats.org/officeDocument/2006/relationships/hyperlink" Target="https://openwork-nz.github.io/mdwg/defs/SpatialResolution" TargetMode="External"/><Relationship Id="rId4" Type="http://schemas.openxmlformats.org/officeDocument/2006/relationships/hyperlink" Target="https://openwork-nz.github.io/mdwg/defs/ResourceDate" TargetMode="External"/><Relationship Id="rId9" Type="http://schemas.openxmlformats.org/officeDocument/2006/relationships/hyperlink" Target="https://openwork-nz.github.io/mdwg/defs/TopicCategory" TargetMode="External"/><Relationship Id="rId14" Type="http://schemas.openxmlformats.org/officeDocument/2006/relationships/hyperlink" Target="https://openwork-nz.github.io/mdwg/defs/Keyword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github.com/OpenWork-NZ/mdw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github.com/OpenWork-NZ/mdwg" TargetMode="Externa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Work-NZ/mdwg/issues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work-nz.github.io/mdwg/defs/ExtentBoundingBox" TargetMode="External"/><Relationship Id="rId13" Type="http://schemas.openxmlformats.org/officeDocument/2006/relationships/hyperlink" Target="https://openwork-nz.github.io/mdwg/defs/Abstract" TargetMode="External"/><Relationship Id="rId18" Type="http://schemas.openxmlformats.org/officeDocument/2006/relationships/hyperlink" Target="https://openwork-nz.github.io/mdwg/defs/MetadataContact" TargetMode="External"/><Relationship Id="rId3" Type="http://schemas.openxmlformats.org/officeDocument/2006/relationships/hyperlink" Target="https://openwork-nz.github.io/mdwg/defs/MetadataIdentifier" TargetMode="External"/><Relationship Id="rId7" Type="http://schemas.openxmlformats.org/officeDocument/2006/relationships/hyperlink" Target="https://openwork-nz.github.io/mdwg/defs/ResourcePointOfContact" TargetMode="External"/><Relationship Id="rId12" Type="http://schemas.openxmlformats.org/officeDocument/2006/relationships/hyperlink" Target="https://openwork-nz.github.io/mdwg/defs/MetadataScope" TargetMode="External"/><Relationship Id="rId17" Type="http://schemas.openxmlformats.org/officeDocument/2006/relationships/hyperlink" Target="https://openwork-nz.github.io/mdwg/defs/MetadataDate" TargetMode="External"/><Relationship Id="rId2" Type="http://schemas.openxmlformats.org/officeDocument/2006/relationships/image" Target="../media/image2.emf"/><Relationship Id="rId16" Type="http://schemas.openxmlformats.org/officeDocument/2006/relationships/hyperlink" Target="https://openwork-nz.github.io/mdwg/defs/ResourceOtherConstraints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openwork-nz.github.io/mdwg/defs/ResourceIdentifier" TargetMode="External"/><Relationship Id="rId11" Type="http://schemas.openxmlformats.org/officeDocument/2006/relationships/hyperlink" Target="https://openwork-nz.github.io/mdwg/defs/SpatialResolution" TargetMode="External"/><Relationship Id="rId5" Type="http://schemas.openxmlformats.org/officeDocument/2006/relationships/hyperlink" Target="https://openwork-nz.github.io/mdwg/defs/ResourceDate" TargetMode="External"/><Relationship Id="rId15" Type="http://schemas.openxmlformats.org/officeDocument/2006/relationships/hyperlink" Target="https://openwork-nz.github.io/mdwg/defs/Keywords" TargetMode="External"/><Relationship Id="rId10" Type="http://schemas.openxmlformats.org/officeDocument/2006/relationships/hyperlink" Target="https://openwork-nz.github.io/mdwg/defs/TopicCategory" TargetMode="External"/><Relationship Id="rId4" Type="http://schemas.openxmlformats.org/officeDocument/2006/relationships/hyperlink" Target="https://openwork-nz.github.io/mdwg/defs/ResourceTitle" TargetMode="External"/><Relationship Id="rId9" Type="http://schemas.openxmlformats.org/officeDocument/2006/relationships/hyperlink" Target="https://openwork-nz.github.io/mdwg/defs/ResourceLocale" TargetMode="External"/><Relationship Id="rId14" Type="http://schemas.openxmlformats.org/officeDocument/2006/relationships/hyperlink" Target="https://openwork-nz.github.io/mdwg/defs/ResourceLineag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github.com/OpenWork-NZ/mdw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csm-au/metadata-working-group" TargetMode="External"/><Relationship Id="rId2" Type="http://schemas.openxmlformats.org/officeDocument/2006/relationships/hyperlink" Target="https://openwork-nz.github.io/mdwg/defs/GuidanceIntro.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CSM ISO19115-1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06542">
              <a:defRPr sz="6880"/>
            </a:pPr>
            <a:r>
              <a:rPr b="1" dirty="0"/>
              <a:t>ICSM ISO19115-1</a:t>
            </a:r>
          </a:p>
          <a:p>
            <a:pPr defTabSz="706542">
              <a:defRPr sz="6880"/>
            </a:pPr>
            <a:r>
              <a:rPr b="1" dirty="0"/>
              <a:t>Best Practice Guide</a:t>
            </a:r>
          </a:p>
          <a:p>
            <a:pPr defTabSz="706542">
              <a:defRPr sz="6880"/>
            </a:pPr>
            <a:r>
              <a:rPr b="1" dirty="0"/>
              <a:t>For Metadata Elements</a:t>
            </a:r>
          </a:p>
        </p:txBody>
      </p:sp>
      <p:sp>
        <p:nvSpPr>
          <p:cNvPr id="120" name="For when a simple element definition won’t do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For when simple element definition</a:t>
            </a:r>
            <a:r>
              <a:rPr lang="en-US" dirty="0"/>
              <a:t>s</a:t>
            </a:r>
            <a:r>
              <a:rPr dirty="0"/>
              <a:t> </a:t>
            </a:r>
            <a:r>
              <a:rPr lang="en-US" dirty="0"/>
              <a:t>just </a:t>
            </a:r>
            <a:r>
              <a:rPr dirty="0"/>
              <a:t>won’t do</a:t>
            </a:r>
            <a:endParaRPr lang="en-US" dirty="0"/>
          </a:p>
          <a:p>
            <a:endParaRPr lang="en-NZ" dirty="0"/>
          </a:p>
          <a:p>
            <a:r>
              <a:rPr lang="en-NZ" dirty="0"/>
              <a:t>Byron Cochrane – </a:t>
            </a:r>
            <a:r>
              <a:rPr lang="en-NZ" dirty="0" err="1"/>
              <a:t>OpenWork</a:t>
            </a:r>
            <a:r>
              <a:rPr lang="en-NZ" dirty="0"/>
              <a:t> Ltd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3D1C7-CCF1-DE4E-9F85-11E83C63B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32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he Fu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Future</a:t>
            </a:r>
          </a:p>
        </p:txBody>
      </p:sp>
      <p:sp>
        <p:nvSpPr>
          <p:cNvPr id="144" name="A living document - not a finished th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 living document - not a finished thing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Needs feed and care</a:t>
            </a:r>
            <a:endParaRPr dirty="0"/>
          </a:p>
          <a:p>
            <a:pPr lvl="1"/>
            <a:r>
              <a:rPr lang="en-NZ" dirty="0"/>
              <a:t>How do we manage changes and updates?</a:t>
            </a:r>
          </a:p>
          <a:p>
            <a:pPr lvl="2"/>
            <a:r>
              <a:rPr lang="en-NZ" dirty="0"/>
              <a:t>What is still missing?</a:t>
            </a:r>
            <a:endParaRPr lang="en-US" dirty="0"/>
          </a:p>
          <a:p>
            <a:pPr lvl="1"/>
            <a:r>
              <a:rPr dirty="0"/>
              <a:t>How do we ensure healthy use?</a:t>
            </a:r>
            <a:endParaRPr lang="en-US" dirty="0"/>
          </a:p>
          <a:p>
            <a:pPr lvl="2"/>
            <a:r>
              <a:rPr lang="en-NZ" dirty="0"/>
              <a:t>What uses do we foresee?</a:t>
            </a:r>
            <a:endParaRPr dirty="0"/>
          </a:p>
          <a:p>
            <a:pPr lvl="1"/>
            <a:r>
              <a:rPr dirty="0"/>
              <a:t>How do we support different versions for different domains or communities?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185E2-0EFB-D541-9618-6A5C053B5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35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4BCB-6B62-774C-B677-7C04DB2B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E3B9F-8E1A-EE4D-8539-0824268DA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/>
              <a:t>PDF Version - Static and periodic</a:t>
            </a:r>
          </a:p>
          <a:p>
            <a:pPr lvl="1"/>
            <a:r>
              <a:rPr lang="en-US" dirty="0"/>
              <a:t>Sharable offline reference</a:t>
            </a:r>
          </a:p>
          <a:p>
            <a:pPr lvl="1"/>
            <a:r>
              <a:rPr lang="en-US" dirty="0"/>
              <a:t>Periodically updated</a:t>
            </a:r>
          </a:p>
          <a:p>
            <a:pPr lvl="1"/>
            <a:r>
              <a:rPr lang="en-NZ" dirty="0"/>
              <a:t>Tricky to publish – </a:t>
            </a:r>
            <a:r>
              <a:rPr lang="en-NZ" dirty="0" err="1"/>
              <a:t>PanDoc</a:t>
            </a:r>
            <a:r>
              <a:rPr lang="en-NZ" dirty="0"/>
              <a:t> / </a:t>
            </a:r>
            <a:r>
              <a:rPr lang="en-NZ" dirty="0" err="1"/>
              <a:t>LaTex</a:t>
            </a:r>
            <a:endParaRPr lang="en-NZ" dirty="0"/>
          </a:p>
          <a:p>
            <a:r>
              <a:rPr lang="en-NZ" dirty="0"/>
              <a:t>Web Version – Live</a:t>
            </a:r>
          </a:p>
          <a:p>
            <a:pPr lvl="1"/>
            <a:r>
              <a:rPr lang="en-US" dirty="0"/>
              <a:t>HTML Document Viewer support in GitHub</a:t>
            </a:r>
          </a:p>
          <a:p>
            <a:pPr lvl="2"/>
            <a:r>
              <a:rPr lang="en-US" dirty="0"/>
              <a:t>Custom domain support</a:t>
            </a:r>
          </a:p>
          <a:p>
            <a:pPr lvl="1"/>
            <a:r>
              <a:rPr lang="en-US" dirty="0"/>
              <a:t>Easy to configure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CCE10-C347-EC40-A935-EDF83038E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122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Use and Us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 and Usability</a:t>
            </a:r>
          </a:p>
        </p:txBody>
      </p:sp>
      <p:sp>
        <p:nvSpPr>
          <p:cNvPr id="147" name="PDF Version - Static and periodic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Bespoke collection of Element guidance for a community</a:t>
            </a:r>
          </a:p>
          <a:p>
            <a:r>
              <a:rPr dirty="0"/>
              <a:t>Embedded help for Metadata Capture tools</a:t>
            </a:r>
          </a:p>
          <a:p>
            <a:r>
              <a:rPr dirty="0"/>
              <a:t>Guidance for building metadata / catalogue tools</a:t>
            </a:r>
            <a:endParaRPr lang="en-US" dirty="0"/>
          </a:p>
          <a:p>
            <a:r>
              <a:rPr lang="en-US" dirty="0"/>
              <a:t>Building Crosswalks</a:t>
            </a:r>
            <a:endParaRPr dirty="0"/>
          </a:p>
          <a:p>
            <a:r>
              <a:rPr dirty="0"/>
              <a:t>Other uses?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A3416-0F91-D549-BF9E-1BFE22B8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897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Metadata for discovery of geographic datasets - guidance"/>
          <p:cNvSpPr txBox="1">
            <a:spLocks noGrp="1"/>
          </p:cNvSpPr>
          <p:nvPr>
            <p:ph type="title"/>
          </p:nvPr>
        </p:nvSpPr>
        <p:spPr>
          <a:xfrm>
            <a:off x="2899955" y="0"/>
            <a:ext cx="20263729" cy="22892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21310">
              <a:defRPr sz="4400"/>
            </a:lvl1pPr>
          </a:lstStyle>
          <a:p>
            <a:r>
              <a:rPr lang="en-NZ" sz="9600" dirty="0"/>
              <a:t>Metadata for discovery of geographic datasets - guidance</a:t>
            </a:r>
            <a:endParaRPr sz="9600" dirty="0"/>
          </a:p>
        </p:txBody>
      </p:sp>
      <p:graphicFrame>
        <p:nvGraphicFramePr>
          <p:cNvPr id="141" name="Table"/>
          <p:cNvGraphicFramePr/>
          <p:nvPr>
            <p:extLst>
              <p:ext uri="{D42A27DB-BD31-4B8C-83A1-F6EECF244321}">
                <p14:modId xmlns:p14="http://schemas.microsoft.com/office/powerpoint/2010/main" val="700361298"/>
              </p:ext>
            </p:extLst>
          </p:nvPr>
        </p:nvGraphicFramePr>
        <p:xfrm>
          <a:off x="2899955" y="2481870"/>
          <a:ext cx="19777165" cy="1081288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962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8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6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element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Guidance Link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8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reference information: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2"/>
                        </a:rPr>
                        <a:t>Metadata Identifier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title: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3"/>
                        </a:rPr>
                        <a:t>Resource Title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91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reference date: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4"/>
                        </a:rPr>
                        <a:t>Resource Date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29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identifier: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5"/>
                        </a:rPr>
                        <a:t>Resource Identifier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point of contact: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6"/>
                        </a:rPr>
                        <a:t>Resource Point of Contact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Geographic location: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7"/>
                        </a:rPr>
                        <a:t>Extent Bounding Box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89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language: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8"/>
                        </a:rPr>
                        <a:t>Resource Default locale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76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topic category: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9"/>
                        </a:rPr>
                        <a:t>Topic Category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093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resolution: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0"/>
                        </a:rPr>
                        <a:t>Spatial Resolution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476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type: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1"/>
                        </a:rPr>
                        <a:t>Resource Scope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90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abstract: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2"/>
                        </a:rPr>
                        <a:t>Abstract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945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lineage: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3"/>
                        </a:rPr>
                        <a:t>Resource Lineage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Keywords: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4"/>
                        </a:rPr>
                        <a:t>Keywords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1477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Constraints on resource access and use: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5"/>
                        </a:rPr>
                        <a:t>Resource Constraints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date stamp: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6"/>
                        </a:rPr>
                        <a:t>Metadata Date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61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point of contact: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17"/>
                        </a:rPr>
                        <a:t>Metadata Responsible Party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473E2C1-1402-3D4A-A177-71BFBAD348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7114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D80C-DF03-B74D-AE15-7A80B28A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23E83-B66F-814C-A8BA-49F864B64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Mouse over</a:t>
            </a:r>
          </a:p>
          <a:p>
            <a:pPr lvl="1"/>
            <a:r>
              <a:rPr lang="en-US" dirty="0"/>
              <a:t>Enhanced</a:t>
            </a:r>
          </a:p>
          <a:p>
            <a:r>
              <a:rPr lang="en-US" dirty="0"/>
              <a:t>Help menu item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7C16A-48F1-AE4F-8834-5B5E6CCFF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F71A4-DBAE-2244-8C8D-B62DD06C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3" y="2836106"/>
            <a:ext cx="14808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259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2EE3-7CB4-4246-8CC4-6706FCA7C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Tools Dev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44FB6-4D58-7041-9077-895DFC842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GeoNetwork</a:t>
            </a:r>
            <a:r>
              <a:rPr lang="en-US" dirty="0"/>
              <a:t> currently supports the ISO19115-3 standard</a:t>
            </a:r>
          </a:p>
          <a:p>
            <a:pPr lvl="1"/>
            <a:r>
              <a:rPr lang="en-US" dirty="0"/>
              <a:t>Including the latest revision 2018</a:t>
            </a:r>
          </a:p>
          <a:p>
            <a:pPr lvl="1"/>
            <a:r>
              <a:rPr lang="en-US" dirty="0"/>
              <a:t>Out of the box as of GN 3.8</a:t>
            </a:r>
          </a:p>
          <a:p>
            <a:pPr lvl="1"/>
            <a:r>
              <a:rPr lang="en-US" dirty="0"/>
              <a:t>Could be improved?</a:t>
            </a:r>
          </a:p>
          <a:p>
            <a:r>
              <a:rPr lang="en-US" dirty="0" err="1"/>
              <a:t>pyCSW</a:t>
            </a:r>
            <a:endParaRPr lang="en-US" dirty="0"/>
          </a:p>
          <a:p>
            <a:pPr lvl="1"/>
            <a:r>
              <a:rPr lang="en-US" dirty="0" err="1"/>
              <a:t>Koordinates</a:t>
            </a:r>
            <a:r>
              <a:rPr lang="en-US" dirty="0"/>
              <a:t>, </a:t>
            </a:r>
            <a:r>
              <a:rPr lang="en-US" dirty="0" err="1"/>
              <a:t>GeoNode</a:t>
            </a:r>
            <a:r>
              <a:rPr lang="en-US" dirty="0"/>
              <a:t>, etc.</a:t>
            </a:r>
          </a:p>
          <a:p>
            <a:pPr lvl="1"/>
            <a:r>
              <a:rPr lang="en-US" dirty="0"/>
              <a:t>Supports CKAN and other catalogues</a:t>
            </a:r>
          </a:p>
          <a:p>
            <a:pPr lvl="1"/>
            <a:r>
              <a:rPr lang="en-US" dirty="0"/>
              <a:t>Raised as an issue by </a:t>
            </a:r>
            <a:r>
              <a:rPr lang="en-US" dirty="0" err="1"/>
              <a:t>pyCSW</a:t>
            </a:r>
            <a:r>
              <a:rPr lang="en-US" dirty="0"/>
              <a:t> team but need help</a:t>
            </a:r>
          </a:p>
          <a:p>
            <a:r>
              <a:rPr lang="en-US" dirty="0"/>
              <a:t>ESRI, QGIS,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62F06-053E-0644-A549-353DBEC22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381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F7CCF9-CAC6-FC49-84BF-52457BE1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GitHub Maintenance Tools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5CF16-9B7A-D040-BCC5-616549DF8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Git Version Management</a:t>
            </a:r>
            <a:r>
              <a:rPr lang="en-US" dirty="0"/>
              <a:t> Tools</a:t>
            </a:r>
          </a:p>
          <a:p>
            <a:pPr lvl="1"/>
            <a:r>
              <a:rPr lang="en-US" dirty="0"/>
              <a:t>Issue Tracker</a:t>
            </a:r>
          </a:p>
          <a:p>
            <a:pPr lvl="1"/>
            <a:r>
              <a:rPr lang="en-US" dirty="0"/>
              <a:t>Pull request</a:t>
            </a:r>
          </a:p>
          <a:p>
            <a:pPr lvl="1"/>
            <a:r>
              <a:rPr lang="en-US" dirty="0"/>
              <a:t>Wiki</a:t>
            </a:r>
          </a:p>
          <a:p>
            <a:pPr lvl="1"/>
            <a:r>
              <a:rPr lang="en-US" dirty="0"/>
              <a:t>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554E1-2A2D-E249-AA66-10A4FAA9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3486E-23ED-F341-B3EB-A7BE2E448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885" y="4000313"/>
            <a:ext cx="149225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84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hanges and Upda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Maintenance</a:t>
            </a:r>
            <a:br>
              <a:rPr lang="en-US" dirty="0"/>
            </a:br>
            <a:r>
              <a:rPr dirty="0"/>
              <a:t>Changes and Updates</a:t>
            </a:r>
          </a:p>
        </p:txBody>
      </p:sp>
      <p:sp>
        <p:nvSpPr>
          <p:cNvPr id="150" name="GitHub Master…"/>
          <p:cNvSpPr/>
          <p:nvPr/>
        </p:nvSpPr>
        <p:spPr>
          <a:xfrm>
            <a:off x="3178151" y="4005188"/>
            <a:ext cx="5650192" cy="230497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094" b="1" dirty="0"/>
              <a:t>GitHub Master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094" b="1" dirty="0"/>
              <a:t>at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094" b="1" dirty="0"/>
              <a:t>ICSM GitHub</a:t>
            </a:r>
          </a:p>
        </p:txBody>
      </p:sp>
      <p:sp>
        <p:nvSpPr>
          <p:cNvPr id="151" name="Betty’s Local Git repo"/>
          <p:cNvSpPr/>
          <p:nvPr/>
        </p:nvSpPr>
        <p:spPr>
          <a:xfrm>
            <a:off x="9814325" y="6866870"/>
            <a:ext cx="4752966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94" dirty="0"/>
              <a:t>Betty’s Local Git repo</a:t>
            </a:r>
          </a:p>
        </p:txBody>
      </p:sp>
      <p:sp>
        <p:nvSpPr>
          <p:cNvPr id="152" name="OWL Dev copy…"/>
          <p:cNvSpPr/>
          <p:nvPr/>
        </p:nvSpPr>
        <p:spPr>
          <a:xfrm>
            <a:off x="14730660" y="4036219"/>
            <a:ext cx="4752966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094" dirty="0"/>
              <a:t>OWL Dev copy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094" dirty="0"/>
              <a:t>on GitHub</a:t>
            </a:r>
          </a:p>
        </p:txBody>
      </p:sp>
      <p:sp>
        <p:nvSpPr>
          <p:cNvPr id="153" name="Joe’s Local Copy"/>
          <p:cNvSpPr/>
          <p:nvPr/>
        </p:nvSpPr>
        <p:spPr>
          <a:xfrm>
            <a:off x="15747489" y="9784223"/>
            <a:ext cx="4752966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3094" dirty="0"/>
              <a:t>Joe’s Local Copy</a:t>
            </a:r>
          </a:p>
        </p:txBody>
      </p:sp>
      <p:sp>
        <p:nvSpPr>
          <p:cNvPr id="154" name="Who is in charge?…"/>
          <p:cNvSpPr txBox="1"/>
          <p:nvPr/>
        </p:nvSpPr>
        <p:spPr>
          <a:xfrm>
            <a:off x="3178151" y="9290051"/>
            <a:ext cx="9276579" cy="322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sz="4000" dirty="0"/>
              <a:t>Who is in charge?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sz="4000" dirty="0"/>
              <a:t>Who says what is in and what is not?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sz="4000" dirty="0"/>
              <a:t>How are decisions made?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sz="4000" dirty="0"/>
              <a:t>How are versions managed?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sz="4000" dirty="0">
                <a:hlinkClick r:id="rId2"/>
              </a:rPr>
              <a:t>(Example - Nick’s pull request)</a:t>
            </a:r>
            <a:endParaRPr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5551E-4F76-0C4B-938F-D44FCFFCA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B7500656-6C51-D340-96E6-BDAD9A152617}"/>
              </a:ext>
            </a:extLst>
          </p:cNvPr>
          <p:cNvCxnSpPr>
            <a:cxnSpLocks/>
          </p:cNvCxnSpPr>
          <p:nvPr/>
        </p:nvCxnSpPr>
        <p:spPr>
          <a:xfrm rot="10800000">
            <a:off x="8828343" y="5105288"/>
            <a:ext cx="5902317" cy="52388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B6DFA79C-70F4-3743-B104-2A2C2D445912}"/>
              </a:ext>
            </a:extLst>
          </p:cNvPr>
          <p:cNvCxnSpPr/>
          <p:nvPr/>
        </p:nvCxnSpPr>
        <p:spPr>
          <a:xfrm rot="10800000">
            <a:off x="6841067" y="6330894"/>
            <a:ext cx="2777066" cy="1390706"/>
          </a:xfrm>
          <a:prstGeom prst="curvedConnector3">
            <a:avLst>
              <a:gd name="adj1" fmla="val 10243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3A9B3364-665F-6748-8EE0-1145889DDC90}"/>
              </a:ext>
            </a:extLst>
          </p:cNvPr>
          <p:cNvCxnSpPr>
            <a:stCxn id="153" idx="0"/>
          </p:cNvCxnSpPr>
          <p:nvPr/>
        </p:nvCxnSpPr>
        <p:spPr>
          <a:xfrm rot="16200000" flipV="1">
            <a:off x="15446020" y="7106270"/>
            <a:ext cx="3962066" cy="1393839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785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07F6-EE68-7A49-A552-D3664B71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Tracker, Pull Request &amp; Wiki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6DFC4-183F-E240-9C7D-B55EF3A91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352DEC86-625A-C948-A955-99E6E1664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238" y="2836106"/>
            <a:ext cx="14986000" cy="93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898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Hierarchy of Guidance Docu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dirty="0"/>
              <a:t>Hierarchy of Guidance Documents</a:t>
            </a:r>
            <a:r>
              <a:rPr lang="en-US" dirty="0"/>
              <a:t> Repositories</a:t>
            </a:r>
            <a:endParaRPr dirty="0"/>
          </a:p>
        </p:txBody>
      </p:sp>
      <p:sp>
        <p:nvSpPr>
          <p:cNvPr id="157" name="NZDF"/>
          <p:cNvSpPr/>
          <p:nvPr/>
        </p:nvSpPr>
        <p:spPr>
          <a:xfrm>
            <a:off x="6964375" y="8693981"/>
            <a:ext cx="1972832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94"/>
              <a:t>NZDF</a:t>
            </a:r>
          </a:p>
        </p:txBody>
      </p:sp>
      <p:sp>
        <p:nvSpPr>
          <p:cNvPr id="158" name="GA"/>
          <p:cNvSpPr/>
          <p:nvPr/>
        </p:nvSpPr>
        <p:spPr>
          <a:xfrm>
            <a:off x="2517391" y="8693981"/>
            <a:ext cx="1972832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94"/>
              <a:t>GA</a:t>
            </a:r>
          </a:p>
        </p:txBody>
      </p:sp>
      <p:sp>
        <p:nvSpPr>
          <p:cNvPr id="159" name="ICSM"/>
          <p:cNvSpPr/>
          <p:nvPr/>
        </p:nvSpPr>
        <p:spPr>
          <a:xfrm>
            <a:off x="4660516" y="5693606"/>
            <a:ext cx="1785938" cy="1785938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94"/>
              <a:t>ICSM</a:t>
            </a:r>
          </a:p>
        </p:txBody>
      </p:sp>
      <p:sp>
        <p:nvSpPr>
          <p:cNvPr id="160" name="Marine Data"/>
          <p:cNvSpPr/>
          <p:nvPr/>
        </p:nvSpPr>
        <p:spPr>
          <a:xfrm>
            <a:off x="9303953" y="5693606"/>
            <a:ext cx="1785938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94" dirty="0"/>
              <a:t>Marine Data</a:t>
            </a:r>
          </a:p>
        </p:txBody>
      </p:sp>
      <p:sp>
        <p:nvSpPr>
          <p:cNvPr id="161" name="ISO/OGC"/>
          <p:cNvSpPr/>
          <p:nvPr/>
        </p:nvSpPr>
        <p:spPr>
          <a:xfrm>
            <a:off x="6964375" y="2836106"/>
            <a:ext cx="1972832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94"/>
              <a:t>ISO/OGC</a:t>
            </a:r>
          </a:p>
        </p:txBody>
      </p:sp>
      <p:sp>
        <p:nvSpPr>
          <p:cNvPr id="162" name="AODN"/>
          <p:cNvSpPr/>
          <p:nvPr/>
        </p:nvSpPr>
        <p:spPr>
          <a:xfrm>
            <a:off x="11411359" y="8693981"/>
            <a:ext cx="1972832" cy="17859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/>
            <a:r>
              <a:rPr sz="3094" dirty="0"/>
              <a:t>AODN</a:t>
            </a:r>
          </a:p>
        </p:txBody>
      </p:sp>
      <p:sp>
        <p:nvSpPr>
          <p:cNvPr id="163" name="Pulling from various parents is easy…"/>
          <p:cNvSpPr txBox="1"/>
          <p:nvPr/>
        </p:nvSpPr>
        <p:spPr>
          <a:xfrm>
            <a:off x="11650974" y="2776898"/>
            <a:ext cx="10266914" cy="18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l"/>
            <a:r>
              <a:rPr sz="3600" dirty="0"/>
              <a:t>Pulling from various parents is easy</a:t>
            </a:r>
          </a:p>
          <a:p>
            <a:pPr algn="l"/>
            <a:r>
              <a:rPr sz="3600" dirty="0"/>
              <a:t>Pushing (pull requests) is harder</a:t>
            </a:r>
          </a:p>
          <a:p>
            <a:pPr algn="l"/>
            <a:r>
              <a:rPr sz="3600" dirty="0"/>
              <a:t>Well thought out governance needs to be in place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B3D538-020A-494B-A1A7-ED03C6DC2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A6B38D-54E0-F44E-95B1-034C747828D0}"/>
              </a:ext>
            </a:extLst>
          </p:cNvPr>
          <p:cNvCxnSpPr>
            <a:stCxn id="158" idx="0"/>
          </p:cNvCxnSpPr>
          <p:nvPr/>
        </p:nvCxnSpPr>
        <p:spPr>
          <a:xfrm flipV="1">
            <a:off x="3503807" y="7479544"/>
            <a:ext cx="1617110" cy="121443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C89C5D-B9DC-494E-866F-DCE65D9F9BFF}"/>
              </a:ext>
            </a:extLst>
          </p:cNvPr>
          <p:cNvCxnSpPr/>
          <p:nvPr/>
        </p:nvCxnSpPr>
        <p:spPr>
          <a:xfrm flipV="1">
            <a:off x="6126922" y="4622044"/>
            <a:ext cx="1617110" cy="121443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901296-2524-A34D-91EF-F4D23703997A}"/>
              </a:ext>
            </a:extLst>
          </p:cNvPr>
          <p:cNvCxnSpPr>
            <a:cxnSpLocks/>
          </p:cNvCxnSpPr>
          <p:nvPr/>
        </p:nvCxnSpPr>
        <p:spPr>
          <a:xfrm flipH="1" flipV="1">
            <a:off x="10233592" y="7440663"/>
            <a:ext cx="2144048" cy="12867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215162-4FB1-7D41-AA05-9FD645B45B42}"/>
              </a:ext>
            </a:extLst>
          </p:cNvPr>
          <p:cNvCxnSpPr>
            <a:cxnSpLocks/>
          </p:cNvCxnSpPr>
          <p:nvPr/>
        </p:nvCxnSpPr>
        <p:spPr>
          <a:xfrm flipH="1" flipV="1">
            <a:off x="6259733" y="7440663"/>
            <a:ext cx="1700216" cy="126157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0E53C4-DC37-CC4A-913B-8B7EC5B4718A}"/>
              </a:ext>
            </a:extLst>
          </p:cNvPr>
          <p:cNvCxnSpPr>
            <a:cxnSpLocks/>
          </p:cNvCxnSpPr>
          <p:nvPr/>
        </p:nvCxnSpPr>
        <p:spPr>
          <a:xfrm flipH="1" flipV="1">
            <a:off x="8233055" y="4583163"/>
            <a:ext cx="1070898" cy="11104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A1A279-5FAD-E945-AF7D-8704AE94FBAE}"/>
              </a:ext>
            </a:extLst>
          </p:cNvPr>
          <p:cNvCxnSpPr>
            <a:cxnSpLocks/>
          </p:cNvCxnSpPr>
          <p:nvPr/>
        </p:nvCxnSpPr>
        <p:spPr>
          <a:xfrm flipH="1" flipV="1">
            <a:off x="6446454" y="6994770"/>
            <a:ext cx="5059671" cy="196552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">
            <a:extLst>
              <a:ext uri="{FF2B5EF4-FFF2-40B4-BE49-F238E27FC236}">
                <a16:creationId xmlns:a16="http://schemas.microsoft.com/office/drawing/2014/main" id="{20A2F98D-75A0-6345-9B0F-61204D83F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111030"/>
              </p:ext>
            </p:extLst>
          </p:nvPr>
        </p:nvGraphicFramePr>
        <p:xfrm>
          <a:off x="14651283" y="5836481"/>
          <a:ext cx="8925198" cy="1487184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34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0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0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element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Guidance Link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reference information: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3"/>
                        </a:rPr>
                        <a:t>Metadata Identifier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title: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4"/>
                        </a:rPr>
                        <a:t>Resource Title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reference date: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5"/>
                        </a:rPr>
                        <a:t>Resource Date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9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identifier: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6"/>
                        </a:rPr>
                        <a:t>Resource Identifier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1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point of contact: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7"/>
                        </a:rPr>
                        <a:t>Resource Point of Contact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5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Geographic location: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8"/>
                        </a:rPr>
                        <a:t>Extent Bounding Box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9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language: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9"/>
                        </a:rPr>
                        <a:t>Resource Default locale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topic category: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0"/>
                        </a:rPr>
                        <a:t>Topic Category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447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Spatial resolution: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1"/>
                        </a:rPr>
                        <a:t>Spatial Resolution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type: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2"/>
                        </a:rPr>
                        <a:t>Resource Scope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abstract: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3"/>
                        </a:rPr>
                        <a:t>Abstract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lineage: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4"/>
                        </a:rPr>
                        <a:t>Resource Lineage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Keywords: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5"/>
                        </a:rPr>
                        <a:t>Keywords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382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Constraints on resource access and use: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6"/>
                        </a:rPr>
                        <a:t>Resource Constraints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date stamp: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551A8B"/>
                          </a:solidFill>
                          <a:uFill>
                            <a:solidFill>
                              <a:srgbClr val="551A8B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>
                          <a:hlinkClick r:id="rId17"/>
                        </a:rPr>
                        <a:t>Metadata Date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68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 point of contact:</a:t>
                      </a:r>
                    </a:p>
                  </a:txBody>
                  <a:tcPr marL="17859" marR="17859" marT="17859" marB="17859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u="sng">
                          <a:solidFill>
                            <a:srgbClr val="0000EE"/>
                          </a:solidFill>
                          <a:uFill>
                            <a:solidFill>
                              <a:srgbClr val="0000EE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600" dirty="0">
                          <a:hlinkClick r:id="rId18"/>
                        </a:rPr>
                        <a:t>Metadata Responsible Party</a:t>
                      </a:r>
                    </a:p>
                  </a:txBody>
                  <a:tcPr marL="17859" marR="17859" marT="17859" marB="17859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862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7E675-3871-7240-8619-EAA4B253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6EFB-14CB-234A-9CBC-227B3A7D7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– How we got here</a:t>
            </a:r>
          </a:p>
          <a:p>
            <a:r>
              <a:rPr lang="en-US" dirty="0"/>
              <a:t>Tour of resulting document</a:t>
            </a:r>
          </a:p>
          <a:p>
            <a:r>
              <a:rPr lang="en-US" dirty="0"/>
              <a:t>How to use new GitHub Tools</a:t>
            </a:r>
          </a:p>
          <a:p>
            <a:pPr lvl="1"/>
            <a:r>
              <a:rPr lang="en-US" dirty="0"/>
              <a:t>And what it doesn’t provide </a:t>
            </a:r>
            <a:r>
              <a:rPr lang="en-US"/>
              <a:t>- governance</a:t>
            </a:r>
            <a:endParaRPr lang="en-US" dirty="0"/>
          </a:p>
          <a:p>
            <a:r>
              <a:rPr lang="en-US" dirty="0"/>
              <a:t>What Next?</a:t>
            </a:r>
          </a:p>
          <a:p>
            <a:pPr lvl="1"/>
            <a:r>
              <a:rPr lang="en-US" dirty="0"/>
              <a:t>How do we keep this work as useful as possible?</a:t>
            </a:r>
          </a:p>
        </p:txBody>
      </p:sp>
    </p:spTree>
    <p:extLst>
      <p:ext uri="{BB962C8B-B14F-4D97-AF65-F5344CB8AC3E}">
        <p14:creationId xmlns:p14="http://schemas.microsoft.com/office/powerpoint/2010/main" val="7305475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938D-9508-5943-84C4-23767751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</a:t>
            </a:r>
            <a:r>
              <a:rPr lang="en-US"/>
              <a:t>to Consider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5E368-2BDD-424B-B127-1C9B2C2DF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use this resource?</a:t>
            </a:r>
          </a:p>
          <a:p>
            <a:pPr lvl="1"/>
            <a:r>
              <a:rPr lang="en-US" dirty="0"/>
              <a:t>Capture the uses (use cases) we wish to support</a:t>
            </a:r>
          </a:p>
          <a:p>
            <a:r>
              <a:rPr lang="en-US" dirty="0"/>
              <a:t>How do we maintain this resource?</a:t>
            </a:r>
          </a:p>
          <a:p>
            <a:pPr lvl="1"/>
            <a:r>
              <a:rPr lang="en-US" dirty="0"/>
              <a:t>GitHub provides tools, but we need rules of governance</a:t>
            </a:r>
          </a:p>
          <a:p>
            <a:r>
              <a:rPr lang="en-US" dirty="0"/>
              <a:t>How do we keep it in alignment with related resources?</a:t>
            </a:r>
          </a:p>
          <a:p>
            <a:pPr lvl="1"/>
            <a:r>
              <a:rPr lang="en-US" dirty="0"/>
              <a:t>Others want to fork this work. </a:t>
            </a:r>
          </a:p>
          <a:p>
            <a:r>
              <a:rPr lang="en-US" dirty="0"/>
              <a:t>What more do we want in this document?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9EF1F-7D4C-FA46-9C7C-109A8263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715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7E02-5C83-2648-9267-73D78508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Overview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6CC58-A56D-AA44-B0DE-F3AC65079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dirty="0"/>
              <a:t>Consistency in use of metadata elements</a:t>
            </a:r>
          </a:p>
          <a:p>
            <a:r>
              <a:rPr lang="en-US" dirty="0"/>
              <a:t>Solution</a:t>
            </a:r>
          </a:p>
          <a:p>
            <a:pPr lvl="1"/>
            <a:r>
              <a:rPr lang="en-US" dirty="0"/>
              <a:t>Create endorsed guidance for </a:t>
            </a:r>
          </a:p>
          <a:p>
            <a:pPr lvl="2"/>
            <a:r>
              <a:rPr lang="en-US" dirty="0"/>
              <a:t>What elements to use</a:t>
            </a:r>
          </a:p>
          <a:p>
            <a:pPr lvl="2"/>
            <a:r>
              <a:rPr lang="en-US" dirty="0"/>
              <a:t>When to use them</a:t>
            </a:r>
          </a:p>
          <a:p>
            <a:pPr lvl="2"/>
            <a:r>
              <a:rPr lang="en-US" dirty="0"/>
              <a:t>How to use them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28836-9913-984A-A5D5-33EBA93F8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266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FAF3-300B-4D4C-862B-31E7CDB2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Approach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7B81C-8510-C44B-8044-BEDFE9032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24" y="3208797"/>
            <a:ext cx="14852363" cy="7953638"/>
          </a:xfrm>
        </p:spPr>
        <p:txBody>
          <a:bodyPr/>
          <a:lstStyle/>
          <a:p>
            <a:r>
              <a:rPr lang="en-US" dirty="0"/>
              <a:t>Group effort </a:t>
            </a:r>
          </a:p>
          <a:p>
            <a:pPr lvl="1"/>
            <a:r>
              <a:rPr lang="en-US" dirty="0"/>
              <a:t>Review most advanced implementations of ISO 19115-3</a:t>
            </a:r>
          </a:p>
          <a:p>
            <a:pPr lvl="2"/>
            <a:r>
              <a:rPr lang="en-US" dirty="0"/>
              <a:t>From GA, ABARES, AAD, TERN, etc.</a:t>
            </a:r>
          </a:p>
          <a:p>
            <a:pPr lvl="1"/>
            <a:r>
              <a:rPr lang="en-US" dirty="0"/>
              <a:t>Review integration with high level catalogues and standards</a:t>
            </a:r>
          </a:p>
          <a:p>
            <a:pPr lvl="2"/>
            <a:r>
              <a:rPr lang="en-US" dirty="0" err="1"/>
              <a:t>data.gov.au</a:t>
            </a:r>
            <a:r>
              <a:rPr lang="en-US" dirty="0"/>
              <a:t>, DCAT, RIF-CS, etc.</a:t>
            </a:r>
          </a:p>
          <a:p>
            <a:endParaRPr lang="en-US" dirty="0"/>
          </a:p>
          <a:p>
            <a:r>
              <a:rPr lang="en-US" dirty="0"/>
              <a:t>Better guidance was needed for consistent mapping of metadata elements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D0882-C663-4B42-A8CC-B9189A1E0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D4115-235D-EC4B-9B15-775663FEE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4662" y="3208797"/>
            <a:ext cx="7759700" cy="83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97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Meth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</a:t>
            </a:r>
          </a:p>
        </p:txBody>
      </p:sp>
      <p:sp>
        <p:nvSpPr>
          <p:cNvPr id="129" name="Face to Fa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Face to Face</a:t>
            </a:r>
          </a:p>
          <a:p>
            <a:pPr lvl="1"/>
            <a:r>
              <a:rPr dirty="0"/>
              <a:t>Compare profiles - discuss usage and alignment with standard</a:t>
            </a:r>
          </a:p>
          <a:p>
            <a:r>
              <a:rPr dirty="0"/>
              <a:t>Email </a:t>
            </a:r>
          </a:p>
          <a:p>
            <a:pPr lvl="1"/>
            <a:r>
              <a:rPr dirty="0"/>
              <a:t>Spreadsheets showing mis/alignments between profiles</a:t>
            </a:r>
          </a:p>
          <a:p>
            <a:r>
              <a:rPr dirty="0"/>
              <a:t>Biweekly meetings to discuss</a:t>
            </a:r>
            <a:endParaRPr lang="en-US" dirty="0"/>
          </a:p>
          <a:p>
            <a:r>
              <a:rPr lang="en-NZ" dirty="0" err="1"/>
              <a:t>Loomio</a:t>
            </a:r>
            <a:endParaRPr lang="en-NZ" dirty="0"/>
          </a:p>
          <a:p>
            <a:r>
              <a:rPr lang="en-NZ" dirty="0"/>
              <a:t>GitHub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12549-A69E-B74D-82C4-4FC3268A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964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oom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Loomio</a:t>
            </a:r>
          </a:p>
        </p:txBody>
      </p:sp>
      <p:sp>
        <p:nvSpPr>
          <p:cNvPr id="132" name="A platform to collaboratively develop content for Metadata Good Practice docu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 platform to collaboratively develop content for Metadata Good Practice document</a:t>
            </a:r>
            <a:endParaRPr lang="en-US" dirty="0"/>
          </a:p>
          <a:p>
            <a:pPr lvl="1"/>
            <a:r>
              <a:rPr lang="en-NZ" dirty="0"/>
              <a:t>Consolidated our work in one sharable location</a:t>
            </a:r>
            <a:endParaRPr dirty="0"/>
          </a:p>
          <a:p>
            <a:r>
              <a:rPr dirty="0"/>
              <a:t>Less interactive than expected </a:t>
            </a:r>
          </a:p>
          <a:p>
            <a:r>
              <a:rPr dirty="0"/>
              <a:t>Increased visibility and buy-in </a:t>
            </a:r>
            <a:endParaRPr lang="en-US" dirty="0"/>
          </a:p>
          <a:p>
            <a:r>
              <a:rPr lang="en-NZ" dirty="0"/>
              <a:t>Now retired – authoritative version in ICSM GitHub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6194A-F5A0-4D43-A7D5-0AD8634E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13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ithu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Github</a:t>
            </a:r>
          </a:p>
        </p:txBody>
      </p:sp>
      <p:sp>
        <p:nvSpPr>
          <p:cNvPr id="135" name="Move from Loomio to GitHub once the majority of content was captur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Move</a:t>
            </a:r>
            <a:r>
              <a:rPr lang="en-US" dirty="0"/>
              <a:t>d</a:t>
            </a:r>
            <a:r>
              <a:rPr dirty="0"/>
              <a:t> from </a:t>
            </a:r>
            <a:r>
              <a:rPr dirty="0" err="1"/>
              <a:t>Loomio</a:t>
            </a:r>
            <a:r>
              <a:rPr dirty="0"/>
              <a:t> to GitHub once the majority of content was captured</a:t>
            </a:r>
          </a:p>
          <a:p>
            <a:pPr lvl="1"/>
            <a:r>
              <a:rPr dirty="0"/>
              <a:t>Better versioning support and traceability of changes</a:t>
            </a:r>
          </a:p>
          <a:p>
            <a:pPr lvl="1"/>
            <a:r>
              <a:rPr dirty="0"/>
              <a:t>Provides a better web interface</a:t>
            </a:r>
          </a:p>
          <a:p>
            <a:pPr lvl="1"/>
            <a:r>
              <a:rPr dirty="0"/>
              <a:t>Flexibility in use - Forking</a:t>
            </a:r>
          </a:p>
          <a:p>
            <a:r>
              <a:rPr dirty="0"/>
              <a:t>A well known platform against which good governance can be applied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4FDE4-ECB0-634B-A6AB-BEF574991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23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1545-0AF2-3744-8553-3CBE5A0A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0C2DD-A672-1C4E-87C2-30F1372A0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Quick Tour of GitHub</a:t>
            </a:r>
            <a:endParaRPr lang="en-US" dirty="0"/>
          </a:p>
          <a:p>
            <a:pPr lvl="1"/>
            <a:r>
              <a:rPr lang="en-US" dirty="0"/>
              <a:t>Repository</a:t>
            </a:r>
          </a:p>
          <a:p>
            <a:pPr lvl="1"/>
            <a:r>
              <a:rPr lang="en-US" dirty="0"/>
              <a:t>Issue Tracker</a:t>
            </a:r>
          </a:p>
          <a:p>
            <a:pPr lvl="1"/>
            <a:r>
              <a:rPr lang="en-US" dirty="0"/>
              <a:t>Wiki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F7F2C-BDDB-4845-B03B-32291A51B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32DEF-1613-AE4A-B840-3229B5C65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256" y="2836106"/>
            <a:ext cx="149225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624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he Docu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Document</a:t>
            </a:r>
          </a:p>
        </p:txBody>
      </p:sp>
      <p:sp>
        <p:nvSpPr>
          <p:cNvPr id="138" name="PDF Vers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Online resource</a:t>
            </a:r>
            <a:r>
              <a:rPr lang="en-US" dirty="0"/>
              <a:t> – GitHub Pages</a:t>
            </a:r>
          </a:p>
          <a:p>
            <a:pPr lvl="1"/>
            <a:r>
              <a:rPr lang="en-NZ" dirty="0">
                <a:hlinkClick r:id="rId2"/>
              </a:rPr>
              <a:t>OWL</a:t>
            </a:r>
            <a:r>
              <a:rPr lang="en-NZ" dirty="0"/>
              <a:t> </a:t>
            </a:r>
          </a:p>
          <a:p>
            <a:pPr lvl="1"/>
            <a:r>
              <a:rPr lang="en-NZ" dirty="0"/>
              <a:t>ICSM</a:t>
            </a:r>
            <a:endParaRPr lang="en-US" dirty="0"/>
          </a:p>
          <a:p>
            <a:r>
              <a:rPr lang="en-NZ" dirty="0">
                <a:hlinkClick r:id="rId3"/>
              </a:rPr>
              <a:t>PDF Version - Link</a:t>
            </a:r>
            <a:endParaRPr lang="en-NZ" dirty="0"/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90FEF-414F-C144-9690-1A65A8F35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" y="11594913"/>
            <a:ext cx="1778000" cy="177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AA1D6-272E-B846-BDA6-97E765326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203" y="6976743"/>
            <a:ext cx="13133797" cy="8151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154281-1DC9-DB4C-A2FE-E2F8EA80C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1304" y="488372"/>
            <a:ext cx="8185885" cy="105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866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w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WGpres" id="{A3A0CCB2-4741-7148-9452-F94943695CA8}" vid="{7E91C03E-382B-0141-B043-7876236F2192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owl</Template>
  <TotalTime>1384</TotalTime>
  <Words>810</Words>
  <Application>Microsoft Office PowerPoint</Application>
  <PresentationFormat>Custom</PresentationFormat>
  <Paragraphs>203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DejaVu Sans</vt:lpstr>
      <vt:lpstr>Helvetica Neue</vt:lpstr>
      <vt:lpstr>Helvetica Neue Medium</vt:lpstr>
      <vt:lpstr>Symbol</vt:lpstr>
      <vt:lpstr>Wingdings</vt:lpstr>
      <vt:lpstr>owl</vt:lpstr>
      <vt:lpstr>ICSM ISO19115-1 Best Practice Guide For Metadata Elements</vt:lpstr>
      <vt:lpstr>Outline</vt:lpstr>
      <vt:lpstr>Overview</vt:lpstr>
      <vt:lpstr>Approach</vt:lpstr>
      <vt:lpstr>Method</vt:lpstr>
      <vt:lpstr>Loomio</vt:lpstr>
      <vt:lpstr>Github</vt:lpstr>
      <vt:lpstr>GitHub</vt:lpstr>
      <vt:lpstr>The Document</vt:lpstr>
      <vt:lpstr>The Future</vt:lpstr>
      <vt:lpstr>Versions</vt:lpstr>
      <vt:lpstr>Use and Usability</vt:lpstr>
      <vt:lpstr>Metadata for discovery of geographic datasets - guidance</vt:lpstr>
      <vt:lpstr>Embedded Help</vt:lpstr>
      <vt:lpstr>Additional Tools Dev Support</vt:lpstr>
      <vt:lpstr>GitHub Maintenance Tools</vt:lpstr>
      <vt:lpstr>Maintenance Changes and Updates</vt:lpstr>
      <vt:lpstr>Issue Tracker, Pull Request &amp; Wiki</vt:lpstr>
      <vt:lpstr>Hierarchy of Guidance Documents Repositories</vt:lpstr>
      <vt:lpstr>Question to Consider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DGGS a new paradigm for spatial</dc:title>
  <dc:creator>Bastrakova Irina</dc:creator>
  <cp:lastModifiedBy>Bastrakova Irina</cp:lastModifiedBy>
  <cp:revision>17</cp:revision>
  <dcterms:modified xsi:type="dcterms:W3CDTF">2019-10-31T00:16:12Z</dcterms:modified>
</cp:coreProperties>
</file>