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8" r:id="rId2"/>
    <p:sldId id="300" r:id="rId3"/>
    <p:sldId id="309" r:id="rId4"/>
    <p:sldId id="311" r:id="rId5"/>
    <p:sldId id="312" r:id="rId6"/>
    <p:sldId id="310" r:id="rId7"/>
    <p:sldId id="292" r:id="rId8"/>
    <p:sldId id="287" r:id="rId9"/>
  </p:sldIdLst>
  <p:sldSz cx="9144000" cy="5143500" type="screen16x9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4186" autoAdjust="0"/>
  </p:normalViewPr>
  <p:slideViewPr>
    <p:cSldViewPr>
      <p:cViewPr varScale="1">
        <p:scale>
          <a:sx n="77" d="100"/>
          <a:sy n="77" d="100"/>
        </p:scale>
        <p:origin x="25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2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1" y="1"/>
            <a:ext cx="2949575" cy="4982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420A2-E8D7-442A-88FC-6A13B771B429}" type="datetimeFigureOut">
              <a:rPr lang="en-AU" smtClean="0"/>
              <a:t>24/2/2021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9" y="4784022"/>
            <a:ext cx="5443537" cy="39129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1102"/>
            <a:ext cx="2949575" cy="4982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1" y="9441102"/>
            <a:ext cx="2949575" cy="4982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F09EA-A361-4DBB-B72F-3527934427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4152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F09EA-A361-4DBB-B72F-35279344270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9930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A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F09EA-A361-4DBB-B72F-35279344270B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9085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A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F09EA-A361-4DBB-B72F-35279344270B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9546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F09EA-A361-4DBB-B72F-35279344270B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9741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sz="120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F09EA-A361-4DBB-B72F-35279344270B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5770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A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F09EA-A361-4DBB-B72F-35279344270B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275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F09EA-A361-4DBB-B72F-35279344270B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4045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F09EA-A361-4DBB-B72F-35279344270B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8717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74D-BC3B-480B-A0C9-E643A0AACF3A}" type="datetimeFigureOut">
              <a:rPr lang="en-AU" smtClean="0"/>
              <a:t>24/2/2021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72D1-69D3-4C33-9A90-714E9702A3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630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74D-BC3B-480B-A0C9-E643A0AACF3A}" type="datetimeFigureOut">
              <a:rPr lang="en-AU" smtClean="0"/>
              <a:t>24/2/2021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72D1-69D3-4C33-9A90-714E9702A3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265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74D-BC3B-480B-A0C9-E643A0AACF3A}" type="datetimeFigureOut">
              <a:rPr lang="en-AU" smtClean="0"/>
              <a:t>24/2/2021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72D1-69D3-4C33-9A90-714E9702A3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566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74D-BC3B-480B-A0C9-E643A0AACF3A}" type="datetimeFigureOut">
              <a:rPr lang="en-AU" smtClean="0"/>
              <a:t>24/2/2021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72D1-69D3-4C33-9A90-714E9702A3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665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74D-BC3B-480B-A0C9-E643A0AACF3A}" type="datetimeFigureOut">
              <a:rPr lang="en-AU" smtClean="0"/>
              <a:t>24/2/2021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72D1-69D3-4C33-9A90-714E9702A3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977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74D-BC3B-480B-A0C9-E643A0AACF3A}" type="datetimeFigureOut">
              <a:rPr lang="en-AU" smtClean="0"/>
              <a:t>24/2/2021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72D1-69D3-4C33-9A90-714E9702A3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558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74D-BC3B-480B-A0C9-E643A0AACF3A}" type="datetimeFigureOut">
              <a:rPr lang="en-AU" smtClean="0"/>
              <a:t>24/2/2021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72D1-69D3-4C33-9A90-714E9702A3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958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74D-BC3B-480B-A0C9-E643A0AACF3A}" type="datetimeFigureOut">
              <a:rPr lang="en-AU" smtClean="0"/>
              <a:t>24/2/2021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72D1-69D3-4C33-9A90-714E9702A3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865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74D-BC3B-480B-A0C9-E643A0AACF3A}" type="datetimeFigureOut">
              <a:rPr lang="en-AU" smtClean="0"/>
              <a:t>24/2/2021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72D1-69D3-4C33-9A90-714E9702A3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002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74D-BC3B-480B-A0C9-E643A0AACF3A}" type="datetimeFigureOut">
              <a:rPr lang="en-AU" smtClean="0"/>
              <a:t>24/2/2021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72D1-69D3-4C33-9A90-714E9702A3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516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74D-BC3B-480B-A0C9-E643A0AACF3A}" type="datetimeFigureOut">
              <a:rPr lang="en-AU" smtClean="0"/>
              <a:t>24/2/2021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72D1-69D3-4C33-9A90-714E9702A3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795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2674D-BC3B-480B-A0C9-E643A0AACF3A}" type="datetimeFigureOut">
              <a:rPr lang="en-AU" smtClean="0"/>
              <a:t>24/2/2021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272D1-69D3-4C33-9A90-714E9702A3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595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" y="633"/>
            <a:ext cx="9140832" cy="51422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540" y="3579862"/>
            <a:ext cx="828092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2400" b="1" dirty="0" smtClean="0">
                <a:solidFill>
                  <a:srgbClr val="00A8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ANZLIC/ICSM Metadata </a:t>
            </a:r>
            <a:br>
              <a:rPr lang="en-AU" sz="2400" b="1" dirty="0" smtClean="0">
                <a:solidFill>
                  <a:srgbClr val="00A8D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b="1" dirty="0" smtClean="0">
                <a:solidFill>
                  <a:srgbClr val="00A8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Group presentation</a:t>
            </a:r>
            <a:endParaRPr lang="en-AU" sz="2400" b="1" dirty="0">
              <a:solidFill>
                <a:srgbClr val="00A8D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Aft>
                <a:spcPts val="600"/>
              </a:spcAft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Marco Wallenius, Policy &amp; Strategy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148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339502"/>
            <a:ext cx="76328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3000" b="1" dirty="0" smtClean="0">
                <a:solidFill>
                  <a:srgbClr val="00A8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release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8" b="2395"/>
          <a:stretch/>
        </p:blipFill>
        <p:spPr>
          <a:xfrm rot="16200000">
            <a:off x="345213" y="1657331"/>
            <a:ext cx="3344537" cy="23727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860032" y="1169333"/>
            <a:ext cx="34563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Building trust in the public record: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managing information and data for government and community 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Endorsed by the Attorney-General and Minister for Industrial Relations 20 November 2020 </a:t>
            </a:r>
          </a:p>
        </p:txBody>
      </p:sp>
    </p:spTree>
    <p:extLst>
      <p:ext uri="{BB962C8B-B14F-4D97-AF65-F5344CB8AC3E}">
        <p14:creationId xmlns:p14="http://schemas.microsoft.com/office/powerpoint/2010/main" val="337733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339502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3000" b="1" dirty="0" smtClean="0">
                <a:solidFill>
                  <a:srgbClr val="00A8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purpose and statement</a:t>
            </a:r>
          </a:p>
          <a:p>
            <a:pPr algn="ctr">
              <a:spcAft>
                <a:spcPts val="600"/>
              </a:spcAft>
            </a:pPr>
            <a:endParaRPr lang="en-AU" sz="1700" b="1" dirty="0" smtClean="0">
              <a:solidFill>
                <a:srgbClr val="00A8D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1" y="1275606"/>
            <a:ext cx="295232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Policy purpose</a:t>
            </a:r>
          </a:p>
          <a:p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purpose of this policy is to </a:t>
            </a:r>
            <a:r>
              <a:rPr lang="en-A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how Australian Government agencies create, collect, manage and use information assets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Effective information management facilitates delivery on government objectives to </a:t>
            </a:r>
            <a:r>
              <a:rPr lang="en-A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support, protect and serve the Australian community 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 now and in the future. This increases trust in government.</a:t>
            </a: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1038671"/>
            <a:ext cx="5508104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Policy statement</a:t>
            </a:r>
            <a:endParaRPr lang="en-AU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Agencies </a:t>
            </a: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will:</a:t>
            </a:r>
            <a:b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manage </a:t>
            </a:r>
            <a:r>
              <a:rPr lang="en-AU" sz="1500" b="1" dirty="0">
                <a:latin typeface="Arial" panose="020B0604020202020204" pitchFamily="34" charset="0"/>
                <a:cs typeface="Arial" panose="020B0604020202020204" pitchFamily="34" charset="0"/>
              </a:rPr>
              <a:t>information assets strategically with appropriate governance and reporting</a:t>
            </a: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 - to meet current </a:t>
            </a:r>
            <a:r>
              <a:rPr lang="en-A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1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future </a:t>
            </a:r>
            <a:r>
              <a:rPr lang="en-A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needs of </a:t>
            </a: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government and community</a:t>
            </a:r>
          </a:p>
          <a:p>
            <a:endParaRPr lang="en-AU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implement </a:t>
            </a:r>
            <a:r>
              <a:rPr lang="en-AU" sz="1500" b="1" dirty="0">
                <a:latin typeface="Arial" panose="020B0604020202020204" pitchFamily="34" charset="0"/>
                <a:cs typeface="Arial" panose="020B0604020202020204" pitchFamily="34" charset="0"/>
              </a:rPr>
              <a:t>fit-for-purpose information management </a:t>
            </a:r>
            <a:r>
              <a:rPr lang="en-AU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processes</a:t>
            </a:r>
            <a:r>
              <a:rPr lang="en-AU" sz="1500" b="1" dirty="0">
                <a:latin typeface="Arial" panose="020B0604020202020204" pitchFamily="34" charset="0"/>
                <a:cs typeface="Arial" panose="020B0604020202020204" pitchFamily="34" charset="0"/>
              </a:rPr>
              <a:t>, practices and systems</a:t>
            </a: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 - that meet identified </a:t>
            </a:r>
            <a:r>
              <a:rPr lang="en-A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1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needs </a:t>
            </a: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for information asset creation, use and re-use</a:t>
            </a:r>
          </a:p>
          <a:p>
            <a:endParaRPr lang="en-AU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reduce </a:t>
            </a:r>
            <a:r>
              <a:rPr lang="en-AU" sz="1500" b="1" dirty="0">
                <a:latin typeface="Arial" panose="020B0604020202020204" pitchFamily="34" charset="0"/>
                <a:cs typeface="Arial" panose="020B0604020202020204" pitchFamily="34" charset="0"/>
              </a:rPr>
              <a:t>areas of information management inefficiency </a:t>
            </a:r>
            <a:r>
              <a:rPr lang="en-AU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risk</a:t>
            </a:r>
            <a:r>
              <a:rPr lang="en-A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- to ensure public resources are managed effectively</a:t>
            </a:r>
          </a:p>
        </p:txBody>
      </p:sp>
    </p:spTree>
    <p:extLst>
      <p:ext uri="{BB962C8B-B14F-4D97-AF65-F5344CB8AC3E}">
        <p14:creationId xmlns:p14="http://schemas.microsoft.com/office/powerpoint/2010/main" val="150566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339502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3000" b="1" dirty="0" smtClean="0">
                <a:solidFill>
                  <a:srgbClr val="00A8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 policies</a:t>
            </a:r>
          </a:p>
          <a:p>
            <a:pPr algn="ctr">
              <a:spcAft>
                <a:spcPts val="600"/>
              </a:spcAft>
            </a:pPr>
            <a:endParaRPr lang="en-AU" sz="1700" b="1" dirty="0" smtClean="0">
              <a:solidFill>
                <a:srgbClr val="00A8D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090924"/>
            <a:ext cx="8848693" cy="3353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52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339502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3000" b="1" dirty="0" smtClean="0">
                <a:solidFill>
                  <a:srgbClr val="00A8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Metadata reflected in policy actions</a:t>
            </a:r>
          </a:p>
          <a:p>
            <a:pPr algn="ctr">
              <a:spcAft>
                <a:spcPts val="600"/>
              </a:spcAft>
            </a:pPr>
            <a:endParaRPr lang="en-AU" sz="1700" b="1" dirty="0" smtClean="0">
              <a:solidFill>
                <a:srgbClr val="00A8D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79712" y="2499742"/>
            <a:ext cx="53335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 smtClean="0">
                <a:solidFill>
                  <a:srgbClr val="383B3C"/>
                </a:solidFill>
                <a:latin typeface="Arial" panose="020B0604020202020204" pitchFamily="34" charset="0"/>
              </a:rPr>
              <a:t>Action 10: </a:t>
            </a:r>
            <a:r>
              <a:rPr lang="en-AU" dirty="0" smtClean="0">
                <a:solidFill>
                  <a:srgbClr val="383B3C"/>
                </a:solidFill>
                <a:latin typeface="Arial" panose="020B0604020202020204" pitchFamily="34" charset="0"/>
              </a:rPr>
              <a:t>Ensure business systems, including whole-of-government systems, meet functional and minimum metadata requirements for information management</a:t>
            </a:r>
            <a:endParaRPr lang="en-AU" i="0" dirty="0">
              <a:solidFill>
                <a:srgbClr val="383B3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79712" y="1419622"/>
            <a:ext cx="5345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383B3C"/>
                </a:solidFill>
                <a:latin typeface="Arial" panose="020B0604020202020204" pitchFamily="34" charset="0"/>
              </a:rPr>
              <a:t>Action 5: </a:t>
            </a:r>
            <a:r>
              <a:rPr lang="en-AU" dirty="0">
                <a:solidFill>
                  <a:srgbClr val="383B3C"/>
                </a:solidFill>
                <a:latin typeface="Arial" panose="020B0604020202020204" pitchFamily="34" charset="0"/>
              </a:rPr>
              <a:t>Register your information assets where there is business value in doing so</a:t>
            </a:r>
            <a:endParaRPr lang="en-AU" i="0" dirty="0">
              <a:solidFill>
                <a:srgbClr val="383B3C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98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339502"/>
            <a:ext cx="7632848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3000" b="1" dirty="0" smtClean="0">
                <a:solidFill>
                  <a:srgbClr val="00A8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support for agencies</a:t>
            </a:r>
          </a:p>
          <a:p>
            <a:pPr algn="ctr">
              <a:spcAft>
                <a:spcPts val="600"/>
              </a:spcAft>
            </a:pPr>
            <a:endParaRPr lang="en-AU" sz="1700" b="1" dirty="0">
              <a:solidFill>
                <a:srgbClr val="00A8D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focus of National Archives’ work following policy release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Includes continued 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engagement with agencies both at senior and operational levels</a:t>
            </a:r>
            <a:endParaRPr lang="en-A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National Archives </a:t>
            </a: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will support delivery by developing or endorsing products 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and advice </a:t>
            </a: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advised through annual public release schedules published to our website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Engaging with communities of practitioners will be an important touchpoint to inform products and implementation advice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Continued engagement also important for effective 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monitoring, evaluation and </a:t>
            </a: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reporting of 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policy in achieving its intended outcomes</a:t>
            </a:r>
          </a:p>
        </p:txBody>
      </p:sp>
    </p:spTree>
    <p:extLst>
      <p:ext uri="{BB962C8B-B14F-4D97-AF65-F5344CB8AC3E}">
        <p14:creationId xmlns:p14="http://schemas.microsoft.com/office/powerpoint/2010/main" val="192669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4" y="633"/>
            <a:ext cx="9140832" cy="514223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924769" y="3265639"/>
            <a:ext cx="251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>
                <a:solidFill>
                  <a:srgbClr val="00A8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policy from 2021</a:t>
            </a:r>
          </a:p>
          <a:p>
            <a:endParaRPr lang="en-AU" dirty="0"/>
          </a:p>
        </p:txBody>
      </p:sp>
      <p:sp>
        <p:nvSpPr>
          <p:cNvPr id="2" name="Rectangle 1"/>
          <p:cNvSpPr/>
          <p:nvPr/>
        </p:nvSpPr>
        <p:spPr>
          <a:xfrm>
            <a:off x="5652120" y="411510"/>
            <a:ext cx="2791287" cy="33465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06079" y="1577850"/>
            <a:ext cx="3074234" cy="9218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4400" dirty="0" smtClean="0">
                <a:solidFill>
                  <a:srgbClr val="00A8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n-AU" sz="4400" dirty="0">
              <a:solidFill>
                <a:srgbClr val="00A8D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12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8119" b="72405"/>
          <a:stretch/>
        </p:blipFill>
        <p:spPr>
          <a:xfrm>
            <a:off x="3203848" y="1868613"/>
            <a:ext cx="2914232" cy="141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3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313</Words>
  <Application>Microsoft Office PowerPoint</Application>
  <PresentationFormat>On-screen Show (16:9)</PresentationFormat>
  <Paragraphs>40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Head</dc:creator>
  <cp:lastModifiedBy>Marco Wallenius</cp:lastModifiedBy>
  <cp:revision>114</cp:revision>
  <cp:lastPrinted>2020-11-24T05:59:09Z</cp:lastPrinted>
  <dcterms:created xsi:type="dcterms:W3CDTF">2017-08-28T00:06:05Z</dcterms:created>
  <dcterms:modified xsi:type="dcterms:W3CDTF">2021-02-24T06:02:52Z</dcterms:modified>
</cp:coreProperties>
</file>