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479" r:id="rId5"/>
    <p:sldId id="493" r:id="rId6"/>
    <p:sldId id="509" r:id="rId7"/>
    <p:sldId id="495" r:id="rId8"/>
    <p:sldId id="496" r:id="rId9"/>
    <p:sldId id="497" r:id="rId10"/>
    <p:sldId id="499" r:id="rId11"/>
    <p:sldId id="500" r:id="rId12"/>
    <p:sldId id="502" r:id="rId13"/>
    <p:sldId id="503" r:id="rId14"/>
    <p:sldId id="504" r:id="rId15"/>
    <p:sldId id="505" r:id="rId16"/>
    <p:sldId id="508" r:id="rId17"/>
    <p:sldId id="510" r:id="rId18"/>
    <p:sldId id="506" r:id="rId19"/>
    <p:sldId id="507" r:id="rId20"/>
    <p:sldId id="511" r:id="rId21"/>
  </p:sldIdLst>
  <p:sldSz cx="12192000" cy="6858000"/>
  <p:notesSz cx="6858000" cy="9144000"/>
  <p:defaultTextStyle>
    <a:defPPr>
      <a:defRPr lang="en-ZA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" initials="M" lastIdx="1" clrIdx="0">
    <p:extLst>
      <p:ext uri="{19B8F6BF-5375-455C-9EA6-DF929625EA0E}">
        <p15:presenceInfo xmlns:p15="http://schemas.microsoft.com/office/powerpoint/2012/main" userId="8efd7dbb234561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1A"/>
    <a:srgbClr val="006699"/>
    <a:srgbClr val="88BD2F"/>
    <a:srgbClr val="0070B1"/>
    <a:srgbClr val="E48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6" autoAdjust="0"/>
    <p:restoredTop sz="79326" autoAdjust="0"/>
  </p:normalViewPr>
  <p:slideViewPr>
    <p:cSldViewPr snapToGrid="0" snapToObjects="1">
      <p:cViewPr varScale="1">
        <p:scale>
          <a:sx n="66" d="100"/>
          <a:sy n="66" d="100"/>
        </p:scale>
        <p:origin x="675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3AC6C1-D85E-4534-A94F-228A5A07519B}" type="datetimeFigureOut">
              <a:rPr lang="en-ZA" altLang="en-US"/>
              <a:pPr>
                <a:defRPr/>
              </a:pPr>
              <a:t>2021/10/05</a:t>
            </a:fld>
            <a:endParaRPr lang="en-Z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133ECC8-7284-4C6A-B96D-1F207CED6B38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1BF25409-12EB-4D60-B4B8-DF2B8603518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38125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0525" indent="-238125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3600" indent="-236538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0800" indent="-236538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000" indent="-236538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5200" indent="-236538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2400" indent="-236538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EE5A958-8BC6-4F8A-BCC6-AA1A30D6EA73}" type="slidenum">
              <a:rPr lang="en-GB" altLang="en-US"/>
              <a:pPr algn="r" eaLnBrk="1" hangingPunct="1">
                <a:spcBef>
                  <a:spcPct val="0"/>
                </a:spcBef>
              </a:pPr>
              <a:t>1</a:t>
            </a:fld>
            <a:endParaRPr lang="en-GB" altLang="en-US" dirty="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A51A773-8C48-4097-BF6D-8211EBE0B8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399212" cy="360045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734B6F8-B22A-44B5-A143-B2D0C89FB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</p:spPr>
        <p:txBody>
          <a:bodyPr lIns="96653" tIns="48327" rIns="96653" bIns="48327"/>
          <a:lstStyle/>
          <a:p>
            <a:pPr eaLnBrk="1" hangingPunct="1"/>
            <a:endParaRPr lang="en-US" altLang="en-US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3ECC8-7284-4C6A-B96D-1F207CED6B38}" type="slidenum">
              <a:rPr lang="en-ZA" altLang="en-US" smtClean="0"/>
              <a:pPr>
                <a:defRPr/>
              </a:pPr>
              <a:t>5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769492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3ECC8-7284-4C6A-B96D-1F207CED6B38}" type="slidenum">
              <a:rPr lang="en-ZA" altLang="en-US" smtClean="0"/>
              <a:pPr>
                <a:defRPr/>
              </a:pPr>
              <a:t>6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648792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3ECC8-7284-4C6A-B96D-1F207CED6B38}" type="slidenum">
              <a:rPr lang="en-ZA" altLang="en-US" smtClean="0"/>
              <a:pPr>
                <a:defRPr/>
              </a:pPr>
              <a:t>7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42890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3ECC8-7284-4C6A-B96D-1F207CED6B38}" type="slidenum">
              <a:rPr lang="en-ZA" altLang="en-US" smtClean="0"/>
              <a:pPr>
                <a:defRPr/>
              </a:pPr>
              <a:t>9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3939141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3ECC8-7284-4C6A-B96D-1F207CED6B38}" type="slidenum">
              <a:rPr lang="en-ZA" altLang="en-US" smtClean="0"/>
              <a:pPr>
                <a:defRPr/>
              </a:pPr>
              <a:t>10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56673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3ECC8-7284-4C6A-B96D-1F207CED6B38}" type="slidenum">
              <a:rPr lang="en-ZA" altLang="en-US" smtClean="0"/>
              <a:pPr>
                <a:defRPr/>
              </a:pPr>
              <a:t>12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852596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3ECC8-7284-4C6A-B96D-1F207CED6B38}" type="slidenum">
              <a:rPr lang="en-ZA" altLang="en-US" smtClean="0"/>
              <a:pPr>
                <a:defRPr/>
              </a:pPr>
              <a:t>14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230838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3ECC8-7284-4C6A-B96D-1F207CED6B38}" type="slidenum">
              <a:rPr lang="en-ZA" altLang="en-US" smtClean="0"/>
              <a:pPr>
                <a:defRPr/>
              </a:pPr>
              <a:t>15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315847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63"/>
            <a:ext cx="121920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24648" y="1859449"/>
            <a:ext cx="7545600" cy="692150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 algn="ctr">
              <a:defRPr lang="en-GB" sz="2800" b="1">
                <a:solidFill>
                  <a:srgbClr val="37609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324648" y="2743152"/>
            <a:ext cx="7545600" cy="217855"/>
          </a:xfrm>
        </p:spPr>
        <p:txBody>
          <a:bodyPr lIns="0" tIns="0" rIns="0" bIns="0" rtlCol="0" anchor="ctr">
            <a:noAutofit/>
          </a:bodyPr>
          <a:lstStyle>
            <a:lvl1pPr algn="ctr">
              <a:buFontTx/>
              <a:buNone/>
              <a:tabLst/>
              <a:defRPr lang="en-US" sz="1400" smtClean="0">
                <a:solidFill>
                  <a:srgbClr val="404040"/>
                </a:solidFill>
              </a:defRPr>
            </a:lvl1pPr>
            <a:lvl2pPr marL="0" indent="0">
              <a:buFontTx/>
              <a:buNone/>
              <a:tabLst/>
              <a:defRPr lang="en-US" smtClean="0"/>
            </a:lvl2pPr>
            <a:lvl3pPr marL="1588" indent="0">
              <a:buFontTx/>
              <a:buNone/>
              <a:tabLst/>
              <a:defRPr lang="en-US" smtClean="0"/>
            </a:lvl3pPr>
            <a:lvl4pPr marL="0" indent="0">
              <a:buFontTx/>
              <a:buNone/>
              <a:tabLst/>
              <a:defRPr lang="en-US" smtClean="0"/>
            </a:lvl4pPr>
            <a:lvl5pPr marL="0" indent="0">
              <a:buFontTx/>
              <a:buNone/>
              <a:tabLst/>
              <a:defRPr lang="en-GB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2616" y="5947147"/>
            <a:ext cx="857696" cy="571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4E6BAD-FFB9-4CE2-B4DC-774D9A0A3EDA}"/>
              </a:ext>
            </a:extLst>
          </p:cNvPr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/>
          <a:stretch/>
        </p:blipFill>
        <p:spPr bwMode="auto">
          <a:xfrm>
            <a:off x="10738908" y="5940552"/>
            <a:ext cx="782937" cy="551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143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4B1D1-0469-4A52-AC92-A1CBD610B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69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00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Page - AfriG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301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28"/>
          <p:cNvSpPr>
            <a:spLocks noGrp="1"/>
          </p:cNvSpPr>
          <p:nvPr>
            <p:ph type="title"/>
          </p:nvPr>
        </p:nvSpPr>
        <p:spPr>
          <a:xfrm>
            <a:off x="609600" y="8549"/>
            <a:ext cx="10972800" cy="7534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264C4-177E-432A-88DE-EC01D1FC6C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4805" y="176445"/>
            <a:ext cx="3527194" cy="4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7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364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64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8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10972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9234" y="1484313"/>
            <a:ext cx="10943167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ZA" altLang="en-US" dirty="0"/>
          </a:p>
        </p:txBody>
      </p:sp>
      <p:sp>
        <p:nvSpPr>
          <p:cNvPr id="1033" name="TextBox 13"/>
          <p:cNvSpPr txBox="1">
            <a:spLocks noChangeArrowheads="1"/>
          </p:cNvSpPr>
          <p:nvPr/>
        </p:nvSpPr>
        <p:spPr bwMode="auto">
          <a:xfrm>
            <a:off x="9658351" y="6503988"/>
            <a:ext cx="2667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BD9F272F-9AAB-4074-B5EF-D1E04B346C47}" type="slidenum">
              <a:rPr lang="en-GB" altLang="en-US" sz="9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GB" altLang="en-US" sz="9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2" r:id="rId2"/>
    <p:sldLayoutId id="2147483803" r:id="rId3"/>
    <p:sldLayoutId id="2147483807" r:id="rId4"/>
    <p:sldLayoutId id="2147483804" r:id="rId5"/>
    <p:sldLayoutId id="2147483805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376092"/>
          </a:solidFill>
          <a:latin typeface="Arial"/>
          <a:ea typeface="MS PGothic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376092"/>
          </a:solidFill>
          <a:latin typeface="Arial" pitchFamily="34" charset="0"/>
          <a:ea typeface="MS PGothic" pitchFamily="3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376092"/>
          </a:solidFill>
          <a:latin typeface="Arial" pitchFamily="34" charset="0"/>
          <a:ea typeface="MS PGothic" pitchFamily="3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376092"/>
          </a:solidFill>
          <a:latin typeface="Arial" pitchFamily="34" charset="0"/>
          <a:ea typeface="MS PGothic" pitchFamily="3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376092"/>
          </a:solidFill>
          <a:latin typeface="Arial" pitchFamily="34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76092"/>
          </a:solidFill>
          <a:latin typeface="Arial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76092"/>
          </a:solidFill>
          <a:latin typeface="Arial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76092"/>
          </a:solidFill>
          <a:latin typeface="Arial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7609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.org/TR/prov-overview/" TargetMode="External"/><Relationship Id="rId13" Type="http://schemas.openxmlformats.org/officeDocument/2006/relationships/hyperlink" Target="http://www.ogc.org/standards/geopackage" TargetMode="External"/><Relationship Id="rId18" Type="http://schemas.openxmlformats.org/officeDocument/2006/relationships/hyperlink" Target="http://link.fsdf.org.au/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://www.iso.org/standard/73810.html" TargetMode="External"/><Relationship Id="rId12" Type="http://schemas.openxmlformats.org/officeDocument/2006/relationships/hyperlink" Target="https://www.iso.org/standard/57303.html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so.org/standard/67325.html" TargetMode="External"/><Relationship Id="rId11" Type="http://schemas.openxmlformats.org/officeDocument/2006/relationships/hyperlink" Target="http://www.w3.org/TR/vocab-dcat-2/" TargetMode="External"/><Relationship Id="rId5" Type="http://schemas.openxmlformats.org/officeDocument/2006/relationships/hyperlink" Target="https://www.iso.org/standard/32574.html" TargetMode="External"/><Relationship Id="rId15" Type="http://schemas.openxmlformats.org/officeDocument/2006/relationships/image" Target="../media/image16.png"/><Relationship Id="rId10" Type="http://schemas.openxmlformats.org/officeDocument/2006/relationships/hyperlink" Target="https://www.iso.org/standard/53798.html" TargetMode="External"/><Relationship Id="rId19" Type="http://schemas.openxmlformats.org/officeDocument/2006/relationships/image" Target="../media/image19.png"/><Relationship Id="rId4" Type="http://schemas.openxmlformats.org/officeDocument/2006/relationships/hyperlink" Target="https://www.ogc.org/standards/om" TargetMode="External"/><Relationship Id="rId9" Type="http://schemas.openxmlformats.org/officeDocument/2006/relationships/hyperlink" Target="https://www.iso.org/standard/66197.html" TargetMode="External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gim.un.org/IGIF/part2.cshtml" TargetMode="External"/><Relationship Id="rId2" Type="http://schemas.openxmlformats.org/officeDocument/2006/relationships/hyperlink" Target="https://ggim.un.org/IGIF/part1.cs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gim.un.org/IGIF/part3.cs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gim.un.org/IGIF/part2.cs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P4">
            <a:extLst>
              <a:ext uri="{FF2B5EF4-FFF2-40B4-BE49-F238E27FC236}">
                <a16:creationId xmlns:a16="http://schemas.microsoft.com/office/drawing/2014/main" id="{472B19D0-11CC-4374-A6E0-FC4BFC778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0768452A-3EBA-41D6-BA7F-B238A560EC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5717" y="1020763"/>
            <a:ext cx="10213883" cy="1918380"/>
          </a:xfrm>
        </p:spPr>
        <p:txBody>
          <a:bodyPr anchor="t"/>
          <a:lstStyle/>
          <a:p>
            <a:pPr eaLnBrk="1" hangingPunct="1"/>
            <a:r>
              <a:rPr lang="en-GB" altLang="en-US" sz="4000" b="1" dirty="0" smtClean="0">
                <a:solidFill>
                  <a:schemeClr val="bg1"/>
                </a:solidFill>
              </a:rPr>
              <a:t>UN-GGIM Role of Standards in Geospatial Information Management Guide – 3</a:t>
            </a:r>
            <a:r>
              <a:rPr lang="en-GB" altLang="en-US" sz="4000" b="1" baseline="30000" dirty="0" smtClean="0">
                <a:solidFill>
                  <a:schemeClr val="bg1"/>
                </a:solidFill>
              </a:rPr>
              <a:t>rd</a:t>
            </a:r>
            <a:r>
              <a:rPr lang="en-GB" altLang="en-US" sz="4000" b="1" dirty="0" smtClean="0">
                <a:solidFill>
                  <a:schemeClr val="bg1"/>
                </a:solidFill>
              </a:rPr>
              <a:t> Revision </a:t>
            </a:r>
            <a:endParaRPr lang="en-GB" altLang="en-US" sz="3600" b="1" dirty="0">
              <a:solidFill>
                <a:schemeClr val="bg1"/>
              </a:solidFill>
            </a:endParaRPr>
          </a:p>
        </p:txBody>
      </p:sp>
      <p:sp>
        <p:nvSpPr>
          <p:cNvPr id="8198" name="TextBox 3">
            <a:extLst>
              <a:ext uri="{FF2B5EF4-FFF2-40B4-BE49-F238E27FC236}">
                <a16:creationId xmlns:a16="http://schemas.microsoft.com/office/drawing/2014/main" id="{37380279-F741-4A6E-A22A-EC64E0249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6165850"/>
            <a:ext cx="31511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 i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Positioning geospatial information to address global challenges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5962" y="3513576"/>
            <a:ext cx="4433393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ANZ Metadata Working Group Meeting No 9</a:t>
            </a:r>
            <a:endParaRPr lang="en-AU" b="1" dirty="0">
              <a:solidFill>
                <a:schemeClr val="bg1"/>
              </a:solidFill>
            </a:endParaRPr>
          </a:p>
          <a:p>
            <a:r>
              <a:rPr lang="en-AU" b="1" dirty="0" smtClean="0">
                <a:solidFill>
                  <a:schemeClr val="bg1"/>
                </a:solidFill>
              </a:rPr>
              <a:t>Irina Bastrakova</a:t>
            </a:r>
          </a:p>
          <a:p>
            <a:r>
              <a:rPr lang="en-AU" b="1" dirty="0" smtClean="0">
                <a:solidFill>
                  <a:schemeClr val="bg1"/>
                </a:solidFill>
              </a:rPr>
              <a:t>8 October 2021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838" y="242761"/>
            <a:ext cx="6648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b="1" dirty="0">
                <a:solidFill>
                  <a:srgbClr val="376092"/>
                </a:solidFill>
                <a:latin typeface="Arial"/>
                <a:cs typeface="Arial"/>
              </a:rPr>
              <a:t>Work Approach / Governance</a:t>
            </a:r>
            <a:endParaRPr lang="en-AU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541838" y="1186521"/>
            <a:ext cx="9739086" cy="501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prstClr val="black"/>
                </a:solidFill>
                <a:latin typeface="+mn-lt"/>
                <a:cs typeface="Arial"/>
              </a:rPr>
              <a:t>Activity Schedule</a:t>
            </a:r>
          </a:p>
          <a:p>
            <a:pPr lvl="0">
              <a:spcBef>
                <a:spcPct val="20000"/>
              </a:spcBef>
            </a:pPr>
            <a:endParaRPr lang="en-US" b="1" dirty="0">
              <a:solidFill>
                <a:prstClr val="black"/>
              </a:solidFill>
              <a:latin typeface="+mn-lt"/>
              <a:cs typeface="Arial"/>
            </a:endParaRP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+mn-lt"/>
                <a:cs typeface="Arial"/>
              </a:rPr>
              <a:t>Kick-off meeting – Jan 2021</a:t>
            </a: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+mn-lt"/>
                <a:cs typeface="Arial"/>
              </a:rPr>
              <a:t>Identify small Core Team to oversee and guide revision effort – Feb 2021</a:t>
            </a: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+mn-lt"/>
                <a:cs typeface="Arial"/>
              </a:rPr>
              <a:t>Review and update Guide structure based on feedback – Feb-Mar 2021</a:t>
            </a: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+mn-lt"/>
                <a:cs typeface="Arial"/>
              </a:rPr>
              <a:t>Form task teams to focus on particular sections – Mar – Apr 2021</a:t>
            </a: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+mn-lt"/>
                <a:cs typeface="Arial"/>
              </a:rPr>
              <a:t>Core Team to monitor progress and address issues – Feb – Jul 2021</a:t>
            </a: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+mn-lt"/>
                <a:cs typeface="Arial"/>
              </a:rPr>
              <a:t>Develop a final draft by Core Team – Jun 2021</a:t>
            </a: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+mn-lt"/>
                <a:cs typeface="Arial"/>
              </a:rPr>
              <a:t>Transmit to UN GGIM Secretariat on behalf of SDO Standards Guide team – Jul 2021</a:t>
            </a: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+mn-lt"/>
                <a:cs typeface="Arial"/>
              </a:rPr>
              <a:t>Community consultations – Aug – Oct 2021</a:t>
            </a: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+mn-lt"/>
                <a:cs typeface="Arial"/>
              </a:rPr>
              <a:t>Publication – Dec 2021</a:t>
            </a:r>
          </a:p>
        </p:txBody>
      </p:sp>
    </p:spTree>
    <p:extLst>
      <p:ext uri="{BB962C8B-B14F-4D97-AF65-F5344CB8AC3E}">
        <p14:creationId xmlns:p14="http://schemas.microsoft.com/office/powerpoint/2010/main" val="17121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7281" y="217009"/>
            <a:ext cx="4647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376092"/>
                </a:solidFill>
                <a:latin typeface="Arial"/>
                <a:cs typeface="Arial"/>
              </a:rPr>
              <a:t>Activity deliverables</a:t>
            </a:r>
            <a:endParaRPr lang="en-AU" sz="3600" b="1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529771" y="1153886"/>
            <a:ext cx="10972800" cy="542834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+mn-lt"/>
              </a:rPr>
              <a:t>The Guide has been updated to: </a:t>
            </a:r>
            <a:endParaRPr lang="en-AU" dirty="0" smtClean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+mn-lt"/>
              </a:rPr>
              <a:t>Represent the latest adopted geospatial and complementary standards, good practices, use cases and other resources, </a:t>
            </a:r>
            <a:endParaRPr lang="en-AU" sz="2000" dirty="0" smtClean="0"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latin typeface="+mn-lt"/>
              </a:rPr>
              <a:t>Consolidate material presented the 2</a:t>
            </a:r>
            <a:r>
              <a:rPr lang="en-US" sz="2000" baseline="30000" dirty="0" smtClean="0">
                <a:latin typeface="+mn-lt"/>
              </a:rPr>
              <a:t>nd</a:t>
            </a:r>
            <a:r>
              <a:rPr lang="en-US" sz="2000" dirty="0" smtClean="0">
                <a:latin typeface="+mn-lt"/>
              </a:rPr>
              <a:t> Ed of Guide and Companion document</a:t>
            </a:r>
            <a:endParaRPr lang="en-AU" sz="2000" dirty="0" smtClean="0"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latin typeface="+mn-lt"/>
              </a:rPr>
              <a:t>Align with the IGIF Strategic Pathway, and </a:t>
            </a:r>
            <a:endParaRPr lang="en-AU" sz="2000" dirty="0" smtClean="0"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latin typeface="+mn-lt"/>
              </a:rPr>
              <a:t>Support transition of content to an on-line presence in late </a:t>
            </a:r>
            <a:r>
              <a:rPr lang="en-US" sz="2000" dirty="0" smtClean="0">
                <a:latin typeface="+mn-lt"/>
              </a:rPr>
              <a:t>2021</a:t>
            </a:r>
            <a:endParaRPr lang="en-US" dirty="0" smtClean="0">
              <a:latin typeface="+mn-lt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dirty="0" smtClean="0">
                <a:latin typeface="+mn-lt"/>
              </a:rPr>
              <a:t>Australian Core Team members:</a:t>
            </a:r>
          </a:p>
          <a:p>
            <a:r>
              <a:rPr lang="en-AU" sz="2000" dirty="0" smtClean="0">
                <a:latin typeface="+mn-lt"/>
              </a:rPr>
              <a:t>Irina Bastrakova and Shane </a:t>
            </a:r>
            <a:r>
              <a:rPr lang="en-AU" sz="2000" dirty="0" smtClean="0">
                <a:latin typeface="+mn-lt"/>
              </a:rPr>
              <a:t>Crossman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AU" dirty="0" smtClean="0"/>
              <a:t>Acknowledgment:</a:t>
            </a:r>
            <a:endParaRPr lang="en-AU" dirty="0"/>
          </a:p>
          <a:p>
            <a:r>
              <a:rPr lang="en-AU" sz="2000" dirty="0">
                <a:latin typeface="+mn-lt"/>
              </a:rPr>
              <a:t>Joel Haasdyk, Evert Bleys, Chris Body</a:t>
            </a:r>
            <a:endParaRPr lang="en-AU" sz="2000" dirty="0">
              <a:latin typeface="+mn-lt"/>
            </a:endParaRPr>
          </a:p>
          <a:p>
            <a:endParaRPr lang="en-A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588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776" y="250019"/>
            <a:ext cx="5784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376092"/>
                </a:solidFill>
                <a:latin typeface="Arial"/>
                <a:cs typeface="Arial"/>
              </a:rPr>
              <a:t>Content </a:t>
            </a:r>
            <a:r>
              <a:rPr lang="en-US" sz="3600" b="1" dirty="0">
                <a:solidFill>
                  <a:srgbClr val="376092"/>
                </a:solidFill>
                <a:latin typeface="Arial"/>
                <a:cs typeface="Arial"/>
              </a:rPr>
              <a:t>and Attachments</a:t>
            </a:r>
            <a:endParaRPr lang="en-AU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5" t="-504" r="20199" b="504"/>
          <a:stretch/>
        </p:blipFill>
        <p:spPr>
          <a:xfrm>
            <a:off x="4080680" y="1040665"/>
            <a:ext cx="7030665" cy="54147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20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91522" y="1215019"/>
            <a:ext cx="3516203" cy="50660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304612" y="3922382"/>
            <a:ext cx="3712983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AU" sz="1400" dirty="0" smtClean="0"/>
              <a:t>Attachments for Catalogues </a:t>
            </a:r>
            <a:r>
              <a:rPr lang="en-AU" sz="1400" dirty="0"/>
              <a:t>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Current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Emerging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Registries of vocabularies and </a:t>
            </a:r>
            <a:r>
              <a:rPr lang="en-AU" sz="1400" dirty="0" smtClean="0"/>
              <a:t>code lists</a:t>
            </a:r>
            <a:endParaRPr lang="en-A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Standard bodies and standards’ registries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Communities of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Resources, References and Tools</a:t>
            </a:r>
          </a:p>
        </p:txBody>
      </p:sp>
    </p:spTree>
    <p:extLst>
      <p:ext uri="{BB962C8B-B14F-4D97-AF65-F5344CB8AC3E}">
        <p14:creationId xmlns:p14="http://schemas.microsoft.com/office/powerpoint/2010/main" val="38887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496" y="173950"/>
            <a:ext cx="421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srgbClr val="376092"/>
                </a:solidFill>
                <a:latin typeface="Arial"/>
                <a:cs typeface="Arial"/>
              </a:rPr>
              <a:t>Content: Chapters</a:t>
            </a:r>
            <a:endParaRPr lang="en-AU" sz="3600" b="1" dirty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52495" y="1066800"/>
            <a:ext cx="8477847" cy="542901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AU" sz="2000" dirty="0" smtClean="0">
                <a:latin typeface="+mn-lt"/>
              </a:rPr>
              <a:t>Direction Setting</a:t>
            </a:r>
          </a:p>
          <a:p>
            <a:pPr marL="400050" marR="228600" indent="-285750"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Tx/>
              <a:buChar char="-"/>
            </a:pPr>
            <a:r>
              <a:rPr lang="en-AU" sz="1600" u="sng" kern="0" dirty="0" smtClean="0">
                <a:solidFill>
                  <a:schemeClr val="tx1"/>
                </a:solidFill>
                <a:latin typeface="+mn-lt"/>
                <a:sym typeface="Arial"/>
              </a:rPr>
              <a:t>Benefits</a:t>
            </a:r>
            <a:r>
              <a:rPr lang="en-AU" sz="1600" kern="0" dirty="0" smtClean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of standards; importance of setting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  <a:sym typeface="Arial"/>
              </a:rPr>
              <a:t>strategic goals 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to achieve geospatial </a:t>
            </a:r>
            <a:r>
              <a:rPr lang="en-AU" sz="1600" kern="0" dirty="0" smtClean="0">
                <a:solidFill>
                  <a:schemeClr val="tx1"/>
                </a:solidFill>
                <a:latin typeface="+mn-lt"/>
                <a:sym typeface="Arial"/>
              </a:rPr>
              <a:t>maturity</a:t>
            </a:r>
            <a:endParaRPr lang="en-AU" sz="1600" kern="0" dirty="0">
              <a:solidFill>
                <a:schemeClr val="tx1"/>
              </a:solidFill>
              <a:latin typeface="+mn-lt"/>
              <a:sym typeface="Arial"/>
            </a:endParaRPr>
          </a:p>
          <a:p>
            <a:pPr marL="400050" marR="228600" indent="-285750"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Tx/>
              <a:buChar char="-"/>
            </a:pPr>
            <a:r>
              <a:rPr lang="en-AU" sz="1600" kern="0" dirty="0" smtClean="0">
                <a:solidFill>
                  <a:schemeClr val="tx1"/>
                </a:solidFill>
                <a:latin typeface="+mn-lt"/>
                <a:sym typeface="Arial"/>
              </a:rPr>
              <a:t>Identify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  <a:sym typeface="Arial"/>
              </a:rPr>
              <a:t>types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 of standards required for increasing levels of capability &amp; collaboration</a:t>
            </a:r>
          </a:p>
          <a:p>
            <a:pPr marL="400050" marR="228600" indent="-285750"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Tx/>
              <a:buChar char="-"/>
            </a:pPr>
            <a:r>
              <a:rPr lang="en-AU" sz="1600" u="sng" kern="0" dirty="0" smtClean="0">
                <a:solidFill>
                  <a:schemeClr val="tx1"/>
                </a:solidFill>
                <a:latin typeface="+mn-lt"/>
                <a:sym typeface="Arial"/>
              </a:rPr>
              <a:t>Role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  <a:sym typeface="Arial"/>
              </a:rPr>
              <a:t>of SDOs 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and how to participate in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  <a:sym typeface="Arial"/>
              </a:rPr>
              <a:t>standards development</a:t>
            </a:r>
          </a:p>
          <a:p>
            <a:pPr marL="400050" marR="228600" indent="-285750"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Tx/>
              <a:buChar char="-"/>
            </a:pPr>
            <a:r>
              <a:rPr lang="en-AU" sz="1600" kern="0" dirty="0" smtClean="0">
                <a:solidFill>
                  <a:schemeClr val="tx1"/>
                </a:solidFill>
                <a:latin typeface="+mn-lt"/>
                <a:sym typeface="Arial"/>
              </a:rPr>
              <a:t>How standards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  <a:sym typeface="Arial"/>
              </a:rPr>
              <a:t>contribute to interoperability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; examples of benefits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AU" sz="2000" dirty="0" smtClean="0">
                <a:latin typeface="+mn-lt"/>
              </a:rPr>
              <a:t>Understanding National Needs</a:t>
            </a:r>
          </a:p>
          <a:p>
            <a:pPr marL="400050" marR="228600" indent="-285750"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Tx/>
              <a:buChar char="-"/>
            </a:pP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Standards to assess and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  <a:sym typeface="Arial"/>
              </a:rPr>
              <a:t>address an org. needs 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based on geospatial maturity level or tier</a:t>
            </a:r>
          </a:p>
          <a:p>
            <a:pPr marL="400050" marR="228600" indent="-285750"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Tx/>
              <a:buChar char="-"/>
            </a:pPr>
            <a:r>
              <a:rPr lang="en-AU" sz="1600" kern="0" dirty="0" smtClean="0">
                <a:solidFill>
                  <a:schemeClr val="tx1"/>
                </a:solidFill>
                <a:latin typeface="+mn-lt"/>
                <a:sym typeface="Arial"/>
              </a:rPr>
              <a:t>Standards </a:t>
            </a:r>
            <a:r>
              <a:rPr lang="en-AU" sz="1600" u="sng" kern="0" dirty="0" smtClean="0">
                <a:solidFill>
                  <a:schemeClr val="tx1"/>
                </a:solidFill>
                <a:latin typeface="+mn-lt"/>
                <a:sym typeface="Arial"/>
              </a:rPr>
              <a:t>evolving</a:t>
            </a:r>
            <a:r>
              <a:rPr lang="en-AU" sz="1600" kern="0" dirty="0" smtClean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along with changing needs and technologies</a:t>
            </a:r>
          </a:p>
          <a:p>
            <a:pPr marL="400050" marR="228600" indent="-285750"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Tx/>
              <a:buChar char="-"/>
            </a:pPr>
            <a:r>
              <a:rPr lang="sv-SE" sz="1600" u="sng" kern="0" dirty="0">
                <a:solidFill>
                  <a:schemeClr val="tx1"/>
                </a:solidFill>
                <a:latin typeface="+mn-lt"/>
              </a:rPr>
              <a:t>Three perspectives</a:t>
            </a:r>
            <a:r>
              <a:rPr lang="sv-SE" sz="1600" kern="0" dirty="0">
                <a:solidFill>
                  <a:schemeClr val="tx1"/>
                </a:solidFill>
                <a:latin typeface="+mn-lt"/>
              </a:rPr>
              <a:t>: User, Data, Organization/Institution</a:t>
            </a:r>
            <a:endParaRPr lang="en-AU" sz="1600" kern="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AU" sz="2000" dirty="0" smtClean="0">
                <a:latin typeface="+mn-lt"/>
              </a:rPr>
              <a:t>Planning for Change</a:t>
            </a:r>
          </a:p>
          <a:p>
            <a:pPr marL="400050" marR="228600" indent="-285750"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Tx/>
              <a:buChar char="-"/>
            </a:pPr>
            <a:r>
              <a:rPr lang="en-AU" sz="1600" u="sng" kern="0" dirty="0">
                <a:solidFill>
                  <a:schemeClr val="tx1"/>
                </a:solidFill>
                <a:latin typeface="+mn-lt"/>
                <a:sym typeface="Arial"/>
              </a:rPr>
              <a:t>Implementation &amp; use 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of standards to meet national or organisational needs</a:t>
            </a:r>
          </a:p>
          <a:p>
            <a:pPr marL="400050" marR="228600" indent="-285750"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Tx/>
              <a:buChar char="-"/>
            </a:pPr>
            <a:r>
              <a:rPr lang="en-AU" sz="1600" u="sng" kern="0" dirty="0">
                <a:solidFill>
                  <a:schemeClr val="tx1"/>
                </a:solidFill>
                <a:latin typeface="+mn-lt"/>
                <a:sym typeface="Arial"/>
              </a:rPr>
              <a:t>Types of business needs 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that may be supported through the implementation of standards</a:t>
            </a:r>
          </a:p>
          <a:p>
            <a:pPr marL="400050" marR="228600" indent="-285750"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Tx/>
              <a:buChar char="-"/>
            </a:pP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Implementing standards as part of the systems development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  <a:sym typeface="Arial"/>
              </a:rPr>
              <a:t>lifecycle</a:t>
            </a:r>
          </a:p>
          <a:p>
            <a:pPr marL="400050" marR="228600" indent="-285750"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Tx/>
              <a:buChar char="-"/>
            </a:pP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Standardisation in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  <a:sym typeface="Arial"/>
              </a:rPr>
              <a:t>domain contexts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, engaging with </a:t>
            </a:r>
            <a:r>
              <a:rPr lang="en-AU" sz="1600" kern="0" dirty="0" err="1">
                <a:solidFill>
                  <a:schemeClr val="tx1"/>
                </a:solidFill>
                <a:latin typeface="+mn-lt"/>
                <a:sym typeface="Arial"/>
              </a:rPr>
              <a:t>CoP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 to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  <a:sym typeface="Arial"/>
              </a:rPr>
              <a:t>facilitate alignment &amp; interoperability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 at various levels</a:t>
            </a:r>
          </a:p>
        </p:txBody>
      </p:sp>
      <p:pic>
        <p:nvPicPr>
          <p:cNvPr id="4" name="image20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650514" y="653814"/>
            <a:ext cx="3407726" cy="584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681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496" y="173950"/>
            <a:ext cx="421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rgbClr val="376092"/>
                </a:solidFill>
                <a:latin typeface="Arial"/>
                <a:cs typeface="Arial"/>
              </a:rPr>
              <a:t>Content: Chapters</a:t>
            </a:r>
            <a:endParaRPr lang="en-AU" sz="3600" b="1" dirty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52496" y="802138"/>
            <a:ext cx="8300346" cy="58889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AU" sz="2000" dirty="0" smtClean="0">
                <a:latin typeface="+mn-lt"/>
              </a:rPr>
              <a:t>Taking Action</a:t>
            </a:r>
          </a:p>
          <a:p>
            <a:pPr marL="400050" marR="228600" indent="-285750"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Tx/>
              <a:buChar char="-"/>
            </a:pPr>
            <a:r>
              <a:rPr lang="en-AU" sz="1600" kern="0" dirty="0" smtClean="0">
                <a:solidFill>
                  <a:schemeClr val="tx1"/>
                </a:solidFill>
                <a:latin typeface="+mn-lt"/>
                <a:sym typeface="Arial"/>
              </a:rPr>
              <a:t>Level 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of </a:t>
            </a:r>
            <a:r>
              <a:rPr lang="en-AU" sz="1600" kern="0" dirty="0" smtClean="0">
                <a:solidFill>
                  <a:schemeClr val="tx1"/>
                </a:solidFill>
                <a:latin typeface="+mn-lt"/>
                <a:sym typeface="Arial"/>
              </a:rPr>
              <a:t>maturity, level 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of complexity </a:t>
            </a:r>
            <a:r>
              <a:rPr lang="en-AU" sz="1600" kern="0" dirty="0" smtClean="0">
                <a:solidFill>
                  <a:schemeClr val="tx1"/>
                </a:solidFill>
                <a:latin typeface="+mn-lt"/>
                <a:sym typeface="Arial"/>
              </a:rPr>
              <a:t>&amp; 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the </a:t>
            </a:r>
            <a:r>
              <a:rPr lang="en-AU" sz="1600" u="sng" kern="0" dirty="0" smtClean="0">
                <a:solidFill>
                  <a:schemeClr val="tx1"/>
                </a:solidFill>
                <a:latin typeface="+mn-lt"/>
                <a:sym typeface="Arial"/>
              </a:rPr>
              <a:t>work to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  <a:sym typeface="Arial"/>
              </a:rPr>
              <a:t>be done 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during the </a:t>
            </a:r>
            <a:r>
              <a:rPr lang="en-AU" sz="1600" kern="0" dirty="0" smtClean="0">
                <a:solidFill>
                  <a:schemeClr val="tx1"/>
                </a:solidFill>
                <a:latin typeface="+mn-lt"/>
                <a:sym typeface="Arial"/>
              </a:rPr>
              <a:t>implementation</a:t>
            </a:r>
            <a:endParaRPr lang="en-AU" sz="1600" kern="0" dirty="0">
              <a:solidFill>
                <a:schemeClr val="tx1"/>
              </a:solidFill>
              <a:latin typeface="+mn-lt"/>
              <a:sym typeface="Arial"/>
            </a:endParaRPr>
          </a:p>
          <a:p>
            <a:pPr marL="400050" marR="228600" indent="-285750"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Tx/>
              <a:buChar char="-"/>
            </a:pPr>
            <a:r>
              <a:rPr lang="en-AU" sz="1600" u="sng" kern="0" dirty="0" smtClean="0">
                <a:solidFill>
                  <a:schemeClr val="tx1"/>
                </a:solidFill>
                <a:latin typeface="+mn-lt"/>
                <a:sym typeface="Arial"/>
              </a:rPr>
              <a:t>Matching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  <a:sym typeface="Arial"/>
              </a:rPr>
              <a:t>the standards 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required to </a:t>
            </a:r>
            <a:r>
              <a:rPr lang="en-AU" sz="1600" kern="0" dirty="0" smtClean="0">
                <a:solidFill>
                  <a:schemeClr val="tx1"/>
                </a:solidFill>
                <a:latin typeface="+mn-lt"/>
                <a:sym typeface="Arial"/>
              </a:rPr>
              <a:t>fulfil 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their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  <a:sym typeface="Arial"/>
              </a:rPr>
              <a:t>needs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 to a given maturity </a:t>
            </a:r>
            <a:r>
              <a:rPr lang="en-AU" sz="1600" kern="0" dirty="0" smtClean="0">
                <a:solidFill>
                  <a:schemeClr val="tx1"/>
                </a:solidFill>
                <a:latin typeface="+mn-lt"/>
                <a:sym typeface="Arial"/>
              </a:rPr>
              <a:t>level</a:t>
            </a:r>
            <a:endParaRPr lang="en-AU" sz="1600" kern="0" dirty="0">
              <a:solidFill>
                <a:schemeClr val="tx1"/>
              </a:solidFill>
              <a:latin typeface="+mn-lt"/>
              <a:sym typeface="Arial"/>
            </a:endParaRPr>
          </a:p>
          <a:p>
            <a:pPr marL="400050" marR="228600" indent="-285750"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Tx/>
              <a:buChar char="-"/>
            </a:pPr>
            <a:r>
              <a:rPr lang="en-AU" sz="1600" u="sng" kern="0" dirty="0" smtClean="0">
                <a:solidFill>
                  <a:schemeClr val="tx1"/>
                </a:solidFill>
                <a:latin typeface="+mn-lt"/>
                <a:sym typeface="Arial"/>
              </a:rPr>
              <a:t>Details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  <a:sym typeface="Arial"/>
              </a:rPr>
              <a:t>about </a:t>
            </a:r>
            <a:r>
              <a:rPr lang="en-AU" sz="1600" u="sng" kern="0" dirty="0" smtClean="0">
                <a:solidFill>
                  <a:schemeClr val="tx1"/>
                </a:solidFill>
                <a:latin typeface="+mn-lt"/>
                <a:sym typeface="Arial"/>
              </a:rPr>
              <a:t>standards </a:t>
            </a:r>
            <a:r>
              <a:rPr lang="en-AU" sz="1600" kern="0" dirty="0" smtClean="0">
                <a:solidFill>
                  <a:schemeClr val="tx1"/>
                </a:solidFill>
                <a:latin typeface="+mn-lt"/>
                <a:sym typeface="Arial"/>
              </a:rPr>
              <a:t>in 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different cases, how to access </a:t>
            </a:r>
            <a:r>
              <a:rPr lang="en-AU" sz="1600" kern="0" dirty="0" smtClean="0">
                <a:solidFill>
                  <a:schemeClr val="tx1"/>
                </a:solidFill>
                <a:latin typeface="+mn-lt"/>
                <a:sym typeface="Arial"/>
              </a:rPr>
              <a:t>&amp; implement them</a:t>
            </a:r>
            <a:endParaRPr lang="en-AU" sz="1600" kern="0" dirty="0">
              <a:solidFill>
                <a:schemeClr val="tx1"/>
              </a:solidFill>
              <a:latin typeface="+mn-lt"/>
              <a:sym typeface="Arial"/>
            </a:endParaRPr>
          </a:p>
          <a:p>
            <a:pPr marL="400050" marR="228600" indent="-285750"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Tx/>
              <a:buChar char="-"/>
            </a:pPr>
            <a:r>
              <a:rPr lang="en-AU" sz="1600" kern="0" dirty="0" smtClean="0">
                <a:solidFill>
                  <a:schemeClr val="tx1"/>
                </a:solidFill>
                <a:latin typeface="+mn-lt"/>
                <a:sym typeface="Arial"/>
              </a:rPr>
              <a:t>Standards &amp; </a:t>
            </a:r>
            <a:r>
              <a:rPr lang="en-AU" sz="1600" u="sng" kern="0" dirty="0" smtClean="0">
                <a:solidFill>
                  <a:schemeClr val="tx1"/>
                </a:solidFill>
                <a:latin typeface="+mn-lt"/>
                <a:sym typeface="Arial"/>
              </a:rPr>
              <a:t>providing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  <a:sym typeface="Arial"/>
              </a:rPr>
              <a:t>feedback 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into the ongoing development of </a:t>
            </a:r>
            <a:r>
              <a:rPr lang="en-AU" sz="1600" kern="0" dirty="0" smtClean="0">
                <a:solidFill>
                  <a:schemeClr val="tx1"/>
                </a:solidFill>
                <a:latin typeface="+mn-lt"/>
                <a:sym typeface="Arial"/>
              </a:rPr>
              <a:t>standards</a:t>
            </a:r>
            <a:endParaRPr lang="en-AU" sz="1600" kern="0" dirty="0">
              <a:solidFill>
                <a:schemeClr val="tx1"/>
              </a:solidFill>
              <a:latin typeface="+mn-lt"/>
              <a:sym typeface="Arial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en-AU" sz="2000" dirty="0" smtClean="0">
                <a:latin typeface="+mn-lt"/>
              </a:rPr>
              <a:t>Ongoing Management</a:t>
            </a:r>
          </a:p>
          <a:p>
            <a:pPr marL="400050" marR="228600" lvl="0" indent="-285750"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Tx/>
              <a:buChar char="-"/>
            </a:pP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Establishing a standards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  <a:sym typeface="Arial"/>
              </a:rPr>
              <a:t>review / maintenance 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process </a:t>
            </a:r>
          </a:p>
          <a:p>
            <a:pPr marL="400050" marR="228600" lvl="0" indent="-285750"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Tx/>
              <a:buChar char="-"/>
            </a:pPr>
            <a:r>
              <a:rPr lang="en-AU" sz="1600" u="sng" kern="0" dirty="0" smtClean="0">
                <a:solidFill>
                  <a:schemeClr val="tx1"/>
                </a:solidFill>
                <a:latin typeface="+mn-lt"/>
                <a:sym typeface="Arial"/>
              </a:rPr>
              <a:t>Remain up-to-date 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through </a:t>
            </a:r>
            <a:r>
              <a:rPr lang="en-AU" sz="1600" kern="0" dirty="0" smtClean="0">
                <a:solidFill>
                  <a:schemeClr val="tx1"/>
                </a:solidFill>
                <a:latin typeface="+mn-lt"/>
                <a:sym typeface="Arial"/>
              </a:rPr>
              <a:t>periodic review 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with standards bodies and </a:t>
            </a:r>
            <a:r>
              <a:rPr lang="en-AU" sz="1600" kern="0" dirty="0" err="1" smtClean="0">
                <a:solidFill>
                  <a:schemeClr val="tx1"/>
                </a:solidFill>
                <a:latin typeface="+mn-lt"/>
                <a:sym typeface="Arial"/>
              </a:rPr>
              <a:t>CoP</a:t>
            </a:r>
            <a:endParaRPr lang="en-AU" sz="1600" kern="0" dirty="0">
              <a:solidFill>
                <a:schemeClr val="tx1"/>
              </a:solidFill>
              <a:latin typeface="+mn-lt"/>
              <a:sym typeface="Arial"/>
            </a:endParaRPr>
          </a:p>
          <a:p>
            <a:pPr marL="400050" marR="228600" lvl="0" indent="-285750"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Tx/>
              <a:buChar char="-"/>
            </a:pPr>
            <a:r>
              <a:rPr lang="en-AU" sz="1600" u="sng" kern="0" dirty="0">
                <a:solidFill>
                  <a:schemeClr val="tx1"/>
                </a:solidFill>
                <a:latin typeface="+mn-lt"/>
                <a:sym typeface="Arial"/>
              </a:rPr>
              <a:t>Leveraging standards bodies </a:t>
            </a:r>
            <a:r>
              <a:rPr lang="en-AU" sz="1600" kern="0" dirty="0" smtClean="0">
                <a:solidFill>
                  <a:schemeClr val="tx1"/>
                </a:solidFill>
                <a:latin typeface="+mn-lt"/>
                <a:sym typeface="Arial"/>
              </a:rPr>
              <a:t>to talk &amp; 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submit requirements for </a:t>
            </a:r>
            <a:r>
              <a:rPr lang="en-AU" sz="1600" kern="0" dirty="0" smtClean="0">
                <a:solidFill>
                  <a:schemeClr val="tx1"/>
                </a:solidFill>
                <a:latin typeface="+mn-lt"/>
                <a:sym typeface="Arial"/>
              </a:rPr>
              <a:t>standards; 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to address interoperability </a:t>
            </a:r>
            <a:r>
              <a:rPr lang="en-AU" sz="1600" kern="0" dirty="0" smtClean="0">
                <a:solidFill>
                  <a:schemeClr val="tx1"/>
                </a:solidFill>
                <a:latin typeface="+mn-lt"/>
                <a:sym typeface="Arial"/>
              </a:rPr>
              <a:t>issues</a:t>
            </a:r>
            <a:endParaRPr lang="en-AU" sz="1600" kern="0" dirty="0">
              <a:solidFill>
                <a:schemeClr val="tx1"/>
              </a:solidFill>
              <a:latin typeface="+mn-lt"/>
              <a:sym typeface="Arial"/>
            </a:endParaRPr>
          </a:p>
          <a:p>
            <a:pPr marL="400050" marR="228600" lvl="0" indent="-285750"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Tx/>
              <a:buChar char="-"/>
            </a:pPr>
            <a:r>
              <a:rPr lang="en-AU" sz="1600" kern="0" dirty="0" smtClean="0">
                <a:solidFill>
                  <a:schemeClr val="tx1"/>
                </a:solidFill>
                <a:latin typeface="+mn-lt"/>
                <a:sym typeface="Arial"/>
              </a:rPr>
              <a:t>Value 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of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  <a:sym typeface="Arial"/>
              </a:rPr>
              <a:t>sharing experiences </a:t>
            </a:r>
            <a:r>
              <a:rPr lang="en-AU" sz="1600" kern="0" dirty="0">
                <a:solidFill>
                  <a:schemeClr val="tx1"/>
                </a:solidFill>
                <a:latin typeface="+mn-lt"/>
                <a:sym typeface="Arial"/>
              </a:rPr>
              <a:t>and standards success stories with </a:t>
            </a:r>
            <a:r>
              <a:rPr lang="en-AU" sz="1600" kern="0" dirty="0" smtClean="0">
                <a:solidFill>
                  <a:schemeClr val="tx1"/>
                </a:solidFill>
                <a:latin typeface="+mn-lt"/>
                <a:sym typeface="Arial"/>
              </a:rPr>
              <a:t>others</a:t>
            </a:r>
            <a:endParaRPr lang="en-AU" sz="2000" dirty="0" smtClean="0">
              <a:latin typeface="+mn-lt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AU" sz="2000" dirty="0" smtClean="0">
                <a:latin typeface="+mn-lt"/>
              </a:rPr>
              <a:t>Achieving Outcomes</a:t>
            </a:r>
          </a:p>
          <a:p>
            <a:pPr marL="400050" marR="228600" indent="-285750"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Tx/>
              <a:buChar char="-"/>
            </a:pPr>
            <a:r>
              <a:rPr lang="en-AU" sz="1600" kern="0" dirty="0">
                <a:solidFill>
                  <a:schemeClr val="tx1"/>
                </a:solidFill>
                <a:latin typeface="+mn-lt"/>
              </a:rPr>
              <a:t>H</a:t>
            </a:r>
            <a:r>
              <a:rPr lang="en-AU" sz="1600" kern="0" dirty="0">
                <a:solidFill>
                  <a:schemeClr val="tx1"/>
                </a:solidFill>
                <a:latin typeface="+mn-lt"/>
              </a:rPr>
              <a:t>ow </a:t>
            </a:r>
            <a:r>
              <a:rPr lang="en-AU" sz="1600" kern="0" dirty="0">
                <a:solidFill>
                  <a:schemeClr val="tx1"/>
                </a:solidFill>
                <a:latin typeface="+mn-lt"/>
              </a:rPr>
              <a:t>standards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</a:rPr>
              <a:t>improves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</a:rPr>
              <a:t>sharing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</a:rPr>
              <a:t>&amp;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</a:rPr>
              <a:t>use </a:t>
            </a:r>
            <a:r>
              <a:rPr lang="en-AU" sz="1600" kern="0" dirty="0">
                <a:solidFill>
                  <a:schemeClr val="tx1"/>
                </a:solidFill>
                <a:latin typeface="+mn-lt"/>
              </a:rPr>
              <a:t>of geospatial information and </a:t>
            </a:r>
            <a:r>
              <a:rPr lang="en-AU" sz="1600" kern="0" dirty="0">
                <a:solidFill>
                  <a:schemeClr val="tx1"/>
                </a:solidFill>
                <a:latin typeface="+mn-lt"/>
              </a:rPr>
              <a:t>its management</a:t>
            </a:r>
            <a:endParaRPr lang="en-AU" sz="1600" kern="0" dirty="0">
              <a:solidFill>
                <a:schemeClr val="tx1"/>
              </a:solidFill>
              <a:latin typeface="+mn-lt"/>
            </a:endParaRPr>
          </a:p>
          <a:p>
            <a:pPr marL="400050" marR="228600" indent="-285750"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Tx/>
              <a:buChar char="-"/>
            </a:pPr>
            <a:r>
              <a:rPr lang="en-AU" sz="1600" kern="0" dirty="0">
                <a:solidFill>
                  <a:schemeClr val="tx1"/>
                </a:solidFill>
                <a:latin typeface="+mn-lt"/>
              </a:rPr>
              <a:t>Use </a:t>
            </a:r>
            <a:r>
              <a:rPr lang="en-AU" sz="1600" kern="0" dirty="0">
                <a:solidFill>
                  <a:schemeClr val="tx1"/>
                </a:solidFill>
                <a:latin typeface="+mn-lt"/>
              </a:rPr>
              <a:t>cases to apply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</a:rPr>
              <a:t>rapid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</a:rPr>
              <a:t>mobilisation </a:t>
            </a:r>
            <a:r>
              <a:rPr lang="en-AU" sz="1600" kern="0" dirty="0">
                <a:solidFill>
                  <a:schemeClr val="tx1"/>
                </a:solidFill>
                <a:latin typeface="+mn-lt"/>
              </a:rPr>
              <a:t>of new sources of </a:t>
            </a:r>
            <a:r>
              <a:rPr lang="en-AU" sz="1600" kern="0" dirty="0">
                <a:solidFill>
                  <a:schemeClr val="tx1"/>
                </a:solidFill>
                <a:latin typeface="+mn-lt"/>
              </a:rPr>
              <a:t>data/technologies; avoid </a:t>
            </a:r>
            <a:r>
              <a:rPr lang="en-AU" sz="1600" kern="0" dirty="0">
                <a:solidFill>
                  <a:schemeClr val="tx1"/>
                </a:solidFill>
                <a:latin typeface="+mn-lt"/>
              </a:rPr>
              <a:t>lock-in to specific technology </a:t>
            </a:r>
            <a:r>
              <a:rPr lang="en-AU" sz="1600" kern="0" dirty="0">
                <a:solidFill>
                  <a:schemeClr val="tx1"/>
                </a:solidFill>
                <a:latin typeface="+mn-lt"/>
              </a:rPr>
              <a:t>providers</a:t>
            </a:r>
            <a:endParaRPr lang="en-AU" sz="1600" kern="0" dirty="0">
              <a:solidFill>
                <a:schemeClr val="tx1"/>
              </a:solidFill>
              <a:latin typeface="+mn-lt"/>
            </a:endParaRPr>
          </a:p>
          <a:p>
            <a:pPr marL="400050" marR="228600" indent="-285750"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Tx/>
              <a:buChar char="-"/>
            </a:pPr>
            <a:r>
              <a:rPr lang="en-AU" sz="1600" kern="0" dirty="0">
                <a:solidFill>
                  <a:schemeClr val="tx1"/>
                </a:solidFill>
                <a:latin typeface="+mn-lt"/>
              </a:rPr>
              <a:t>How to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</a:rPr>
              <a:t>improve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</a:rPr>
              <a:t>uptake </a:t>
            </a:r>
            <a:r>
              <a:rPr lang="en-AU" sz="1600" kern="0" dirty="0">
                <a:solidFill>
                  <a:schemeClr val="tx1"/>
                </a:solidFill>
                <a:latin typeface="+mn-lt"/>
              </a:rPr>
              <a:t>of geospatial </a:t>
            </a:r>
            <a:r>
              <a:rPr lang="en-AU" sz="1600" kern="0" dirty="0">
                <a:solidFill>
                  <a:schemeClr val="tx1"/>
                </a:solidFill>
                <a:latin typeface="+mn-lt"/>
              </a:rPr>
              <a:t>information,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</a:rPr>
              <a:t>creating </a:t>
            </a:r>
            <a:r>
              <a:rPr lang="en-AU" sz="1600" u="sng" kern="0" dirty="0">
                <a:solidFill>
                  <a:schemeClr val="tx1"/>
                </a:solidFill>
                <a:latin typeface="+mn-lt"/>
              </a:rPr>
              <a:t>efficiencies </a:t>
            </a:r>
            <a:r>
              <a:rPr lang="en-AU" sz="1600" kern="0" dirty="0">
                <a:solidFill>
                  <a:schemeClr val="tx1"/>
                </a:solidFill>
                <a:latin typeface="+mn-lt"/>
              </a:rPr>
              <a:t>in geospatial data production </a:t>
            </a:r>
            <a:r>
              <a:rPr lang="en-AU" sz="1600" kern="0" dirty="0">
                <a:solidFill>
                  <a:schemeClr val="tx1"/>
                </a:solidFill>
                <a:latin typeface="+mn-lt"/>
              </a:rPr>
              <a:t>&amp; management</a:t>
            </a:r>
            <a:r>
              <a:rPr lang="en-AU" sz="1600" kern="0" dirty="0">
                <a:solidFill>
                  <a:schemeClr val="tx1"/>
                </a:solidFill>
                <a:latin typeface="+mn-lt"/>
              </a:rPr>
              <a:t>, saving effort, time, </a:t>
            </a:r>
            <a:r>
              <a:rPr lang="en-AU" sz="1600" kern="0" dirty="0">
                <a:solidFill>
                  <a:schemeClr val="tx1"/>
                </a:solidFill>
                <a:latin typeface="+mn-lt"/>
              </a:rPr>
              <a:t>cost </a:t>
            </a:r>
            <a:r>
              <a:rPr lang="en-AU" sz="1600" kern="0" dirty="0">
                <a:solidFill>
                  <a:schemeClr val="tx1"/>
                </a:solidFill>
                <a:latin typeface="+mn-lt"/>
              </a:rPr>
              <a:t>in reusing </a:t>
            </a:r>
            <a:r>
              <a:rPr lang="en-AU" sz="1600" kern="0" dirty="0">
                <a:solidFill>
                  <a:schemeClr val="tx1"/>
                </a:solidFill>
                <a:latin typeface="+mn-lt"/>
              </a:rPr>
              <a:t>&amp; </a:t>
            </a:r>
            <a:r>
              <a:rPr lang="en-AU" sz="1600" kern="0" dirty="0">
                <a:solidFill>
                  <a:schemeClr val="tx1"/>
                </a:solidFill>
                <a:latin typeface="+mn-lt"/>
              </a:rPr>
              <a:t>repurposing </a:t>
            </a:r>
            <a:r>
              <a:rPr lang="en-AU" sz="1600" kern="0" dirty="0">
                <a:solidFill>
                  <a:schemeClr val="tx1"/>
                </a:solidFill>
                <a:latin typeface="+mn-lt"/>
              </a:rPr>
              <a:t>data</a:t>
            </a:r>
            <a:endParaRPr lang="en-AU" sz="1600" kern="0" dirty="0">
              <a:solidFill>
                <a:schemeClr val="tx1"/>
              </a:solidFill>
              <a:latin typeface="+mn-lt"/>
            </a:endParaRPr>
          </a:p>
          <a:p>
            <a:pPr marL="400050" marR="228600" indent="-285750"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Tx/>
              <a:buChar char="-"/>
            </a:pPr>
            <a:r>
              <a:rPr lang="en-AU" sz="1600" u="sng" kern="0" dirty="0">
                <a:solidFill>
                  <a:schemeClr val="tx1"/>
                </a:solidFill>
                <a:latin typeface="+mn-lt"/>
              </a:rPr>
              <a:t>Benefit </a:t>
            </a:r>
            <a:r>
              <a:rPr lang="en-AU" sz="1600" u="sng" kern="0" dirty="0" smtClean="0">
                <a:solidFill>
                  <a:schemeClr val="tx1"/>
                </a:solidFill>
                <a:latin typeface="+mn-lt"/>
              </a:rPr>
              <a:t>realisation</a:t>
            </a:r>
            <a:r>
              <a:rPr lang="en-AU" sz="1600" kern="0" dirty="0" smtClean="0">
                <a:solidFill>
                  <a:schemeClr val="tx1"/>
                </a:solidFill>
                <a:latin typeface="+mn-lt"/>
              </a:rPr>
              <a:t>, indicators </a:t>
            </a:r>
            <a:r>
              <a:rPr lang="en-AU" sz="1600" kern="0" dirty="0">
                <a:solidFill>
                  <a:schemeClr val="tx1"/>
                </a:solidFill>
                <a:latin typeface="+mn-lt"/>
              </a:rPr>
              <a:t>to </a:t>
            </a:r>
            <a:r>
              <a:rPr lang="en-AU" sz="1600" kern="0" dirty="0" smtClean="0">
                <a:solidFill>
                  <a:schemeClr val="tx1"/>
                </a:solidFill>
                <a:latin typeface="+mn-lt"/>
              </a:rPr>
              <a:t>monitor </a:t>
            </a:r>
            <a:r>
              <a:rPr lang="en-AU" sz="1600" kern="0" dirty="0">
                <a:solidFill>
                  <a:schemeClr val="tx1"/>
                </a:solidFill>
                <a:latin typeface="+mn-lt"/>
              </a:rPr>
              <a:t>&amp; </a:t>
            </a:r>
            <a:r>
              <a:rPr lang="en-AU" sz="1600" kern="0" dirty="0">
                <a:solidFill>
                  <a:schemeClr val="tx1"/>
                </a:solidFill>
                <a:latin typeface="+mn-lt"/>
              </a:rPr>
              <a:t>evaluate as part of an internal/external </a:t>
            </a:r>
            <a:r>
              <a:rPr lang="en-AU" sz="1600" kern="0" dirty="0" smtClean="0">
                <a:solidFill>
                  <a:schemeClr val="tx1"/>
                </a:solidFill>
                <a:latin typeface="+mn-lt"/>
              </a:rPr>
              <a:t>audit</a:t>
            </a:r>
            <a:endParaRPr lang="en-AU" sz="1600" kern="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6"/>
            </a:pPr>
            <a:endParaRPr lang="en-AU" sz="2000" dirty="0" smtClean="0">
              <a:latin typeface="+mn-lt"/>
            </a:endParaRPr>
          </a:p>
        </p:txBody>
      </p:sp>
      <p:pic>
        <p:nvPicPr>
          <p:cNvPr id="4" name="image20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650514" y="497115"/>
            <a:ext cx="3407726" cy="584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502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403" y="177447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b="1" dirty="0">
                <a:solidFill>
                  <a:srgbClr val="376092"/>
                </a:solidFill>
                <a:latin typeface="Arial"/>
                <a:cs typeface="Arial"/>
              </a:rPr>
              <a:t>Graphics</a:t>
            </a:r>
            <a:endParaRPr lang="en-AU" sz="36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8556172" y="1088663"/>
            <a:ext cx="3454399" cy="5221422"/>
            <a:chOff x="0" y="-255534"/>
            <a:chExt cx="5501736" cy="39841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r="24411"/>
            <a:stretch/>
          </p:blipFill>
          <p:spPr>
            <a:xfrm>
              <a:off x="0" y="58893"/>
              <a:ext cx="2715527" cy="3123092"/>
            </a:xfrm>
            <a:prstGeom prst="rect">
              <a:avLst/>
            </a:prstGeom>
          </p:spPr>
        </p:pic>
        <p:sp>
          <p:nvSpPr>
            <p:cNvPr id="7" name="TextBox 3"/>
            <p:cNvSpPr txBox="1"/>
            <p:nvPr/>
          </p:nvSpPr>
          <p:spPr>
            <a:xfrm>
              <a:off x="2444944" y="1281169"/>
              <a:ext cx="2927091" cy="32701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700" i="1" u="sng" kern="1200">
                  <a:solidFill>
                    <a:srgbClr val="1155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4"/>
                </a:rPr>
                <a:t>OGC O&amp;M</a:t>
              </a:r>
              <a:r>
                <a:rPr lang="en-US" sz="700" i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/</a:t>
              </a:r>
              <a:r>
                <a:rPr lang="en-US" sz="700" i="1" u="sng" kern="1200">
                  <a:solidFill>
                    <a:srgbClr val="1155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5"/>
                </a:rPr>
                <a:t> ISO 19156</a:t>
              </a:r>
              <a:r>
                <a:rPr lang="en-US" sz="700" i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(data observations and measurements) 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TextBox 4"/>
            <p:cNvSpPr txBox="1"/>
            <p:nvPr/>
          </p:nvSpPr>
          <p:spPr>
            <a:xfrm>
              <a:off x="2444944" y="1636988"/>
              <a:ext cx="2903680" cy="46099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700" i="1" u="sng" kern="1200">
                  <a:solidFill>
                    <a:srgbClr val="1155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6"/>
                </a:rPr>
                <a:t>ISO 19165-1</a:t>
              </a:r>
              <a:r>
                <a:rPr lang="en-US" sz="700" i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and </a:t>
              </a:r>
              <a:r>
                <a:rPr lang="en-US" sz="700" i="1" u="sng" kern="1200">
                  <a:solidFill>
                    <a:srgbClr val="1155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7"/>
                </a:rPr>
                <a:t>ISO 19165-2</a:t>
              </a:r>
              <a:r>
                <a:rPr lang="en-US" sz="700" i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(digital data preservation), and </a:t>
              </a:r>
              <a:r>
                <a:rPr lang="en-GB" sz="700" i="1" u="sng" kern="1200">
                  <a:solidFill>
                    <a:srgbClr val="1155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8"/>
                </a:rPr>
                <a:t>PROV</a:t>
              </a:r>
              <a:r>
                <a:rPr lang="en-GB" sz="700" i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to record history of data changers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TextBox 5"/>
            <p:cNvSpPr txBox="1"/>
            <p:nvPr/>
          </p:nvSpPr>
          <p:spPr>
            <a:xfrm>
              <a:off x="2444944" y="809484"/>
              <a:ext cx="3013040" cy="23347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700" i="1" u="sng" kern="1200">
                  <a:solidFill>
                    <a:srgbClr val="1155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9"/>
                </a:rPr>
                <a:t>ISO 19157-2</a:t>
              </a:r>
              <a:r>
                <a:rPr lang="en-US" sz="700" i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(data quality), </a:t>
              </a:r>
              <a:r>
                <a:rPr lang="en-GB" sz="700" i="1" u="sng" kern="1200">
                  <a:solidFill>
                    <a:srgbClr val="1155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8"/>
                </a:rPr>
                <a:t>PROV</a:t>
              </a:r>
              <a:r>
                <a:rPr lang="en-GB" sz="700" i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to record history of data changers 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7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TextBox 6"/>
            <p:cNvSpPr txBox="1"/>
            <p:nvPr/>
          </p:nvSpPr>
          <p:spPr>
            <a:xfrm>
              <a:off x="2444901" y="260028"/>
              <a:ext cx="2944736" cy="46717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700" i="1" u="sng" kern="1200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10"/>
                </a:rPr>
                <a:t>ISO 19115-1</a:t>
              </a:r>
              <a:r>
                <a:rPr lang="en-US" sz="700" i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(data and services metadata),</a:t>
              </a:r>
              <a:r>
                <a:rPr lang="en-GB" sz="700" i="1" u="sng" kern="1200">
                  <a:solidFill>
                    <a:srgbClr val="1155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11"/>
                </a:rPr>
                <a:t> W3C DCATv2</a:t>
              </a:r>
              <a:r>
                <a:rPr lang="en-GB" sz="700" b="1" i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GB" sz="700" i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for semantic web metadata capturing, </a:t>
              </a:r>
              <a:r>
                <a:rPr lang="en-US" sz="700" i="1" u="sng" kern="1200">
                  <a:solidFill>
                    <a:srgbClr val="1155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12"/>
                </a:rPr>
                <a:t>ISO 19110</a:t>
              </a:r>
              <a:r>
                <a:rPr lang="en-US" sz="700" i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(methodology for feature cataloguing), </a:t>
              </a:r>
              <a:r>
                <a:rPr lang="en-US" sz="700" i="1" u="sng" kern="1200">
                  <a:solidFill>
                    <a:srgbClr val="1155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13"/>
                </a:rPr>
                <a:t>OGC Geopackage</a:t>
              </a:r>
              <a:r>
                <a:rPr lang="en-US" sz="700" i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(format for transferring Geospatial Information)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TextBox 7"/>
            <p:cNvSpPr txBox="1"/>
            <p:nvPr/>
          </p:nvSpPr>
          <p:spPr>
            <a:xfrm>
              <a:off x="2221998" y="-255534"/>
              <a:ext cx="2838078" cy="39525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1050" b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Applicable Standards (examples): 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TextBox 8"/>
            <p:cNvSpPr txBox="1"/>
            <p:nvPr/>
          </p:nvSpPr>
          <p:spPr>
            <a:xfrm>
              <a:off x="2444944" y="2548247"/>
              <a:ext cx="2999624" cy="423283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700" i="1" u="sng" kern="1200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10"/>
                </a:rPr>
                <a:t>ISO 19109 </a:t>
              </a:r>
              <a:r>
                <a:rPr lang="en-US" sz="700" i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(rules for application schema), </a:t>
              </a:r>
              <a:r>
                <a:rPr lang="en-US" sz="700" i="1" u="sng" kern="1200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10"/>
                </a:rPr>
                <a:t>ISO 19131</a:t>
              </a:r>
              <a:r>
                <a:rPr lang="en-US" sz="700" i="1" u="sng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10"/>
                </a:rPr>
                <a:t> </a:t>
              </a:r>
              <a:r>
                <a:rPr lang="en-US" sz="700" i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(Data product specifications)</a:t>
              </a:r>
              <a:r>
                <a:rPr lang="en-US" sz="700" i="1" u="sng" kern="1200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10"/>
                </a:rPr>
                <a:t>, ISO 19115-1</a:t>
              </a:r>
              <a:r>
                <a:rPr lang="en-US" sz="700" i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(data and services metadata),</a:t>
              </a:r>
              <a:r>
                <a:rPr lang="en-GB" sz="700" i="1" u="sng" kern="1200">
                  <a:solidFill>
                    <a:srgbClr val="1155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11"/>
                </a:rPr>
                <a:t> W3C DCATv2</a:t>
              </a:r>
              <a:r>
                <a:rPr lang="en-GB" sz="700" b="1" i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GB" sz="700" i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for semantic web metadata capturing 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2444944" y="2194667"/>
              <a:ext cx="3015214" cy="317556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700" i="1" u="sng" kern="1200" dirty="0">
                  <a:solidFill>
                    <a:srgbClr val="1155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9"/>
                </a:rPr>
                <a:t>ISO 19157-2</a:t>
              </a:r>
              <a:r>
                <a:rPr lang="en-US" sz="700" i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(data quality), </a:t>
              </a:r>
              <a:r>
                <a:rPr lang="en-US" sz="700" i="1" u="sng" kern="1200" dirty="0">
                  <a:solidFill>
                    <a:srgbClr val="1155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4"/>
                </a:rPr>
                <a:t>OGC O&amp;M</a:t>
              </a:r>
              <a:r>
                <a:rPr lang="en-US" sz="700" i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/</a:t>
              </a:r>
              <a:r>
                <a:rPr lang="en-US" sz="700" i="1" u="sng" kern="1200" dirty="0">
                  <a:solidFill>
                    <a:srgbClr val="1155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5"/>
                </a:rPr>
                <a:t> ISO 19156</a:t>
              </a:r>
              <a:r>
                <a:rPr lang="en-US" sz="700" i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(data observations and measurements) 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77698" y="3181985"/>
              <a:ext cx="5424038" cy="5466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1000" kern="1200" dirty="0" smtClean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Geospatial </a:t>
              </a:r>
              <a:r>
                <a:rPr lang="en-US" sz="1000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data life cycle and examples of applicable standards (Amended from Source: Geospatial Frameworks)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9199" y="876327"/>
            <a:ext cx="8005544" cy="5646094"/>
            <a:chOff x="515556" y="1208625"/>
            <a:chExt cx="7736183" cy="531497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9886F38-BF34-4782-8A82-587EF8FDE1CE}"/>
                </a:ext>
              </a:extLst>
            </p:cNvPr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4571279" y="1208625"/>
              <a:ext cx="3680460" cy="1973580"/>
            </a:xfrm>
            <a:prstGeom prst="rect">
              <a:avLst/>
            </a:prstGeom>
          </p:spPr>
        </p:pic>
        <p:pic>
          <p:nvPicPr>
            <p:cNvPr id="15" name="image19.png">
              <a:extLst>
                <a:ext uri="{FF2B5EF4-FFF2-40B4-BE49-F238E27FC236}">
                  <a16:creationId xmlns:a16="http://schemas.microsoft.com/office/drawing/2014/main" id="{6460C4C3-FD76-4A54-9C51-FC34E1FA10F4}"/>
                </a:ext>
              </a:extLst>
            </p:cNvPr>
            <p:cNvPicPr/>
            <p:nvPr/>
          </p:nvPicPr>
          <p:blipFill rotWithShape="1">
            <a:blip r:embed="rId15"/>
            <a:srcRect l="2103" t="1424" r="1664" b="10151"/>
            <a:stretch/>
          </p:blipFill>
          <p:spPr>
            <a:xfrm>
              <a:off x="587829" y="1225550"/>
              <a:ext cx="3401060" cy="22034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Picture 15"/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555" y="2781221"/>
              <a:ext cx="3527425" cy="19875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grpSp>
          <p:nvGrpSpPr>
            <p:cNvPr id="17" name="Group 16"/>
            <p:cNvGrpSpPr/>
            <p:nvPr/>
          </p:nvGrpSpPr>
          <p:grpSpPr>
            <a:xfrm>
              <a:off x="4449813" y="4590674"/>
              <a:ext cx="3530468" cy="1932925"/>
              <a:chOff x="4881017" y="4283577"/>
              <a:chExt cx="3530468" cy="19329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17B87B2-4C7A-4960-A3EC-37D050BDBFC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40575" y="4283577"/>
                <a:ext cx="3470910" cy="148844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4881017" y="5780613"/>
                <a:ext cx="3530468" cy="435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286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000" i="1" dirty="0">
                    <a:ea typeface="Calibri" panose="020F0502020204030204" pitchFamily="34" charset="0"/>
                  </a:rPr>
                  <a:t>Figure 4.4:  Example: Foundation geospatial information layers (Source: </a:t>
                </a:r>
                <a:r>
                  <a:rPr lang="en-US" sz="1000" i="1" u="sng" dirty="0">
                    <a:solidFill>
                      <a:srgbClr val="0000FF"/>
                    </a:solidFill>
                    <a:ea typeface="Calibri" panose="020F0502020204030204" pitchFamily="34" charset="0"/>
                    <a:hlinkClick r:id="rId18"/>
                  </a:rPr>
                  <a:t>ANZLIC</a:t>
                </a:r>
                <a:r>
                  <a:rPr lang="en-US" sz="1000" i="1" dirty="0">
                    <a:ea typeface="Calibri" panose="020F0502020204030204" pitchFamily="34" charset="0"/>
                  </a:rPr>
                  <a:t>)</a:t>
                </a:r>
                <a:endParaRPr lang="en-AU" sz="1100" dirty="0">
                  <a:ea typeface="Calibri" panose="020F0502020204030204" pitchFamily="34" charset="0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D600717-4CD2-43E8-9961-B3AF88225B61}"/>
                </a:ext>
              </a:extLst>
            </p:cNvPr>
            <p:cNvPicPr/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95"/>
            <a:stretch/>
          </p:blipFill>
          <p:spPr bwMode="auto">
            <a:xfrm>
              <a:off x="515556" y="4283577"/>
              <a:ext cx="3721735" cy="21259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51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682" y="170190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b="1" dirty="0">
                <a:solidFill>
                  <a:srgbClr val="376092"/>
                </a:solidFill>
                <a:latin typeface="Arial"/>
                <a:cs typeface="Arial"/>
              </a:rPr>
              <a:t>Summary</a:t>
            </a:r>
            <a:endParaRPr lang="en-AU" sz="3600" b="1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64682" y="972458"/>
            <a:ext cx="11221844" cy="53847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>
                <a:latin typeface="+mn-lt"/>
              </a:rPr>
              <a:t>UN-GGIM Guide to the Role of Standards in Geospatial Information Management, </a:t>
            </a:r>
            <a:r>
              <a:rPr lang="en-AU" dirty="0" smtClean="0">
                <a:latin typeface="+mn-lt"/>
              </a:rPr>
              <a:t>3rd Ed: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AU" sz="2400" dirty="0" smtClean="0">
                <a:latin typeface="+mn-lt"/>
              </a:rPr>
              <a:t>Significantly updated to align with modern technological standards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AU" sz="2400" dirty="0" smtClean="0">
                <a:latin typeface="+mn-lt"/>
              </a:rPr>
              <a:t>Life/web and PDF formats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AU" sz="2400" dirty="0" smtClean="0">
                <a:latin typeface="+mn-lt"/>
              </a:rPr>
              <a:t>Bi-annual </a:t>
            </a:r>
            <a:r>
              <a:rPr lang="en-AU" sz="2400" dirty="0" smtClean="0">
                <a:latin typeface="+mn-lt"/>
              </a:rPr>
              <a:t>review and update by </a:t>
            </a:r>
            <a:r>
              <a:rPr lang="en-AU" sz="2400" dirty="0" smtClean="0">
                <a:latin typeface="+mn-lt"/>
              </a:rPr>
              <a:t>chapter </a:t>
            </a:r>
            <a:r>
              <a:rPr lang="en-AU" sz="2400" dirty="0" smtClean="0">
                <a:latin typeface="+mn-lt"/>
              </a:rPr>
              <a:t>leaders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AU" sz="2400" dirty="0" smtClean="0">
                <a:latin typeface="+mn-lt"/>
              </a:rPr>
              <a:t>Better alignment with other IGIF Strategic Paths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AU" sz="2400" dirty="0" smtClean="0">
                <a:latin typeface="+mn-lt"/>
              </a:rPr>
              <a:t>Covers </a:t>
            </a:r>
            <a:r>
              <a:rPr lang="en-AU" sz="2400" dirty="0" smtClean="0">
                <a:latin typeface="+mn-lt"/>
              </a:rPr>
              <a:t>data </a:t>
            </a:r>
            <a:r>
              <a:rPr lang="en-AU" sz="2400" smtClean="0">
                <a:latin typeface="+mn-lt"/>
              </a:rPr>
              <a:t>and </a:t>
            </a:r>
            <a:r>
              <a:rPr lang="en-AU" sz="2400" smtClean="0">
                <a:latin typeface="+mn-lt"/>
              </a:rPr>
              <a:t>technology</a:t>
            </a:r>
            <a:endParaRPr lang="en-AU" sz="2400" dirty="0" smtClean="0">
              <a:latin typeface="+mn-lt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AU" sz="2400" dirty="0" smtClean="0">
                <a:latin typeface="+mn-lt"/>
              </a:rPr>
              <a:t>Useful reference materials</a:t>
            </a:r>
            <a:endParaRPr lang="en-AU"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811" y="3476172"/>
            <a:ext cx="3348115" cy="28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048" y="1492022"/>
            <a:ext cx="6734372" cy="251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4286" y="304153"/>
            <a:ext cx="10972800" cy="115453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76092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76092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76092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76092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76092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37609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37609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37609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37609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3600" b="1" dirty="0" smtClean="0"/>
              <a:t>United Nations Global Geospatial Information Management (UN GGIM) Committee of Experts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471713" y="1613732"/>
            <a:ext cx="109147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Established </a:t>
            </a:r>
            <a:r>
              <a:rPr lang="en-AU" sz="2400" dirty="0"/>
              <a:t>by UN Economic and Social Council (ECOSOC) in July 2016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Global Intergovernmental mechanism for </a:t>
            </a:r>
            <a:r>
              <a:rPr lang="en-AU" sz="2400" dirty="0"/>
              <a:t>making decisions and setting directions </a:t>
            </a:r>
            <a:r>
              <a:rPr lang="en-AU" sz="2400" dirty="0" smtClean="0"/>
              <a:t>about production</a:t>
            </a:r>
            <a:r>
              <a:rPr lang="en-AU" sz="2400" dirty="0"/>
              <a:t>, availability and use of geospatial information </a:t>
            </a:r>
            <a:r>
              <a:rPr lang="en-AU" sz="2400" dirty="0" smtClean="0"/>
              <a:t>within national</a:t>
            </a:r>
            <a:r>
              <a:rPr lang="en-AU" sz="2400" dirty="0"/>
              <a:t>, regional and global policy frameworks. 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Aims:</a:t>
            </a:r>
          </a:p>
          <a:p>
            <a:pPr marL="73342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Leader in development of global geospatial </a:t>
            </a:r>
            <a:r>
              <a:rPr lang="en-AU" sz="2400" dirty="0" smtClean="0"/>
              <a:t>information</a:t>
            </a:r>
          </a:p>
          <a:p>
            <a:pPr marL="73342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P</a:t>
            </a:r>
            <a:r>
              <a:rPr lang="en-AU" sz="2400" dirty="0" smtClean="0"/>
              <a:t>romoter </a:t>
            </a:r>
            <a:r>
              <a:rPr lang="en-AU" sz="2400" dirty="0"/>
              <a:t>of </a:t>
            </a:r>
            <a:r>
              <a:rPr lang="en-AU" sz="2400" dirty="0" smtClean="0"/>
              <a:t>use of geospatial information to </a:t>
            </a:r>
            <a:r>
              <a:rPr lang="en-AU" sz="2400" dirty="0"/>
              <a:t>address key global challenges</a:t>
            </a:r>
          </a:p>
          <a:p>
            <a:pPr marL="73342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Global policymaking of geospatial information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11555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5943" y="188461"/>
            <a:ext cx="8229600" cy="58068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76092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76092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76092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76092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76092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37609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37609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37609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37609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AU" sz="3600" b="1" dirty="0" smtClean="0"/>
              <a:t>UN GGIM Regional Committees</a:t>
            </a:r>
            <a:endParaRPr lang="en-AU" sz="36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199" y="962635"/>
            <a:ext cx="10305143" cy="525673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latin typeface="+mn-lt"/>
              </a:rPr>
              <a:t>Five Regional </a:t>
            </a:r>
            <a:r>
              <a:rPr lang="en-AU" sz="3200" dirty="0" smtClean="0">
                <a:latin typeface="+mn-lt"/>
              </a:rPr>
              <a:t>Committees</a:t>
            </a:r>
            <a:r>
              <a:rPr lang="en-AU" dirty="0" smtClean="0">
                <a:latin typeface="+mn-lt"/>
              </a:rPr>
              <a:t>:</a:t>
            </a:r>
          </a:p>
          <a:p>
            <a:endParaRPr lang="en-AU" dirty="0" smtClean="0">
              <a:latin typeface="+mn-lt"/>
            </a:endParaRPr>
          </a:p>
          <a:p>
            <a:endParaRPr lang="en-AU" dirty="0" smtClean="0">
              <a:latin typeface="+mn-lt"/>
            </a:endParaRPr>
          </a:p>
          <a:p>
            <a:pPr marL="0" indent="0">
              <a:buNone/>
            </a:pPr>
            <a:r>
              <a:rPr lang="en-AU" dirty="0" smtClean="0">
                <a:latin typeface="+mn-lt"/>
              </a:rPr>
              <a:t>Role:</a:t>
            </a:r>
          </a:p>
          <a:p>
            <a:pPr marL="285750" indent="-285750">
              <a:spcBef>
                <a:spcPts val="1200"/>
              </a:spcBef>
            </a:pPr>
            <a:r>
              <a:rPr lang="en-AU" sz="2400" dirty="0" smtClean="0">
                <a:latin typeface="+mn-lt"/>
              </a:rPr>
              <a:t>Liaise with the UN-GGIM Secretariat on topics of interest and major developments</a:t>
            </a:r>
          </a:p>
          <a:p>
            <a:pPr marL="285750" indent="-285750">
              <a:spcBef>
                <a:spcPts val="1200"/>
              </a:spcBef>
            </a:pPr>
            <a:r>
              <a:rPr lang="en-AU" sz="2400" dirty="0" smtClean="0">
                <a:latin typeface="+mn-lt"/>
              </a:rPr>
              <a:t>Facilitate regional development and discussion</a:t>
            </a:r>
          </a:p>
          <a:p>
            <a:pPr marL="285750" indent="-285750">
              <a:spcBef>
                <a:spcPts val="1200"/>
              </a:spcBef>
            </a:pPr>
            <a:r>
              <a:rPr lang="en-AU" sz="2400" dirty="0">
                <a:latin typeface="+mn-lt"/>
              </a:rPr>
              <a:t>P</a:t>
            </a:r>
            <a:r>
              <a:rPr lang="en-AU" sz="2400" dirty="0" smtClean="0">
                <a:latin typeface="+mn-lt"/>
              </a:rPr>
              <a:t>rovide formal feedback</a:t>
            </a:r>
          </a:p>
          <a:p>
            <a:pPr marL="285750" indent="-285750"/>
            <a:endParaRPr lang="en-AU" sz="1600" dirty="0" smtClean="0">
              <a:latin typeface="+mn-lt"/>
            </a:endParaRPr>
          </a:p>
          <a:p>
            <a:pPr marL="0" indent="0">
              <a:buNone/>
            </a:pPr>
            <a:r>
              <a:rPr lang="en-AU" sz="2400" dirty="0" smtClean="0">
                <a:latin typeface="+mn-lt"/>
              </a:rPr>
              <a:t>Alison Rose (GA) – President of Asia-Pacific Regional Committee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64765"/>
            <a:ext cx="8253711" cy="60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3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378" y="186340"/>
            <a:ext cx="11495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376092"/>
                </a:solidFill>
                <a:latin typeface="Arial"/>
                <a:cs typeface="Arial"/>
              </a:rPr>
              <a:t>Integrated Geospatial Information Framework (</a:t>
            </a:r>
            <a:r>
              <a:rPr lang="en-US" sz="3600" b="1" dirty="0" smtClean="0">
                <a:solidFill>
                  <a:srgbClr val="376092"/>
                </a:solidFill>
                <a:latin typeface="Arial"/>
                <a:cs typeface="Arial"/>
              </a:rPr>
              <a:t>IGIF)</a:t>
            </a:r>
            <a:endParaRPr lang="en-AU" sz="36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693" y="1010107"/>
            <a:ext cx="1091296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u="sng" dirty="0" smtClean="0">
                <a:solidFill>
                  <a:srgbClr val="555555"/>
                </a:solidFill>
                <a:latin typeface="+mn-lt"/>
              </a:rPr>
              <a:t>Provides </a:t>
            </a:r>
            <a:r>
              <a:rPr lang="en-AU" u="sng" dirty="0">
                <a:solidFill>
                  <a:srgbClr val="555555"/>
                </a:solidFill>
                <a:latin typeface="+mn-lt"/>
              </a:rPr>
              <a:t>a basis and guide </a:t>
            </a:r>
            <a:r>
              <a:rPr lang="en-AU" dirty="0">
                <a:solidFill>
                  <a:srgbClr val="555555"/>
                </a:solidFill>
                <a:latin typeface="+mn-lt"/>
              </a:rPr>
              <a:t>for developing, integrating, strengthening and </a:t>
            </a:r>
            <a:r>
              <a:rPr lang="en-AU" dirty="0" smtClean="0">
                <a:solidFill>
                  <a:srgbClr val="555555"/>
                </a:solidFill>
                <a:latin typeface="+mn-lt"/>
              </a:rPr>
              <a:t>maximising </a:t>
            </a:r>
            <a:r>
              <a:rPr lang="en-AU" dirty="0">
                <a:solidFill>
                  <a:srgbClr val="555555"/>
                </a:solidFill>
                <a:latin typeface="+mn-lt"/>
              </a:rPr>
              <a:t>geospatial information management and related resources in all </a:t>
            </a:r>
            <a:r>
              <a:rPr lang="en-AU" dirty="0" smtClean="0">
                <a:solidFill>
                  <a:srgbClr val="555555"/>
                </a:solidFill>
                <a:latin typeface="+mn-lt"/>
              </a:rPr>
              <a:t>countries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u="sng" dirty="0" smtClean="0">
                <a:solidFill>
                  <a:srgbClr val="555555"/>
                </a:solidFill>
                <a:latin typeface="+mn-lt"/>
              </a:rPr>
              <a:t>Assist </a:t>
            </a:r>
            <a:r>
              <a:rPr lang="en-AU" u="sng" dirty="0">
                <a:solidFill>
                  <a:srgbClr val="555555"/>
                </a:solidFill>
                <a:latin typeface="+mn-lt"/>
              </a:rPr>
              <a:t>countries </a:t>
            </a:r>
            <a:r>
              <a:rPr lang="en-AU" dirty="0">
                <a:solidFill>
                  <a:srgbClr val="555555"/>
                </a:solidFill>
                <a:latin typeface="+mn-lt"/>
              </a:rPr>
              <a:t>in bridging the geospatial digital divide, secure socio-economic prosperity, and to leave no one </a:t>
            </a:r>
            <a:r>
              <a:rPr lang="en-AU" dirty="0" smtClean="0">
                <a:solidFill>
                  <a:srgbClr val="555555"/>
                </a:solidFill>
                <a:latin typeface="+mn-lt"/>
              </a:rPr>
              <a:t>behind</a:t>
            </a:r>
            <a:endParaRPr lang="en-AU" dirty="0">
              <a:solidFill>
                <a:srgbClr val="555555"/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u="sng" dirty="0" smtClean="0">
                <a:solidFill>
                  <a:srgbClr val="555555"/>
                </a:solidFill>
                <a:latin typeface="+mn-lt"/>
              </a:rPr>
              <a:t>Focuses </a:t>
            </a:r>
            <a:r>
              <a:rPr lang="en-AU" u="sng" dirty="0">
                <a:solidFill>
                  <a:srgbClr val="555555"/>
                </a:solidFill>
                <a:latin typeface="+mn-lt"/>
              </a:rPr>
              <a:t>on location information </a:t>
            </a:r>
            <a:r>
              <a:rPr lang="en-AU" dirty="0">
                <a:solidFill>
                  <a:srgbClr val="555555"/>
                </a:solidFill>
                <a:latin typeface="+mn-lt"/>
              </a:rPr>
              <a:t>that is integrated with any other meaningful data to solve societal and environmental problems, acts as a catalyst for economic growth and opportunity, and to understand and take benefit from a nation's development priorities and the Sustainable Development </a:t>
            </a:r>
            <a:r>
              <a:rPr lang="en-AU" dirty="0" smtClean="0">
                <a:solidFill>
                  <a:srgbClr val="555555"/>
                </a:solidFill>
                <a:latin typeface="+mn-lt"/>
              </a:rPr>
              <a:t>Goals</a:t>
            </a:r>
            <a:endParaRPr lang="en-AU" dirty="0">
              <a:solidFill>
                <a:srgbClr val="555555"/>
              </a:solidFill>
              <a:latin typeface="+mn-lt"/>
            </a:endParaRPr>
          </a:p>
          <a:p>
            <a:endParaRPr lang="en-AU" dirty="0" smtClean="0">
              <a:solidFill>
                <a:srgbClr val="555555"/>
              </a:solidFill>
              <a:latin typeface="+mn-lt"/>
            </a:endParaRPr>
          </a:p>
          <a:p>
            <a:r>
              <a:rPr lang="en-AU" sz="2000" dirty="0" smtClean="0">
                <a:solidFill>
                  <a:srgbClr val="555555"/>
                </a:solidFill>
                <a:latin typeface="+mn-lt"/>
              </a:rPr>
              <a:t>IGIF’s three parts: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5B92E5"/>
                </a:solidFill>
                <a:latin typeface="+mn-lt"/>
                <a:hlinkClick r:id="rId2"/>
              </a:rPr>
              <a:t>Part </a:t>
            </a:r>
            <a:r>
              <a:rPr lang="en-AU" dirty="0">
                <a:solidFill>
                  <a:srgbClr val="5B92E5"/>
                </a:solidFill>
                <a:latin typeface="+mn-lt"/>
                <a:hlinkClick r:id="rId2"/>
              </a:rPr>
              <a:t>1 </a:t>
            </a:r>
            <a:r>
              <a:rPr lang="en-AU" dirty="0">
                <a:solidFill>
                  <a:srgbClr val="555555"/>
                </a:solidFill>
                <a:latin typeface="+mn-lt"/>
              </a:rPr>
              <a:t>is an </a:t>
            </a:r>
            <a:r>
              <a:rPr lang="en-AU" u="sng" dirty="0">
                <a:solidFill>
                  <a:srgbClr val="555555"/>
                </a:solidFill>
                <a:latin typeface="+mn-lt"/>
              </a:rPr>
              <a:t>Overarching Strategic </a:t>
            </a:r>
            <a:r>
              <a:rPr lang="en-AU" u="sng" dirty="0" smtClean="0">
                <a:solidFill>
                  <a:srgbClr val="555555"/>
                </a:solidFill>
                <a:latin typeface="+mn-lt"/>
              </a:rPr>
              <a:t>Framework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latin typeface="+mn-lt"/>
              </a:rPr>
              <a:t>S</a:t>
            </a:r>
            <a:r>
              <a:rPr lang="en-AU" sz="1600" dirty="0" smtClean="0">
                <a:latin typeface="+mn-lt"/>
              </a:rPr>
              <a:t>ets </a:t>
            </a:r>
            <a:r>
              <a:rPr lang="en-AU" sz="1600" dirty="0">
                <a:latin typeface="+mn-lt"/>
              </a:rPr>
              <a:t>the context of '</a:t>
            </a:r>
            <a:r>
              <a:rPr lang="en-AU" sz="1600" b="1" dirty="0">
                <a:latin typeface="+mn-lt"/>
              </a:rPr>
              <a:t>why</a:t>
            </a:r>
            <a:r>
              <a:rPr lang="en-AU" sz="1600" dirty="0">
                <a:latin typeface="+mn-lt"/>
              </a:rPr>
              <a:t>' geospatial information management </a:t>
            </a:r>
            <a:r>
              <a:rPr lang="en-AU" sz="1600" dirty="0" smtClean="0">
                <a:latin typeface="+mn-lt"/>
              </a:rPr>
              <a:t>is </a:t>
            </a:r>
            <a:r>
              <a:rPr lang="en-AU" sz="1600" dirty="0">
                <a:latin typeface="+mn-lt"/>
              </a:rPr>
              <a:t>a critical element of national social, economic and environmental </a:t>
            </a:r>
            <a:r>
              <a:rPr lang="en-AU" sz="1600" dirty="0" smtClean="0">
                <a:latin typeface="+mn-lt"/>
              </a:rPr>
              <a:t>development</a:t>
            </a:r>
            <a:endParaRPr lang="en-AU" sz="1600" dirty="0" smtClean="0">
              <a:solidFill>
                <a:srgbClr val="555555"/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5B92E5"/>
                </a:solidFill>
                <a:latin typeface="+mn-lt"/>
                <a:hlinkClick r:id="rId3"/>
              </a:rPr>
              <a:t>Part </a:t>
            </a:r>
            <a:r>
              <a:rPr lang="en-AU" dirty="0">
                <a:solidFill>
                  <a:srgbClr val="5B92E5"/>
                </a:solidFill>
                <a:latin typeface="+mn-lt"/>
                <a:hlinkClick r:id="rId3"/>
              </a:rPr>
              <a:t>2 </a:t>
            </a:r>
            <a:r>
              <a:rPr lang="en-AU" dirty="0">
                <a:solidFill>
                  <a:srgbClr val="555555"/>
                </a:solidFill>
                <a:latin typeface="+mn-lt"/>
              </a:rPr>
              <a:t>is an </a:t>
            </a:r>
            <a:r>
              <a:rPr lang="en-AU" u="sng" dirty="0">
                <a:solidFill>
                  <a:srgbClr val="555555"/>
                </a:solidFill>
                <a:latin typeface="+mn-lt"/>
              </a:rPr>
              <a:t>Implementation </a:t>
            </a:r>
            <a:r>
              <a:rPr lang="en-AU" u="sng" dirty="0" smtClean="0">
                <a:solidFill>
                  <a:srgbClr val="555555"/>
                </a:solidFill>
                <a:latin typeface="+mn-lt"/>
              </a:rPr>
              <a:t>Guide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555555"/>
                </a:solidFill>
                <a:latin typeface="+mn-lt"/>
              </a:rPr>
              <a:t>Communicates ‘</a:t>
            </a:r>
            <a:r>
              <a:rPr lang="en-AU" sz="1600" b="1" dirty="0" smtClean="0">
                <a:solidFill>
                  <a:srgbClr val="555555"/>
                </a:solidFill>
                <a:latin typeface="+mn-lt"/>
              </a:rPr>
              <a:t>what</a:t>
            </a:r>
            <a:r>
              <a:rPr lang="en-AU" sz="1600" dirty="0" smtClean="0">
                <a:solidFill>
                  <a:srgbClr val="555555"/>
                </a:solidFill>
                <a:latin typeface="+mn-lt"/>
              </a:rPr>
              <a:t>’ is needed to establish</a:t>
            </a:r>
            <a:r>
              <a:rPr lang="en-AU" sz="1600" dirty="0">
                <a:solidFill>
                  <a:srgbClr val="555555"/>
                </a:solidFill>
                <a:latin typeface="+mn-lt"/>
              </a:rPr>
              <a:t>, implement, strengthen, </a:t>
            </a:r>
            <a:r>
              <a:rPr lang="en-AU" sz="1600" dirty="0" smtClean="0">
                <a:solidFill>
                  <a:srgbClr val="555555"/>
                </a:solidFill>
                <a:latin typeface="+mn-lt"/>
              </a:rPr>
              <a:t>improve and </a:t>
            </a:r>
            <a:r>
              <a:rPr lang="en-AU" sz="1600" dirty="0">
                <a:solidFill>
                  <a:srgbClr val="555555"/>
                </a:solidFill>
                <a:latin typeface="+mn-lt"/>
              </a:rPr>
              <a:t>maintain a national geospatial information management system and capability</a:t>
            </a:r>
            <a:endParaRPr lang="en-AU" sz="1600" dirty="0" smtClean="0">
              <a:solidFill>
                <a:srgbClr val="555555"/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5B92E5"/>
                </a:solidFill>
                <a:latin typeface="+mn-lt"/>
                <a:hlinkClick r:id="rId4"/>
              </a:rPr>
              <a:t>Part </a:t>
            </a:r>
            <a:r>
              <a:rPr lang="en-AU" dirty="0">
                <a:solidFill>
                  <a:srgbClr val="5B92E5"/>
                </a:solidFill>
                <a:latin typeface="+mn-lt"/>
                <a:hlinkClick r:id="rId4"/>
              </a:rPr>
              <a:t>3 </a:t>
            </a:r>
            <a:r>
              <a:rPr lang="en-AU" dirty="0">
                <a:solidFill>
                  <a:srgbClr val="555555"/>
                </a:solidFill>
                <a:latin typeface="+mn-lt"/>
              </a:rPr>
              <a:t>is a </a:t>
            </a:r>
            <a:r>
              <a:rPr lang="en-AU" u="sng" dirty="0">
                <a:solidFill>
                  <a:srgbClr val="555555"/>
                </a:solidFill>
                <a:latin typeface="+mn-lt"/>
              </a:rPr>
              <a:t>Country-level Action </a:t>
            </a:r>
            <a:r>
              <a:rPr lang="en-AU" u="sng" dirty="0" smtClean="0">
                <a:solidFill>
                  <a:srgbClr val="555555"/>
                </a:solidFill>
                <a:latin typeface="+mn-lt"/>
              </a:rPr>
              <a:t>Plan</a:t>
            </a:r>
            <a:r>
              <a:rPr lang="en-AU" u="sng" dirty="0">
                <a:solidFill>
                  <a:srgbClr val="555555"/>
                </a:solidFill>
                <a:latin typeface="+mn-lt"/>
              </a:rPr>
              <a:t> </a:t>
            </a:r>
            <a:r>
              <a:rPr lang="en-AU" u="sng" dirty="0" smtClean="0">
                <a:solidFill>
                  <a:srgbClr val="555555"/>
                </a:solidFill>
                <a:latin typeface="+mn-lt"/>
              </a:rPr>
              <a:t>(CAP)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+mn-lt"/>
              </a:rPr>
              <a:t>Country </a:t>
            </a:r>
            <a:r>
              <a:rPr lang="en-AU" sz="1600" dirty="0">
                <a:latin typeface="+mn-lt"/>
              </a:rPr>
              <a:t>specific </a:t>
            </a:r>
            <a:r>
              <a:rPr lang="en-AU" sz="1600" dirty="0" smtClean="0">
                <a:latin typeface="+mn-lt"/>
              </a:rPr>
              <a:t>details on</a:t>
            </a:r>
            <a:r>
              <a:rPr lang="en-AU" sz="1600" dirty="0">
                <a:latin typeface="+mn-lt"/>
              </a:rPr>
              <a:t> </a:t>
            </a:r>
            <a:r>
              <a:rPr lang="en-AU" sz="1600" b="1" dirty="0">
                <a:latin typeface="+mn-lt"/>
              </a:rPr>
              <a:t>'how'</a:t>
            </a:r>
            <a:r>
              <a:rPr lang="en-AU" sz="1600" dirty="0">
                <a:latin typeface="+mn-lt"/>
              </a:rPr>
              <a:t> the guiding principles, options, and actions specified in the Implementation Guide will be carried out, when and by </a:t>
            </a:r>
            <a:r>
              <a:rPr lang="en-AU" sz="1600" dirty="0" smtClean="0">
                <a:latin typeface="+mn-lt"/>
              </a:rPr>
              <a:t>whom</a:t>
            </a:r>
            <a:endParaRPr lang="en-AU" sz="1600" dirty="0" smtClean="0">
              <a:solidFill>
                <a:srgbClr val="55555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994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4493" y="186340"/>
            <a:ext cx="6853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376092"/>
                </a:solidFill>
                <a:latin typeface="Arial"/>
                <a:cs typeface="Arial"/>
              </a:rPr>
              <a:t>IGIF - Nine Strategic Pathways</a:t>
            </a:r>
            <a:endParaRPr lang="en-AU" sz="36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4" name="Picture 3" descr="Timeline, map&#10;&#10;Description automatically generated">
            <a:extLst>
              <a:ext uri="{FF2B5EF4-FFF2-40B4-BE49-F238E27FC236}">
                <a16:creationId xmlns:a16="http://schemas.microsoft.com/office/drawing/2014/main" id="{0361C293-72ED-4B2A-BA1A-A23C3737E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69" y="1678257"/>
            <a:ext cx="11263861" cy="45427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382" y="6326852"/>
            <a:ext cx="376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4"/>
              </a:rPr>
              <a:t>https://ggim.un.org/IGIF/part2.cshtml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374381" y="1041037"/>
            <a:ext cx="4482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/>
              <a:t>Part 2: Implementation Guide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087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634" y="290813"/>
            <a:ext cx="11110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376092"/>
                </a:solidFill>
                <a:latin typeface="Arial"/>
                <a:cs typeface="Arial"/>
              </a:rPr>
              <a:t>UN </a:t>
            </a:r>
            <a:r>
              <a:rPr lang="en-US" sz="3600" b="1" dirty="0" smtClean="0">
                <a:solidFill>
                  <a:srgbClr val="376092"/>
                </a:solidFill>
                <a:latin typeface="Arial"/>
                <a:cs typeface="Arial"/>
              </a:rPr>
              <a:t>GGIM </a:t>
            </a:r>
            <a:r>
              <a:rPr lang="en-US" sz="3600" b="1" dirty="0" smtClean="0">
                <a:solidFill>
                  <a:srgbClr val="376092"/>
                </a:solidFill>
                <a:latin typeface="Arial"/>
                <a:cs typeface="Arial"/>
              </a:rPr>
              <a:t>Guide to the Role of Standards - History</a:t>
            </a:r>
            <a:endParaRPr lang="en-AU" sz="36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2547" y="1357086"/>
            <a:ext cx="7644175" cy="51525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 smtClean="0">
                <a:latin typeface="+mn-lt"/>
              </a:rPr>
              <a:t>OGC, ISO/TC 211 and IHO participate as a joint SDO team to support the UN-GGIM</a:t>
            </a:r>
          </a:p>
          <a:p>
            <a:r>
              <a:rPr lang="en-US" dirty="0" smtClean="0">
                <a:latin typeface="+mn-lt"/>
              </a:rPr>
              <a:t>Major Work Product:</a:t>
            </a:r>
          </a:p>
          <a:p>
            <a:pPr lvl="1"/>
            <a:r>
              <a:rPr lang="en-US" sz="1800" dirty="0">
                <a:latin typeface="+mn-lt"/>
              </a:rPr>
              <a:t>UN-GGIM Guide to the Role of Standards in Geospatial Information Management, and Companion Document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AU" dirty="0" smtClean="0">
                <a:latin typeface="+mn-lt"/>
              </a:rPr>
              <a:t>Developed </a:t>
            </a:r>
            <a:r>
              <a:rPr lang="en-AU" dirty="0">
                <a:latin typeface="+mn-lt"/>
              </a:rPr>
              <a:t>in collaboration with:</a:t>
            </a:r>
          </a:p>
          <a:p>
            <a:pPr lvl="1"/>
            <a:r>
              <a:rPr lang="en-AU" sz="1900" dirty="0">
                <a:latin typeface="+mn-lt"/>
              </a:rPr>
              <a:t>OGC, ISO TC211, IHO</a:t>
            </a:r>
          </a:p>
          <a:p>
            <a:pPr lvl="1"/>
            <a:r>
              <a:rPr lang="en-AU" sz="1900" dirty="0">
                <a:latin typeface="+mn-lt"/>
              </a:rPr>
              <a:t>ESRI, Oracle, the SI Organization, USGS, OS (UK), etc.</a:t>
            </a:r>
          </a:p>
          <a:p>
            <a:pPr lvl="1"/>
            <a:r>
              <a:rPr lang="en-AU" sz="1900" dirty="0">
                <a:latin typeface="+mn-lt"/>
              </a:rPr>
              <a:t>GA, Standards Australia, </a:t>
            </a:r>
            <a:r>
              <a:rPr lang="en-AU" sz="1900" dirty="0" err="1">
                <a:latin typeface="+mn-lt"/>
              </a:rPr>
              <a:t>Dept</a:t>
            </a:r>
            <a:r>
              <a:rPr lang="en-AU" sz="1900" dirty="0">
                <a:latin typeface="+mn-lt"/>
              </a:rPr>
              <a:t> of Communication, CSIRO, Vic </a:t>
            </a:r>
            <a:r>
              <a:rPr lang="en-AU" sz="1900" dirty="0" smtClean="0">
                <a:latin typeface="+mn-lt"/>
              </a:rPr>
              <a:t>Government</a:t>
            </a:r>
            <a:endParaRPr lang="en-US" sz="1900" dirty="0"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+mn-lt"/>
              </a:rPr>
              <a:t>Publications</a:t>
            </a:r>
            <a:endParaRPr lang="en-US" dirty="0">
              <a:latin typeface="+mn-lt"/>
            </a:endParaRPr>
          </a:p>
          <a:p>
            <a:pPr lvl="1"/>
            <a:r>
              <a:rPr lang="en-US" sz="1800" dirty="0">
                <a:latin typeface="+mn-lt"/>
              </a:rPr>
              <a:t>Initial publication 2015</a:t>
            </a:r>
          </a:p>
          <a:p>
            <a:pPr lvl="1"/>
            <a:r>
              <a:rPr lang="en-US" sz="1800" dirty="0">
                <a:latin typeface="+mn-lt"/>
              </a:rPr>
              <a:t>Second Edition </a:t>
            </a:r>
            <a:r>
              <a:rPr lang="en-US" sz="1800" dirty="0" smtClean="0">
                <a:latin typeface="+mn-lt"/>
              </a:rPr>
              <a:t>2018</a:t>
            </a:r>
            <a:endParaRPr lang="en-US" dirty="0" smtClean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96723" y="1038744"/>
            <a:ext cx="3746398" cy="5238581"/>
            <a:chOff x="7802380" y="937144"/>
            <a:chExt cx="3746398" cy="523858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1C43F2-2D88-4A3F-9C68-0317ECDE8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2380" y="937144"/>
              <a:ext cx="2406916" cy="33919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E531BB-D42B-44EF-9CD0-2910B30C1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73668" y="3098574"/>
              <a:ext cx="2175110" cy="30771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53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043" y="148418"/>
            <a:ext cx="11495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376092"/>
                </a:solidFill>
                <a:latin typeface="Arial"/>
                <a:cs typeface="Arial"/>
              </a:rPr>
              <a:t>UN GGIM Guide to the Role of </a:t>
            </a:r>
            <a:r>
              <a:rPr lang="en-US" sz="3600" b="1" dirty="0" smtClean="0">
                <a:solidFill>
                  <a:srgbClr val="376092"/>
                </a:solidFill>
                <a:latin typeface="Arial"/>
                <a:cs typeface="Arial"/>
              </a:rPr>
              <a:t>Standards - overview</a:t>
            </a:r>
            <a:endParaRPr lang="en-AU" sz="36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13043" y="1372327"/>
            <a:ext cx="4524717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+mn-lt"/>
              </a:rPr>
              <a:t>Definitions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+mn-lt"/>
              </a:rPr>
              <a:t>Value and Benefits of Geospatial Standards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+mn-lt"/>
              </a:rPr>
              <a:t>Tiers of capability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+mn-lt"/>
              </a:rPr>
              <a:t>Use Cases / Examples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+mn-lt"/>
              </a:rPr>
              <a:t>Resources</a:t>
            </a:r>
          </a:p>
          <a:p>
            <a:endParaRPr lang="en-US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BCE028-A09A-4D1B-BC2C-8B2C52376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0" y="1097509"/>
            <a:ext cx="7132320" cy="48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838" y="242761"/>
            <a:ext cx="6160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376092"/>
                </a:solidFill>
                <a:latin typeface="Arial"/>
                <a:cs typeface="Arial"/>
              </a:rPr>
              <a:t>Revision – 3</a:t>
            </a:r>
            <a:r>
              <a:rPr lang="en-US" sz="3600" b="1" baseline="30000" dirty="0">
                <a:solidFill>
                  <a:srgbClr val="376092"/>
                </a:solidFill>
                <a:latin typeface="Arial"/>
                <a:cs typeface="Arial"/>
              </a:rPr>
              <a:t>rd</a:t>
            </a:r>
            <a:r>
              <a:rPr lang="en-US" sz="3600" b="1" dirty="0">
                <a:solidFill>
                  <a:srgbClr val="376092"/>
                </a:solidFill>
                <a:latin typeface="Arial"/>
                <a:cs typeface="Arial"/>
              </a:rPr>
              <a:t> Edition, 2021</a:t>
            </a:r>
            <a:endParaRPr lang="en-AU" sz="3600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6C1D632-E6E1-4A49-9A91-383BA287C91C}"/>
              </a:ext>
            </a:extLst>
          </p:cNvPr>
          <p:cNvSpPr txBox="1">
            <a:spLocks/>
          </p:cNvSpPr>
          <p:nvPr/>
        </p:nvSpPr>
        <p:spPr>
          <a:xfrm>
            <a:off x="541838" y="1331686"/>
            <a:ext cx="10493829" cy="496751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n-lt"/>
              </a:rPr>
              <a:t>Significant Review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u="sng" dirty="0" smtClean="0">
                <a:latin typeface="+mn-lt"/>
              </a:rPr>
              <a:t>Assure alignment </a:t>
            </a:r>
            <a:r>
              <a:rPr lang="en-US" dirty="0" smtClean="0">
                <a:latin typeface="+mn-lt"/>
              </a:rPr>
              <a:t>across IGIF, IGIF annexes, Standards Guide, and Companion Document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+mn-lt"/>
              </a:rPr>
              <a:t>Include </a:t>
            </a:r>
            <a:r>
              <a:rPr lang="en-US" u="sng" dirty="0" smtClean="0">
                <a:latin typeface="+mn-lt"/>
              </a:rPr>
              <a:t>relevant advancements </a:t>
            </a:r>
            <a:r>
              <a:rPr lang="en-US" dirty="0" smtClean="0">
                <a:latin typeface="+mn-lt"/>
              </a:rPr>
              <a:t>in standards and associated best practices since publication of Edition 2 in 2018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+mn-lt"/>
              </a:rPr>
              <a:t>Address </a:t>
            </a:r>
            <a:r>
              <a:rPr lang="en-US" u="sng" dirty="0" smtClean="0">
                <a:latin typeface="+mn-lt"/>
              </a:rPr>
              <a:t>specific feedback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received </a:t>
            </a:r>
            <a:r>
              <a:rPr lang="en-US" dirty="0" smtClean="0">
                <a:latin typeface="+mn-lt"/>
              </a:rPr>
              <a:t>from community and </a:t>
            </a:r>
            <a:r>
              <a:rPr lang="en-US" dirty="0" smtClean="0">
                <a:latin typeface="+mn-lt"/>
              </a:rPr>
              <a:t>SDOs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u="sng" dirty="0" smtClean="0">
                <a:latin typeface="+mn-lt"/>
              </a:rPr>
              <a:t>Limited </a:t>
            </a:r>
            <a:r>
              <a:rPr lang="en-US" u="sng" dirty="0" smtClean="0">
                <a:latin typeface="+mn-lt"/>
              </a:rPr>
              <a:t>timeframe </a:t>
            </a:r>
            <a:r>
              <a:rPr lang="en-US" dirty="0" smtClean="0">
                <a:latin typeface="+mn-lt"/>
              </a:rPr>
              <a:t>and SDO resources </a:t>
            </a:r>
            <a:r>
              <a:rPr lang="en-US" dirty="0" smtClean="0">
                <a:latin typeface="+mn-lt"/>
              </a:rPr>
              <a:t>(Jan - Dec 2021)</a:t>
            </a:r>
            <a:endParaRPr lang="en-US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30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838" y="242761"/>
            <a:ext cx="6160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376092"/>
                </a:solidFill>
                <a:latin typeface="Arial"/>
                <a:cs typeface="Arial"/>
              </a:rPr>
              <a:t>Revision – 3</a:t>
            </a:r>
            <a:r>
              <a:rPr lang="en-US" sz="3600" b="1" baseline="30000" dirty="0">
                <a:solidFill>
                  <a:srgbClr val="376092"/>
                </a:solidFill>
                <a:latin typeface="Arial"/>
                <a:cs typeface="Arial"/>
              </a:rPr>
              <a:t>rd</a:t>
            </a:r>
            <a:r>
              <a:rPr lang="en-US" sz="3600" b="1" dirty="0">
                <a:solidFill>
                  <a:srgbClr val="376092"/>
                </a:solidFill>
                <a:latin typeface="Arial"/>
                <a:cs typeface="Arial"/>
              </a:rPr>
              <a:t> Edition, 2021</a:t>
            </a:r>
            <a:endParaRPr lang="en-AU" sz="3600" b="1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BC061FE-9D49-47A3-B7B8-93DF9A59DC22}"/>
              </a:ext>
            </a:extLst>
          </p:cNvPr>
          <p:cNvSpPr txBox="1">
            <a:spLocks/>
          </p:cNvSpPr>
          <p:nvPr/>
        </p:nvSpPr>
        <p:spPr>
          <a:xfrm>
            <a:off x="218902" y="985060"/>
            <a:ext cx="11501384" cy="568078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3200" dirty="0" smtClean="0">
                <a:solidFill>
                  <a:schemeClr val="tx1"/>
                </a:solidFill>
                <a:latin typeface="+mn-lt"/>
              </a:rPr>
              <a:t>Feedback / Areas </a:t>
            </a:r>
            <a:r>
              <a:rPr lang="sv-SE" sz="3200" dirty="0" smtClean="0">
                <a:solidFill>
                  <a:schemeClr val="tx1"/>
                </a:solidFill>
                <a:latin typeface="+mn-lt"/>
              </a:rPr>
              <a:t>of opportuinty </a:t>
            </a:r>
          </a:p>
          <a:p>
            <a:pPr marL="342900" lvl="1" indent="-34290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000000"/>
                </a:solidFill>
                <a:latin typeface="+mn-lt"/>
              </a:rPr>
              <a:t>Elevated discussion on </a:t>
            </a:r>
            <a:r>
              <a:rPr lang="sv-SE" sz="2000" u="sng" dirty="0" smtClean="0">
                <a:solidFill>
                  <a:srgbClr val="000000"/>
                </a:solidFill>
                <a:latin typeface="+mn-lt"/>
              </a:rPr>
              <a:t>Sustainable Development Goals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000" u="sng" dirty="0" smtClean="0">
                <a:solidFill>
                  <a:srgbClr val="000000"/>
                </a:solidFill>
                <a:latin typeface="+mn-lt"/>
              </a:rPr>
              <a:t>Geospatial integration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with other meaningful data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Include more detail on </a:t>
            </a:r>
            <a:r>
              <a:rPr lang="en-US" sz="2000" u="sng" dirty="0" smtClean="0">
                <a:solidFill>
                  <a:srgbClr val="000000"/>
                </a:solidFill>
                <a:latin typeface="+mn-lt"/>
              </a:rPr>
              <a:t>data content standards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and how these are used with the W*S standards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sv-SE" sz="2000" dirty="0" smtClean="0">
                <a:solidFill>
                  <a:schemeClr val="tx1"/>
                </a:solidFill>
                <a:latin typeface="+mn-lt"/>
              </a:rPr>
              <a:t>Stronger emphasis on the application of </a:t>
            </a:r>
            <a:r>
              <a:rPr lang="sv-SE" sz="2000" u="sng" dirty="0" smtClean="0">
                <a:solidFill>
                  <a:schemeClr val="tx1"/>
                </a:solidFill>
                <a:latin typeface="+mn-lt"/>
              </a:rPr>
              <a:t>semantic concepts</a:t>
            </a:r>
            <a:r>
              <a:rPr lang="sv-SE" sz="2000" dirty="0" smtClean="0">
                <a:solidFill>
                  <a:schemeClr val="tx1"/>
                </a:solidFill>
                <a:latin typeface="+mn-lt"/>
              </a:rPr>
              <a:t>, ontologies, spatial data on the web</a:t>
            </a:r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pPr marL="342900" lvl="1" indent="-34290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000000"/>
                </a:solidFill>
                <a:latin typeface="+mn-lt"/>
              </a:rPr>
              <a:t>Better </a:t>
            </a:r>
            <a:r>
              <a:rPr lang="sv-SE" sz="2000" u="sng" dirty="0" smtClean="0">
                <a:solidFill>
                  <a:srgbClr val="000000"/>
                </a:solidFill>
                <a:latin typeface="+mn-lt"/>
              </a:rPr>
              <a:t>identfy the specific steps </a:t>
            </a:r>
            <a:r>
              <a:rPr lang="sv-SE" sz="2000" dirty="0" smtClean="0">
                <a:solidFill>
                  <a:srgbClr val="000000"/>
                </a:solidFill>
                <a:latin typeface="+mn-lt"/>
              </a:rPr>
              <a:t>for implementers to follow</a:t>
            </a:r>
          </a:p>
          <a:p>
            <a:pPr marL="342900" lvl="1" indent="-34290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3D/4D (e.g. city models), 3D streaming, other </a:t>
            </a:r>
            <a:r>
              <a:rPr lang="en-US" sz="2000" u="sng" dirty="0" smtClean="0">
                <a:solidFill>
                  <a:srgbClr val="000000"/>
                </a:solidFill>
                <a:latin typeface="+mn-lt"/>
              </a:rPr>
              <a:t>technologies </a:t>
            </a:r>
            <a:r>
              <a:rPr lang="en-US" sz="2000" u="sng" dirty="0" smtClean="0">
                <a:solidFill>
                  <a:srgbClr val="000000"/>
                </a:solidFill>
                <a:latin typeface="+mn-lt"/>
              </a:rPr>
              <a:t>transitioning from emerging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status</a:t>
            </a:r>
          </a:p>
          <a:p>
            <a:pPr marL="342900" lvl="1" indent="-34290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u="sng" dirty="0" smtClean="0">
                <a:solidFill>
                  <a:srgbClr val="000000"/>
                </a:solidFill>
                <a:latin typeface="+mn-lt"/>
              </a:rPr>
              <a:t>Citation</a:t>
            </a:r>
            <a:r>
              <a:rPr lang="sv-SE" sz="2000" dirty="0" smtClean="0">
                <a:solidFill>
                  <a:srgbClr val="000000"/>
                </a:solidFill>
                <a:latin typeface="+mn-lt"/>
              </a:rPr>
              <a:t> of benefits and use cases,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openly available training and other user </a:t>
            </a:r>
            <a:r>
              <a:rPr lang="en-US" sz="2000" u="sng" dirty="0" smtClean="0">
                <a:solidFill>
                  <a:srgbClr val="000000"/>
                </a:solidFill>
                <a:latin typeface="+mn-lt"/>
              </a:rPr>
              <a:t>resources for learning about and implementing standards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sv-SE" sz="2000" dirty="0" smtClean="0">
                <a:solidFill>
                  <a:srgbClr val="000000"/>
                </a:solidFill>
                <a:latin typeface="+mn-lt"/>
              </a:rPr>
              <a:t>Improve illustrations / graphics (lesson learned from IGIF Chapter 6 work)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8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Template_2015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dirty="0" smtClean="0">
            <a:solidFill>
              <a:srgbClr val="37609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F40FCC7D7FF4E998AAD9E30FB8BEC" ma:contentTypeVersion="16" ma:contentTypeDescription="Create a new document." ma:contentTypeScope="" ma:versionID="485237bef7920f187da4cbed4e826017">
  <xsd:schema xmlns:xsd="http://www.w3.org/2001/XMLSchema" xmlns:xs="http://www.w3.org/2001/XMLSchema" xmlns:p="http://schemas.microsoft.com/office/2006/metadata/properties" xmlns:ns2="9e6f4a2a-3c00-4a10-8254-c125036e376d" xmlns:ns3="0859af4d-6755-4846-ac57-3a419529e0b3" targetNamespace="http://schemas.microsoft.com/office/2006/metadata/properties" ma:root="true" ma:fieldsID="7d502c0e0d59de5e95636c2d67a55b46" ns2:_="" ns3:_="">
    <xsd:import namespace="9e6f4a2a-3c00-4a10-8254-c125036e376d"/>
    <xsd:import namespace="0859af4d-6755-4846-ac57-3a419529e0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f4a2a-3c00-4a10-8254-c125036e37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6a60af0-845b-4d8a-8d01-be9f6f2a1d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9af4d-6755-4846-ac57-3a419529e0b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2511507-e263-4687-bbd5-81d740b8bf9e}" ma:internalName="TaxCatchAll" ma:showField="CatchAllData" ma:web="0859af4d-6755-4846-ac57-3a419529e0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6f4a2a-3c00-4a10-8254-c125036e376d">
      <Terms xmlns="http://schemas.microsoft.com/office/infopath/2007/PartnerControls"/>
    </lcf76f155ced4ddcb4097134ff3c332f>
    <TaxCatchAll xmlns="0859af4d-6755-4846-ac57-3a419529e0b3" xsi:nil="true"/>
  </documentManagement>
</p:properties>
</file>

<file path=customXml/itemProps1.xml><?xml version="1.0" encoding="utf-8"?>
<ds:datastoreItem xmlns:ds="http://schemas.openxmlformats.org/officeDocument/2006/customXml" ds:itemID="{AD849767-5F0D-47B4-BB0E-96ADAC917874}"/>
</file>

<file path=customXml/itemProps2.xml><?xml version="1.0" encoding="utf-8"?>
<ds:datastoreItem xmlns:ds="http://schemas.openxmlformats.org/officeDocument/2006/customXml" ds:itemID="{239636CC-575F-4221-9867-B196EC03EF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1C5D63-6AB1-4EE4-A958-9F002B02233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9546db70-b761-4d64-9420-ccaa470e7153"/>
    <ds:schemaRef ds:uri="http://purl.org/dc/elements/1.1/"/>
    <ds:schemaRef ds:uri="fbeb2f1a-1674-45b6-9b62-b7eac1313c3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PresentationTemplate_2015</Template>
  <TotalTime>3946</TotalTime>
  <Words>1385</Words>
  <Application>Microsoft Office PowerPoint</Application>
  <PresentationFormat>Widescreen</PresentationFormat>
  <Paragraphs>161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MS PGothic</vt:lpstr>
      <vt:lpstr>Arial</vt:lpstr>
      <vt:lpstr>Calibri</vt:lpstr>
      <vt:lpstr>Cambria</vt:lpstr>
      <vt:lpstr>Tahoma</vt:lpstr>
      <vt:lpstr>Wingdings</vt:lpstr>
      <vt:lpstr>PresentationTemplate_2015</vt:lpstr>
      <vt:lpstr>UN-GGIM Role of Standards in Geospatial Information Management Guide – 3rd Revision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space for two lines in case the heading is long.</dc:title>
  <dc:creator>Liesel Lange</dc:creator>
  <cp:lastModifiedBy>Irina Bastrakova</cp:lastModifiedBy>
  <cp:revision>186</cp:revision>
  <dcterms:created xsi:type="dcterms:W3CDTF">2015-02-05T13:06:45Z</dcterms:created>
  <dcterms:modified xsi:type="dcterms:W3CDTF">2021-10-05T06:36:01Z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0x010100709EB9F764567A46B3E1772DDF56DF56</vt:lpwstr>
  </property>
</Properties>
</file>