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1" r:id="rId6"/>
    <p:sldId id="279" r:id="rId7"/>
    <p:sldId id="285" r:id="rId8"/>
    <p:sldId id="283" r:id="rId9"/>
    <p:sldId id="288" r:id="rId10"/>
    <p:sldId id="290" r:id="rId11"/>
    <p:sldId id="291" r:id="rId12"/>
    <p:sldId id="292" r:id="rId13"/>
    <p:sldId id="294" r:id="rId14"/>
    <p:sldId id="293" r:id="rId15"/>
    <p:sldId id="29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72B5AE-1D28-90EB-1F4B-3F8952E207BF}" v="152" dt="2020-07-27T10:13:03.5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283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gan Graham" userId="S::graham.logan@ga.gov.au::8ed79fcc-4826-4163-a84f-3bf2de76b7c0" providerId="AD" clId="Web-{6C72B5AE-1D28-90EB-1F4B-3F8952E207BF}"/>
    <pc:docChg chg="modSld">
      <pc:chgData name="Logan Graham" userId="S::graham.logan@ga.gov.au::8ed79fcc-4826-4163-a84f-3bf2de76b7c0" providerId="AD" clId="Web-{6C72B5AE-1D28-90EB-1F4B-3F8952E207BF}" dt="2020-07-27T10:13:03.534" v="151" actId="20577"/>
      <pc:docMkLst>
        <pc:docMk/>
      </pc:docMkLst>
      <pc:sldChg chg="modSp">
        <pc:chgData name="Logan Graham" userId="S::graham.logan@ga.gov.au::8ed79fcc-4826-4163-a84f-3bf2de76b7c0" providerId="AD" clId="Web-{6C72B5AE-1D28-90EB-1F4B-3F8952E207BF}" dt="2020-07-27T09:33:11.170" v="43" actId="20577"/>
        <pc:sldMkLst>
          <pc:docMk/>
          <pc:sldMk cId="2898385680" sldId="261"/>
        </pc:sldMkLst>
        <pc:spChg chg="mod">
          <ac:chgData name="Logan Graham" userId="S::graham.logan@ga.gov.au::8ed79fcc-4826-4163-a84f-3bf2de76b7c0" providerId="AD" clId="Web-{6C72B5AE-1D28-90EB-1F4B-3F8952E207BF}" dt="2020-07-27T09:33:11.170" v="43" actId="20577"/>
          <ac:spMkLst>
            <pc:docMk/>
            <pc:sldMk cId="2898385680" sldId="261"/>
            <ac:spMk id="3" creationId="{00000000-0000-0000-0000-000000000000}"/>
          </ac:spMkLst>
        </pc:spChg>
      </pc:sldChg>
      <pc:sldChg chg="modSp">
        <pc:chgData name="Logan Graham" userId="S::graham.logan@ga.gov.au::8ed79fcc-4826-4163-a84f-3bf2de76b7c0" providerId="AD" clId="Web-{6C72B5AE-1D28-90EB-1F4B-3F8952E207BF}" dt="2020-07-27T10:03:12.341" v="53" actId="20577"/>
        <pc:sldMkLst>
          <pc:docMk/>
          <pc:sldMk cId="195591496" sldId="277"/>
        </pc:sldMkLst>
        <pc:spChg chg="mod">
          <ac:chgData name="Logan Graham" userId="S::graham.logan@ga.gov.au::8ed79fcc-4826-4163-a84f-3bf2de76b7c0" providerId="AD" clId="Web-{6C72B5AE-1D28-90EB-1F4B-3F8952E207BF}" dt="2020-07-27T10:03:12.341" v="53" actId="20577"/>
          <ac:spMkLst>
            <pc:docMk/>
            <pc:sldMk cId="195591496" sldId="277"/>
            <ac:spMk id="3" creationId="{00000000-0000-0000-0000-000000000000}"/>
          </ac:spMkLst>
        </pc:spChg>
      </pc:sldChg>
      <pc:sldChg chg="modSp">
        <pc:chgData name="Logan Graham" userId="S::graham.logan@ga.gov.au::8ed79fcc-4826-4163-a84f-3bf2de76b7c0" providerId="AD" clId="Web-{6C72B5AE-1D28-90EB-1F4B-3F8952E207BF}" dt="2020-07-27T10:04:00.795" v="59"/>
        <pc:sldMkLst>
          <pc:docMk/>
          <pc:sldMk cId="1299170974" sldId="279"/>
        </pc:sldMkLst>
        <pc:graphicFrameChg chg="mod modGraphic">
          <ac:chgData name="Logan Graham" userId="S::graham.logan@ga.gov.au::8ed79fcc-4826-4163-a84f-3bf2de76b7c0" providerId="AD" clId="Web-{6C72B5AE-1D28-90EB-1F4B-3F8952E207BF}" dt="2020-07-27T10:04:00.795" v="59"/>
          <ac:graphicFrameMkLst>
            <pc:docMk/>
            <pc:sldMk cId="1299170974" sldId="279"/>
            <ac:graphicFrameMk id="4" creationId="{00000000-0000-0000-0000-000000000000}"/>
          </ac:graphicFrameMkLst>
        </pc:graphicFrameChg>
      </pc:sldChg>
      <pc:sldChg chg="modSp">
        <pc:chgData name="Logan Graham" userId="S::graham.logan@ga.gov.au::8ed79fcc-4826-4163-a84f-3bf2de76b7c0" providerId="AD" clId="Web-{6C72B5AE-1D28-90EB-1F4B-3F8952E207BF}" dt="2020-07-27T10:13:03.534" v="150" actId="20577"/>
        <pc:sldMkLst>
          <pc:docMk/>
          <pc:sldMk cId="385001831" sldId="288"/>
        </pc:sldMkLst>
        <pc:spChg chg="mod">
          <ac:chgData name="Logan Graham" userId="S::graham.logan@ga.gov.au::8ed79fcc-4826-4163-a84f-3bf2de76b7c0" providerId="AD" clId="Web-{6C72B5AE-1D28-90EB-1F4B-3F8952E207BF}" dt="2020-07-27T10:13:03.534" v="150" actId="20577"/>
          <ac:spMkLst>
            <pc:docMk/>
            <pc:sldMk cId="385001831" sldId="288"/>
            <ac:spMk id="3" creationId="{00000000-0000-0000-0000-000000000000}"/>
          </ac:spMkLst>
        </pc:spChg>
      </pc:sldChg>
      <pc:sldChg chg="modSp">
        <pc:chgData name="Logan Graham" userId="S::graham.logan@ga.gov.au::8ed79fcc-4826-4163-a84f-3bf2de76b7c0" providerId="AD" clId="Web-{6C72B5AE-1D28-90EB-1F4B-3F8952E207BF}" dt="2020-07-27T10:09:46.595" v="112" actId="20577"/>
        <pc:sldMkLst>
          <pc:docMk/>
          <pc:sldMk cId="2816588740" sldId="289"/>
        </pc:sldMkLst>
        <pc:spChg chg="mod">
          <ac:chgData name="Logan Graham" userId="S::graham.logan@ga.gov.au::8ed79fcc-4826-4163-a84f-3bf2de76b7c0" providerId="AD" clId="Web-{6C72B5AE-1D28-90EB-1F4B-3F8952E207BF}" dt="2020-07-27T10:09:46.595" v="112" actId="20577"/>
          <ac:spMkLst>
            <pc:docMk/>
            <pc:sldMk cId="2816588740" sldId="289"/>
            <ac:spMk id="2" creationId="{00000000-0000-0000-0000-000000000000}"/>
          </ac:spMkLst>
        </pc:spChg>
        <pc:spChg chg="mod">
          <ac:chgData name="Logan Graham" userId="S::graham.logan@ga.gov.au::8ed79fcc-4826-4163-a84f-3bf2de76b7c0" providerId="AD" clId="Web-{6C72B5AE-1D28-90EB-1F4B-3F8952E207BF}" dt="2020-07-27T10:09:27.610" v="106" actId="20577"/>
          <ac:spMkLst>
            <pc:docMk/>
            <pc:sldMk cId="2816588740" sldId="289"/>
            <ac:spMk id="3" creationId="{00000000-0000-0000-0000-000000000000}"/>
          </ac:spMkLst>
        </pc:spChg>
      </pc:sldChg>
      <pc:sldChg chg="modSp">
        <pc:chgData name="Logan Graham" userId="S::graham.logan@ga.gov.au::8ed79fcc-4826-4163-a84f-3bf2de76b7c0" providerId="AD" clId="Web-{6C72B5AE-1D28-90EB-1F4B-3F8952E207BF}" dt="2020-07-27T10:11:33.299" v="133" actId="20577"/>
        <pc:sldMkLst>
          <pc:docMk/>
          <pc:sldMk cId="750253003" sldId="290"/>
        </pc:sldMkLst>
        <pc:spChg chg="mod">
          <ac:chgData name="Logan Graham" userId="S::graham.logan@ga.gov.au::8ed79fcc-4826-4163-a84f-3bf2de76b7c0" providerId="AD" clId="Web-{6C72B5AE-1D28-90EB-1F4B-3F8952E207BF}" dt="2020-07-27T10:10:05.485" v="114" actId="20577"/>
          <ac:spMkLst>
            <pc:docMk/>
            <pc:sldMk cId="750253003" sldId="290"/>
            <ac:spMk id="2" creationId="{00000000-0000-0000-0000-000000000000}"/>
          </ac:spMkLst>
        </pc:spChg>
        <pc:spChg chg="mod">
          <ac:chgData name="Logan Graham" userId="S::graham.logan@ga.gov.au::8ed79fcc-4826-4163-a84f-3bf2de76b7c0" providerId="AD" clId="Web-{6C72B5AE-1D28-90EB-1F4B-3F8952E207BF}" dt="2020-07-27T10:11:33.299" v="133" actId="20577"/>
          <ac:spMkLst>
            <pc:docMk/>
            <pc:sldMk cId="750253003" sldId="290"/>
            <ac:spMk id="3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geoscienceau-my.sharepoint.com/personal/irina_bastrakova_ga_gov_au/Documents/MDWG/Roadmaps/Analysis%20summary%20-%202018%20vs%20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23232\OneDrive%20-%20Geoscience%20Australia\MDWG\Roadmaps\Analysis%20summary%20-%202018%20vs%2020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AU" sz="3600" b="0" i="0" baseline="0" dirty="0" smtClean="0">
                <a:effectLst/>
              </a:rPr>
              <a:t>Challenges comparison: </a:t>
            </a:r>
            <a:r>
              <a:rPr lang="en-AU" sz="3600" b="0" i="0" baseline="0" dirty="0">
                <a:effectLst/>
              </a:rPr>
              <a:t>2018 vs 2020</a:t>
            </a:r>
            <a:endParaRPr lang="en-AU" sz="3600" dirty="0">
              <a:effectLst/>
            </a:endParaRPr>
          </a:p>
        </c:rich>
      </c:tx>
      <c:layout>
        <c:manualLayout>
          <c:xMode val="edge"/>
          <c:yMode val="edge"/>
          <c:x val="0.19178021492948705"/>
          <c:y val="1.24103066603695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7938036555029242E-2"/>
          <c:y val="0.1241306785136454"/>
          <c:w val="0.90697202479683459"/>
          <c:h val="0.5605217724918473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'Issue analysis - % - 2020-18'!$B$1</c:f>
              <c:strCache>
                <c:ptCount val="1"/>
                <c:pt idx="0">
                  <c:v>Technical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'Issue analysis - % - 2020-18'!$A$2:$A$40</c:f>
              <c:strCache>
                <c:ptCount val="38"/>
                <c:pt idx="0">
                  <c:v>Agreed profile, guides 2018</c:v>
                </c:pt>
                <c:pt idx="1">
                  <c:v>Agreed profile, guides 2020</c:v>
                </c:pt>
                <c:pt idx="3">
                  <c:v>Diversity in implemtations 2018</c:v>
                </c:pt>
                <c:pt idx="4">
                  <c:v>Diversity in implemtations 2020</c:v>
                </c:pt>
                <c:pt idx="6">
                  <c:v>Governance 2018</c:v>
                </c:pt>
                <c:pt idx="7">
                  <c:v>Governance 2020</c:v>
                </c:pt>
                <c:pt idx="9">
                  <c:v>Influence from technical implementation 2018</c:v>
                </c:pt>
                <c:pt idx="10">
                  <c:v>Influence from technical implementation 2020</c:v>
                </c:pt>
                <c:pt idx="12">
                  <c:v>Lack of enforcement 2018</c:v>
                </c:pt>
                <c:pt idx="13">
                  <c:v>Lack of enforcement 2020</c:v>
                </c:pt>
                <c:pt idx="15">
                  <c:v>Lack of expertise 2018</c:v>
                </c:pt>
                <c:pt idx="16">
                  <c:v>Lack of expertise 2020</c:v>
                </c:pt>
                <c:pt idx="18">
                  <c:v>Lack of Recognition about improtance of metadata 2018</c:v>
                </c:pt>
                <c:pt idx="19">
                  <c:v>Lack of Recognition about improtance of metadata 2020</c:v>
                </c:pt>
                <c:pt idx="21">
                  <c:v>Limited staff resources 2018</c:v>
                </c:pt>
                <c:pt idx="22">
                  <c:v>Limited staff resources 2020</c:v>
                </c:pt>
                <c:pt idx="24">
                  <c:v>Metadata not given priority 2018</c:v>
                </c:pt>
                <c:pt idx="25">
                  <c:v>Metadata not given priority 2020</c:v>
                </c:pt>
                <c:pt idx="27">
                  <c:v>Need for educational resources 2018</c:v>
                </c:pt>
                <c:pt idx="28">
                  <c:v>Need for educational resources 2020</c:v>
                </c:pt>
                <c:pt idx="30">
                  <c:v>Need to enhance communication 2018</c:v>
                </c:pt>
                <c:pt idx="31">
                  <c:v>Need to enhance communication 2020</c:v>
                </c:pt>
                <c:pt idx="33">
                  <c:v>Perception of metadata cost 2018</c:v>
                </c:pt>
                <c:pt idx="34">
                  <c:v>Perception of metadata cost 2020</c:v>
                </c:pt>
                <c:pt idx="36">
                  <c:v>Validator and support tools 2018</c:v>
                </c:pt>
                <c:pt idx="37">
                  <c:v>Validator and support tools 2020</c:v>
                </c:pt>
              </c:strCache>
            </c:strRef>
          </c:cat>
          <c:val>
            <c:numRef>
              <c:f>'Issue analysis - % - 2020-18'!$B$2:$B$40</c:f>
              <c:numCache>
                <c:formatCode>0</c:formatCode>
                <c:ptCount val="39"/>
                <c:pt idx="0">
                  <c:v>11.538461538461538</c:v>
                </c:pt>
                <c:pt idx="1">
                  <c:v>4.5454545454545459</c:v>
                </c:pt>
                <c:pt idx="3">
                  <c:v>23.076923076923077</c:v>
                </c:pt>
                <c:pt idx="4">
                  <c:v>31.818181818181817</c:v>
                </c:pt>
                <c:pt idx="6">
                  <c:v>7.6923076923076925</c:v>
                </c:pt>
                <c:pt idx="7">
                  <c:v>22.727272727272727</c:v>
                </c:pt>
                <c:pt idx="9">
                  <c:v>15.384615384615385</c:v>
                </c:pt>
                <c:pt idx="10">
                  <c:v>36.363636363636367</c:v>
                </c:pt>
                <c:pt idx="12">
                  <c:v>0</c:v>
                </c:pt>
                <c:pt idx="13">
                  <c:v>4.5454545454545459</c:v>
                </c:pt>
                <c:pt idx="15">
                  <c:v>3.8461538461538463</c:v>
                </c:pt>
                <c:pt idx="16">
                  <c:v>0</c:v>
                </c:pt>
                <c:pt idx="18">
                  <c:v>0</c:v>
                </c:pt>
                <c:pt idx="19">
                  <c:v>0</c:v>
                </c:pt>
                <c:pt idx="21">
                  <c:v>0</c:v>
                </c:pt>
                <c:pt idx="22">
                  <c:v>0</c:v>
                </c:pt>
                <c:pt idx="24">
                  <c:v>0</c:v>
                </c:pt>
                <c:pt idx="25">
                  <c:v>0</c:v>
                </c:pt>
                <c:pt idx="27">
                  <c:v>11.538461538461538</c:v>
                </c:pt>
                <c:pt idx="28">
                  <c:v>9.0909090909090917</c:v>
                </c:pt>
                <c:pt idx="30">
                  <c:v>0</c:v>
                </c:pt>
                <c:pt idx="31">
                  <c:v>0</c:v>
                </c:pt>
                <c:pt idx="33">
                  <c:v>0</c:v>
                </c:pt>
                <c:pt idx="34">
                  <c:v>0</c:v>
                </c:pt>
                <c:pt idx="36">
                  <c:v>38.461538461538467</c:v>
                </c:pt>
                <c:pt idx="37">
                  <c:v>63.636363636363633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C1-443B-8635-5E7E592076EC}"/>
            </c:ext>
          </c:extLst>
        </c:ser>
        <c:ser>
          <c:idx val="1"/>
          <c:order val="1"/>
          <c:tx>
            <c:strRef>
              <c:f>'Issue analysis - % - 2020-18'!$C$1</c:f>
              <c:strCache>
                <c:ptCount val="1"/>
                <c:pt idx="0">
                  <c:v>Support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'Issue analysis - % - 2020-18'!$A$2:$A$40</c:f>
              <c:strCache>
                <c:ptCount val="38"/>
                <c:pt idx="0">
                  <c:v>Agreed profile, guides 2018</c:v>
                </c:pt>
                <c:pt idx="1">
                  <c:v>Agreed profile, guides 2020</c:v>
                </c:pt>
                <c:pt idx="3">
                  <c:v>Diversity in implemtations 2018</c:v>
                </c:pt>
                <c:pt idx="4">
                  <c:v>Diversity in implemtations 2020</c:v>
                </c:pt>
                <c:pt idx="6">
                  <c:v>Governance 2018</c:v>
                </c:pt>
                <c:pt idx="7">
                  <c:v>Governance 2020</c:v>
                </c:pt>
                <c:pt idx="9">
                  <c:v>Influence from technical implementation 2018</c:v>
                </c:pt>
                <c:pt idx="10">
                  <c:v>Influence from technical implementation 2020</c:v>
                </c:pt>
                <c:pt idx="12">
                  <c:v>Lack of enforcement 2018</c:v>
                </c:pt>
                <c:pt idx="13">
                  <c:v>Lack of enforcement 2020</c:v>
                </c:pt>
                <c:pt idx="15">
                  <c:v>Lack of expertise 2018</c:v>
                </c:pt>
                <c:pt idx="16">
                  <c:v>Lack of expertise 2020</c:v>
                </c:pt>
                <c:pt idx="18">
                  <c:v>Lack of Recognition about improtance of metadata 2018</c:v>
                </c:pt>
                <c:pt idx="19">
                  <c:v>Lack of Recognition about improtance of metadata 2020</c:v>
                </c:pt>
                <c:pt idx="21">
                  <c:v>Limited staff resources 2018</c:v>
                </c:pt>
                <c:pt idx="22">
                  <c:v>Limited staff resources 2020</c:v>
                </c:pt>
                <c:pt idx="24">
                  <c:v>Metadata not given priority 2018</c:v>
                </c:pt>
                <c:pt idx="25">
                  <c:v>Metadata not given priority 2020</c:v>
                </c:pt>
                <c:pt idx="27">
                  <c:v>Need for educational resources 2018</c:v>
                </c:pt>
                <c:pt idx="28">
                  <c:v>Need for educational resources 2020</c:v>
                </c:pt>
                <c:pt idx="30">
                  <c:v>Need to enhance communication 2018</c:v>
                </c:pt>
                <c:pt idx="31">
                  <c:v>Need to enhance communication 2020</c:v>
                </c:pt>
                <c:pt idx="33">
                  <c:v>Perception of metadata cost 2018</c:v>
                </c:pt>
                <c:pt idx="34">
                  <c:v>Perception of metadata cost 2020</c:v>
                </c:pt>
                <c:pt idx="36">
                  <c:v>Validator and support tools 2018</c:v>
                </c:pt>
                <c:pt idx="37">
                  <c:v>Validator and support tools 2020</c:v>
                </c:pt>
              </c:strCache>
            </c:strRef>
          </c:cat>
          <c:val>
            <c:numRef>
              <c:f>'Issue analysis - % - 2020-18'!$C$2:$C$40</c:f>
              <c:numCache>
                <c:formatCode>0</c:formatCode>
                <c:ptCount val="39"/>
                <c:pt idx="0">
                  <c:v>7.6923076923076925</c:v>
                </c:pt>
                <c:pt idx="1">
                  <c:v>31.818181818181817</c:v>
                </c:pt>
                <c:pt idx="3">
                  <c:v>0</c:v>
                </c:pt>
                <c:pt idx="4">
                  <c:v>0</c:v>
                </c:pt>
                <c:pt idx="6">
                  <c:v>3.8461538461538463</c:v>
                </c:pt>
                <c:pt idx="7">
                  <c:v>9.0909090909090917</c:v>
                </c:pt>
                <c:pt idx="9">
                  <c:v>7.6923076923076925</c:v>
                </c:pt>
                <c:pt idx="10">
                  <c:v>0</c:v>
                </c:pt>
                <c:pt idx="12">
                  <c:v>0</c:v>
                </c:pt>
                <c:pt idx="13">
                  <c:v>0</c:v>
                </c:pt>
                <c:pt idx="15">
                  <c:v>11.538461538461538</c:v>
                </c:pt>
                <c:pt idx="16">
                  <c:v>18.181818181818183</c:v>
                </c:pt>
                <c:pt idx="18">
                  <c:v>0</c:v>
                </c:pt>
                <c:pt idx="19">
                  <c:v>0</c:v>
                </c:pt>
                <c:pt idx="21">
                  <c:v>0</c:v>
                </c:pt>
                <c:pt idx="22">
                  <c:v>0</c:v>
                </c:pt>
                <c:pt idx="24">
                  <c:v>3.8461538461538463</c:v>
                </c:pt>
                <c:pt idx="25">
                  <c:v>0</c:v>
                </c:pt>
                <c:pt idx="27">
                  <c:v>57.692307692307686</c:v>
                </c:pt>
                <c:pt idx="28">
                  <c:v>13.636363636363635</c:v>
                </c:pt>
                <c:pt idx="30">
                  <c:v>23.076923076923077</c:v>
                </c:pt>
                <c:pt idx="31">
                  <c:v>0</c:v>
                </c:pt>
                <c:pt idx="33">
                  <c:v>0</c:v>
                </c:pt>
                <c:pt idx="34">
                  <c:v>0</c:v>
                </c:pt>
                <c:pt idx="36">
                  <c:v>0</c:v>
                </c:pt>
                <c:pt idx="3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C1-443B-8635-5E7E592076EC}"/>
            </c:ext>
          </c:extLst>
        </c:ser>
        <c:ser>
          <c:idx val="2"/>
          <c:order val="2"/>
          <c:tx>
            <c:strRef>
              <c:f>'Issue analysis - % - 2020-18'!$D$1</c:f>
              <c:strCache>
                <c:ptCount val="1"/>
                <c:pt idx="0">
                  <c:v>Resources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'Issue analysis - % - 2020-18'!$A$2:$A$40</c:f>
              <c:strCache>
                <c:ptCount val="38"/>
                <c:pt idx="0">
                  <c:v>Agreed profile, guides 2018</c:v>
                </c:pt>
                <c:pt idx="1">
                  <c:v>Agreed profile, guides 2020</c:v>
                </c:pt>
                <c:pt idx="3">
                  <c:v>Diversity in implemtations 2018</c:v>
                </c:pt>
                <c:pt idx="4">
                  <c:v>Diversity in implemtations 2020</c:v>
                </c:pt>
                <c:pt idx="6">
                  <c:v>Governance 2018</c:v>
                </c:pt>
                <c:pt idx="7">
                  <c:v>Governance 2020</c:v>
                </c:pt>
                <c:pt idx="9">
                  <c:v>Influence from technical implementation 2018</c:v>
                </c:pt>
                <c:pt idx="10">
                  <c:v>Influence from technical implementation 2020</c:v>
                </c:pt>
                <c:pt idx="12">
                  <c:v>Lack of enforcement 2018</c:v>
                </c:pt>
                <c:pt idx="13">
                  <c:v>Lack of enforcement 2020</c:v>
                </c:pt>
                <c:pt idx="15">
                  <c:v>Lack of expertise 2018</c:v>
                </c:pt>
                <c:pt idx="16">
                  <c:v>Lack of expertise 2020</c:v>
                </c:pt>
                <c:pt idx="18">
                  <c:v>Lack of Recognition about improtance of metadata 2018</c:v>
                </c:pt>
                <c:pt idx="19">
                  <c:v>Lack of Recognition about improtance of metadata 2020</c:v>
                </c:pt>
                <c:pt idx="21">
                  <c:v>Limited staff resources 2018</c:v>
                </c:pt>
                <c:pt idx="22">
                  <c:v>Limited staff resources 2020</c:v>
                </c:pt>
                <c:pt idx="24">
                  <c:v>Metadata not given priority 2018</c:v>
                </c:pt>
                <c:pt idx="25">
                  <c:v>Metadata not given priority 2020</c:v>
                </c:pt>
                <c:pt idx="27">
                  <c:v>Need for educational resources 2018</c:v>
                </c:pt>
                <c:pt idx="28">
                  <c:v>Need for educational resources 2020</c:v>
                </c:pt>
                <c:pt idx="30">
                  <c:v>Need to enhance communication 2018</c:v>
                </c:pt>
                <c:pt idx="31">
                  <c:v>Need to enhance communication 2020</c:v>
                </c:pt>
                <c:pt idx="33">
                  <c:v>Perception of metadata cost 2018</c:v>
                </c:pt>
                <c:pt idx="34">
                  <c:v>Perception of metadata cost 2020</c:v>
                </c:pt>
                <c:pt idx="36">
                  <c:v>Validator and support tools 2018</c:v>
                </c:pt>
                <c:pt idx="37">
                  <c:v>Validator and support tools 2020</c:v>
                </c:pt>
              </c:strCache>
            </c:strRef>
          </c:cat>
          <c:val>
            <c:numRef>
              <c:f>'Issue analysis - % - 2020-18'!$D$2:$D$40</c:f>
              <c:numCache>
                <c:formatCode>0</c:formatCode>
                <c:ptCount val="39"/>
                <c:pt idx="0">
                  <c:v>15.384615384615385</c:v>
                </c:pt>
                <c:pt idx="1">
                  <c:v>0</c:v>
                </c:pt>
                <c:pt idx="3">
                  <c:v>3.8461538461538463</c:v>
                </c:pt>
                <c:pt idx="4">
                  <c:v>0</c:v>
                </c:pt>
                <c:pt idx="6">
                  <c:v>7.6923076923076925</c:v>
                </c:pt>
                <c:pt idx="7">
                  <c:v>0</c:v>
                </c:pt>
                <c:pt idx="9">
                  <c:v>3.8461538461538463</c:v>
                </c:pt>
                <c:pt idx="10">
                  <c:v>0</c:v>
                </c:pt>
                <c:pt idx="12">
                  <c:v>0</c:v>
                </c:pt>
                <c:pt idx="13">
                  <c:v>0</c:v>
                </c:pt>
                <c:pt idx="15">
                  <c:v>38.461538461538467</c:v>
                </c:pt>
                <c:pt idx="16">
                  <c:v>0</c:v>
                </c:pt>
                <c:pt idx="18">
                  <c:v>0</c:v>
                </c:pt>
                <c:pt idx="19">
                  <c:v>0</c:v>
                </c:pt>
                <c:pt idx="21">
                  <c:v>53.846153846153847</c:v>
                </c:pt>
                <c:pt idx="22">
                  <c:v>40.909090909090914</c:v>
                </c:pt>
                <c:pt idx="24">
                  <c:v>73.076923076923066</c:v>
                </c:pt>
                <c:pt idx="25">
                  <c:v>9.0909090909090917</c:v>
                </c:pt>
                <c:pt idx="27">
                  <c:v>3.8461538461538463</c:v>
                </c:pt>
                <c:pt idx="28">
                  <c:v>0</c:v>
                </c:pt>
                <c:pt idx="30">
                  <c:v>0</c:v>
                </c:pt>
                <c:pt idx="31">
                  <c:v>0</c:v>
                </c:pt>
                <c:pt idx="33">
                  <c:v>23.076923076923077</c:v>
                </c:pt>
                <c:pt idx="34">
                  <c:v>4.5454545454545459</c:v>
                </c:pt>
                <c:pt idx="36">
                  <c:v>0</c:v>
                </c:pt>
                <c:pt idx="3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1C1-443B-8635-5E7E592076EC}"/>
            </c:ext>
          </c:extLst>
        </c:ser>
        <c:ser>
          <c:idx val="3"/>
          <c:order val="3"/>
          <c:tx>
            <c:strRef>
              <c:f>'Issue analysis - % - 2020-18'!$E$1</c:f>
              <c:strCache>
                <c:ptCount val="1"/>
                <c:pt idx="0">
                  <c:v>Policy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'Issue analysis - % - 2020-18'!$A$2:$A$40</c:f>
              <c:strCache>
                <c:ptCount val="38"/>
                <c:pt idx="0">
                  <c:v>Agreed profile, guides 2018</c:v>
                </c:pt>
                <c:pt idx="1">
                  <c:v>Agreed profile, guides 2020</c:v>
                </c:pt>
                <c:pt idx="3">
                  <c:v>Diversity in implemtations 2018</c:v>
                </c:pt>
                <c:pt idx="4">
                  <c:v>Diversity in implemtations 2020</c:v>
                </c:pt>
                <c:pt idx="6">
                  <c:v>Governance 2018</c:v>
                </c:pt>
                <c:pt idx="7">
                  <c:v>Governance 2020</c:v>
                </c:pt>
                <c:pt idx="9">
                  <c:v>Influence from technical implementation 2018</c:v>
                </c:pt>
                <c:pt idx="10">
                  <c:v>Influence from technical implementation 2020</c:v>
                </c:pt>
                <c:pt idx="12">
                  <c:v>Lack of enforcement 2018</c:v>
                </c:pt>
                <c:pt idx="13">
                  <c:v>Lack of enforcement 2020</c:v>
                </c:pt>
                <c:pt idx="15">
                  <c:v>Lack of expertise 2018</c:v>
                </c:pt>
                <c:pt idx="16">
                  <c:v>Lack of expertise 2020</c:v>
                </c:pt>
                <c:pt idx="18">
                  <c:v>Lack of Recognition about improtance of metadata 2018</c:v>
                </c:pt>
                <c:pt idx="19">
                  <c:v>Lack of Recognition about improtance of metadata 2020</c:v>
                </c:pt>
                <c:pt idx="21">
                  <c:v>Limited staff resources 2018</c:v>
                </c:pt>
                <c:pt idx="22">
                  <c:v>Limited staff resources 2020</c:v>
                </c:pt>
                <c:pt idx="24">
                  <c:v>Metadata not given priority 2018</c:v>
                </c:pt>
                <c:pt idx="25">
                  <c:v>Metadata not given priority 2020</c:v>
                </c:pt>
                <c:pt idx="27">
                  <c:v>Need for educational resources 2018</c:v>
                </c:pt>
                <c:pt idx="28">
                  <c:v>Need for educational resources 2020</c:v>
                </c:pt>
                <c:pt idx="30">
                  <c:v>Need to enhance communication 2018</c:v>
                </c:pt>
                <c:pt idx="31">
                  <c:v>Need to enhance communication 2020</c:v>
                </c:pt>
                <c:pt idx="33">
                  <c:v>Perception of metadata cost 2018</c:v>
                </c:pt>
                <c:pt idx="34">
                  <c:v>Perception of metadata cost 2020</c:v>
                </c:pt>
                <c:pt idx="36">
                  <c:v>Validator and support tools 2018</c:v>
                </c:pt>
                <c:pt idx="37">
                  <c:v>Validator and support tools 2020</c:v>
                </c:pt>
              </c:strCache>
            </c:strRef>
          </c:cat>
          <c:val>
            <c:numRef>
              <c:f>'Issue analysis - % - 2020-18'!$E$2:$E$40</c:f>
              <c:numCache>
                <c:formatCode>0</c:formatCode>
                <c:ptCount val="39"/>
                <c:pt idx="0">
                  <c:v>57.692307692307686</c:v>
                </c:pt>
                <c:pt idx="1">
                  <c:v>18.181818181818183</c:v>
                </c:pt>
                <c:pt idx="3">
                  <c:v>3.8461538461538463</c:v>
                </c:pt>
                <c:pt idx="4">
                  <c:v>22.727272727272727</c:v>
                </c:pt>
                <c:pt idx="6">
                  <c:v>38.461538461538467</c:v>
                </c:pt>
                <c:pt idx="7">
                  <c:v>45.454545454545453</c:v>
                </c:pt>
                <c:pt idx="9">
                  <c:v>0</c:v>
                </c:pt>
                <c:pt idx="10">
                  <c:v>0</c:v>
                </c:pt>
                <c:pt idx="12">
                  <c:v>61.53846153846154</c:v>
                </c:pt>
                <c:pt idx="13">
                  <c:v>50</c:v>
                </c:pt>
                <c:pt idx="15">
                  <c:v>0</c:v>
                </c:pt>
                <c:pt idx="16">
                  <c:v>0</c:v>
                </c:pt>
                <c:pt idx="18">
                  <c:v>50</c:v>
                </c:pt>
                <c:pt idx="19">
                  <c:v>40.909090909090914</c:v>
                </c:pt>
                <c:pt idx="21">
                  <c:v>0</c:v>
                </c:pt>
                <c:pt idx="22">
                  <c:v>0</c:v>
                </c:pt>
                <c:pt idx="24">
                  <c:v>3.8461538461538463</c:v>
                </c:pt>
                <c:pt idx="25">
                  <c:v>0</c:v>
                </c:pt>
                <c:pt idx="27">
                  <c:v>46.153846153846153</c:v>
                </c:pt>
                <c:pt idx="28">
                  <c:v>18.181818181818183</c:v>
                </c:pt>
                <c:pt idx="30">
                  <c:v>42.307692307692307</c:v>
                </c:pt>
                <c:pt idx="31">
                  <c:v>0</c:v>
                </c:pt>
                <c:pt idx="33">
                  <c:v>0</c:v>
                </c:pt>
                <c:pt idx="34">
                  <c:v>0</c:v>
                </c:pt>
                <c:pt idx="36">
                  <c:v>0</c:v>
                </c:pt>
                <c:pt idx="3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1C1-443B-8635-5E7E592076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4254768"/>
        <c:axId val="604255424"/>
      </c:barChart>
      <c:catAx>
        <c:axId val="604254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4255424"/>
        <c:crosses val="autoZero"/>
        <c:auto val="1"/>
        <c:lblAlgn val="ctr"/>
        <c:lblOffset val="100"/>
        <c:noMultiLvlLbl val="0"/>
      </c:catAx>
      <c:valAx>
        <c:axId val="604255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4254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5336255893628687"/>
          <c:y val="4.3547735014287749E-2"/>
          <c:w val="0.13306522605335583"/>
          <c:h val="0.2416137518053592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AU" sz="1400" b="0" i="0" baseline="0" dirty="0">
                <a:effectLst/>
              </a:rPr>
              <a:t>Identified requirements - 2018 vs 2020</a:t>
            </a:r>
            <a:endParaRPr lang="en-AU" sz="1400" dirty="0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'Requirements analysis 2020-18 %'!$B$12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'Requirements analysis 2020-18 %'!$A$13:$A$20</c:f>
              <c:strCache>
                <c:ptCount val="8"/>
                <c:pt idx="0">
                  <c:v>3rd Party integration</c:v>
                </c:pt>
                <c:pt idx="1">
                  <c:v>Accessible expertise</c:v>
                </c:pt>
                <c:pt idx="2">
                  <c:v>Business case for metadata benefits</c:v>
                </c:pt>
                <c:pt idx="3">
                  <c:v>Education and examples</c:v>
                </c:pt>
                <c:pt idx="4">
                  <c:v>Flexible, fit for purpose but Quality metadata</c:v>
                </c:pt>
                <c:pt idx="5">
                  <c:v>Leadership</c:v>
                </c:pt>
                <c:pt idx="6">
                  <c:v>Shared Infrastructure</c:v>
                </c:pt>
                <c:pt idx="7">
                  <c:v>Transformation pathway</c:v>
                </c:pt>
              </c:strCache>
            </c:strRef>
          </c:cat>
          <c:val>
            <c:numRef>
              <c:f>'Requirements analysis 2020-18 %'!$B$13:$B$20</c:f>
              <c:numCache>
                <c:formatCode>0</c:formatCode>
                <c:ptCount val="8"/>
                <c:pt idx="0">
                  <c:v>11.538461538461538</c:v>
                </c:pt>
                <c:pt idx="1">
                  <c:v>15.384615384615385</c:v>
                </c:pt>
                <c:pt idx="2">
                  <c:v>30.76923076923077</c:v>
                </c:pt>
                <c:pt idx="3">
                  <c:v>11.538461538461538</c:v>
                </c:pt>
                <c:pt idx="4">
                  <c:v>61.53846153846154</c:v>
                </c:pt>
                <c:pt idx="5">
                  <c:v>38.461538461538467</c:v>
                </c:pt>
                <c:pt idx="6">
                  <c:v>19.230769230769234</c:v>
                </c:pt>
                <c:pt idx="7">
                  <c:v>11.538461538461538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AF-4A97-8FA0-3FA06C65B486}"/>
            </c:ext>
          </c:extLst>
        </c:ser>
        <c:ser>
          <c:idx val="1"/>
          <c:order val="1"/>
          <c:tx>
            <c:strRef>
              <c:f>'Requirements analysis 2020-18 %'!$C$12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'Requirements analysis 2020-18 %'!$A$13:$A$20</c:f>
              <c:strCache>
                <c:ptCount val="8"/>
                <c:pt idx="0">
                  <c:v>3rd Party integration</c:v>
                </c:pt>
                <c:pt idx="1">
                  <c:v>Accessible expertise</c:v>
                </c:pt>
                <c:pt idx="2">
                  <c:v>Business case for metadata benefits</c:v>
                </c:pt>
                <c:pt idx="3">
                  <c:v>Education and examples</c:v>
                </c:pt>
                <c:pt idx="4">
                  <c:v>Flexible, fit for purpose but Quality metadata</c:v>
                </c:pt>
                <c:pt idx="5">
                  <c:v>Leadership</c:v>
                </c:pt>
                <c:pt idx="6">
                  <c:v>Shared Infrastructure</c:v>
                </c:pt>
                <c:pt idx="7">
                  <c:v>Transformation pathway</c:v>
                </c:pt>
              </c:strCache>
            </c:strRef>
          </c:cat>
          <c:val>
            <c:numRef>
              <c:f>'Requirements analysis 2020-18 %'!$C$13:$C$20</c:f>
              <c:numCache>
                <c:formatCode>0</c:formatCode>
                <c:ptCount val="8"/>
                <c:pt idx="0">
                  <c:v>0</c:v>
                </c:pt>
                <c:pt idx="1">
                  <c:v>18.181818181818183</c:v>
                </c:pt>
                <c:pt idx="2">
                  <c:v>22.727272727272727</c:v>
                </c:pt>
                <c:pt idx="3">
                  <c:v>22.727272727272727</c:v>
                </c:pt>
                <c:pt idx="4">
                  <c:v>18.181818181818183</c:v>
                </c:pt>
                <c:pt idx="5">
                  <c:v>40.909090909090907</c:v>
                </c:pt>
                <c:pt idx="6">
                  <c:v>18.181818181818183</c:v>
                </c:pt>
                <c:pt idx="7">
                  <c:v>27.272727272727273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AF-4A97-8FA0-3FA06C65B4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18321432"/>
        <c:axId val="618319464"/>
      </c:barChart>
      <c:catAx>
        <c:axId val="6183214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8319464"/>
        <c:crosses val="autoZero"/>
        <c:auto val="1"/>
        <c:lblAlgn val="ctr"/>
        <c:lblOffset val="100"/>
        <c:noMultiLvlLbl val="0"/>
      </c:catAx>
      <c:valAx>
        <c:axId val="618319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183214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85346719160104989"/>
          <c:y val="0.1626151939340916"/>
          <c:w val="0.10417672790901138"/>
          <c:h val="0.1105329542140565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22/02/2021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65441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22/02/2021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6056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22/02/2021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5065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22/02/2021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16507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22/02/2021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5300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22/02/2021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020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22/02/2021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0971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22/02/2021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69990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22/02/2021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8517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22/02/2021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1763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EE681-C428-41BD-921F-D58EC3708441}" type="datetimeFigureOut">
              <a:rPr lang="en-AU" smtClean="0"/>
              <a:t>22/02/2021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8738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9EE681-C428-41BD-921F-D58EC3708441}" type="datetimeFigureOut">
              <a:rPr lang="en-AU" smtClean="0"/>
              <a:t>22/02/2021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726C3-1434-4562-AE7D-DE66483C9F5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13339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152650"/>
            <a:ext cx="9144000" cy="2305050"/>
          </a:xfrm>
        </p:spPr>
        <p:txBody>
          <a:bodyPr>
            <a:normAutofit fontScale="90000"/>
          </a:bodyPr>
          <a:lstStyle/>
          <a:p>
            <a:r>
              <a:rPr lang="en-AU" b="1" dirty="0"/>
              <a:t>ANZ MDWG Roadmap </a:t>
            </a:r>
            <a:r>
              <a:rPr lang="en-AU" b="1" dirty="0" smtClean="0"/>
              <a:t>2:</a:t>
            </a:r>
            <a:r>
              <a:rPr lang="en-AU" b="1" dirty="0"/>
              <a:t/>
            </a:r>
            <a:br>
              <a:rPr lang="en-AU" b="1" dirty="0"/>
            </a:br>
            <a:r>
              <a:rPr lang="en-AU" b="1" dirty="0" smtClean="0"/>
              <a:t>Summary of requirements and progress 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773385"/>
            <a:ext cx="9144000" cy="1198789"/>
          </a:xfrm>
        </p:spPr>
        <p:txBody>
          <a:bodyPr/>
          <a:lstStyle/>
          <a:p>
            <a:r>
              <a:rPr lang="en-AU" b="1" dirty="0" smtClean="0"/>
              <a:t>25 February 2021</a:t>
            </a:r>
            <a:endParaRPr lang="en-AU" b="1" dirty="0"/>
          </a:p>
          <a:p>
            <a:r>
              <a:rPr lang="en-AU" b="1" dirty="0"/>
              <a:t>ANZ MDWG Meeting No </a:t>
            </a:r>
            <a:r>
              <a:rPr lang="en-AU" b="1" dirty="0" smtClean="0"/>
              <a:t>8</a:t>
            </a:r>
            <a:endParaRPr lang="en-AU" b="1" dirty="0"/>
          </a:p>
        </p:txBody>
      </p:sp>
    </p:spTree>
    <p:extLst>
      <p:ext uri="{BB962C8B-B14F-4D97-AF65-F5344CB8AC3E}">
        <p14:creationId xmlns:p14="http://schemas.microsoft.com/office/powerpoint/2010/main" val="99090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Future Activities - TBC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329" y="1455510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2400" b="1" dirty="0"/>
              <a:t>Tools:</a:t>
            </a:r>
          </a:p>
          <a:p>
            <a:r>
              <a:rPr lang="en-AU" sz="2200" dirty="0" smtClean="0"/>
              <a:t>Creation </a:t>
            </a:r>
            <a:r>
              <a:rPr lang="en-AU" sz="2200" dirty="0"/>
              <a:t>metadata templates for </a:t>
            </a:r>
            <a:r>
              <a:rPr lang="en-AU" sz="2200" dirty="0" smtClean="0"/>
              <a:t>other datasets – priority and funding to be identified</a:t>
            </a:r>
            <a:endParaRPr lang="en-AU" sz="2200" dirty="0"/>
          </a:p>
          <a:p>
            <a:pPr marL="0" indent="0">
              <a:buNone/>
            </a:pPr>
            <a:r>
              <a:rPr lang="en-AU" sz="2400" b="1" dirty="0"/>
              <a:t>Transformation pathways:</a:t>
            </a:r>
          </a:p>
          <a:p>
            <a:r>
              <a:rPr lang="en-AU" sz="2200" dirty="0"/>
              <a:t>Development of metadata community profiles: </a:t>
            </a:r>
            <a:r>
              <a:rPr lang="en-AU" sz="2200" dirty="0" smtClean="0"/>
              <a:t>assist with Geodesy profile</a:t>
            </a:r>
            <a:endParaRPr lang="en-AU" sz="2200" dirty="0"/>
          </a:p>
          <a:p>
            <a:r>
              <a:rPr lang="en-AU" sz="2200" dirty="0" smtClean="0"/>
              <a:t>Continue provision </a:t>
            </a:r>
            <a:r>
              <a:rPr lang="en-AU" sz="2200" dirty="0"/>
              <a:t>of advice on implementation and use of the metadata</a:t>
            </a:r>
          </a:p>
          <a:p>
            <a:r>
              <a:rPr lang="en-AU" sz="2200" dirty="0" smtClean="0"/>
              <a:t>Continue provision </a:t>
            </a:r>
            <a:r>
              <a:rPr lang="en-AU" sz="2200" dirty="0"/>
              <a:t>of feedback to the ISO 19115-1 (-3)</a:t>
            </a:r>
          </a:p>
          <a:p>
            <a:pPr marL="0" indent="0">
              <a:buNone/>
            </a:pPr>
            <a:r>
              <a:rPr lang="en-AU" sz="2400" b="1" dirty="0"/>
              <a:t>Education:</a:t>
            </a:r>
          </a:p>
          <a:p>
            <a:r>
              <a:rPr lang="en-AU" sz="2200" dirty="0"/>
              <a:t>Continue publication of </a:t>
            </a:r>
            <a:r>
              <a:rPr lang="en-AU" sz="2200" dirty="0" smtClean="0"/>
              <a:t>reference resources on MDWG Website</a:t>
            </a:r>
            <a:endParaRPr lang="en-AU" sz="2200" dirty="0"/>
          </a:p>
          <a:p>
            <a:r>
              <a:rPr lang="en-AU" sz="2200" dirty="0" smtClean="0"/>
              <a:t>Development guidelines for recording metadata on Data Quality and Uncertainty</a:t>
            </a:r>
            <a:endParaRPr lang="en-AU" sz="1900" dirty="0"/>
          </a:p>
        </p:txBody>
      </p:sp>
    </p:spTree>
    <p:extLst>
      <p:ext uri="{BB962C8B-B14F-4D97-AF65-F5344CB8AC3E}">
        <p14:creationId xmlns:p14="http://schemas.microsoft.com/office/powerpoint/2010/main" val="115317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62932"/>
          </a:xfrm>
        </p:spPr>
        <p:txBody>
          <a:bodyPr/>
          <a:lstStyle/>
          <a:p>
            <a:r>
              <a:rPr lang="en-AU" dirty="0" smtClean="0"/>
              <a:t>Summary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86" y="1591582"/>
            <a:ext cx="10515600" cy="4351338"/>
          </a:xfrm>
        </p:spPr>
        <p:txBody>
          <a:bodyPr/>
          <a:lstStyle/>
          <a:p>
            <a:r>
              <a:rPr lang="en-AU" dirty="0" smtClean="0"/>
              <a:t>The Roadmap 2 priorities were identified and endorsed by the MDWG</a:t>
            </a:r>
          </a:p>
          <a:p>
            <a:r>
              <a:rPr lang="en-AU" dirty="0" smtClean="0"/>
              <a:t>Current activities are progressing well</a:t>
            </a:r>
          </a:p>
          <a:p>
            <a:r>
              <a:rPr lang="en-AU" dirty="0" smtClean="0"/>
              <a:t>Target communities recognise importance of development metadata profiles</a:t>
            </a:r>
          </a:p>
          <a:p>
            <a:r>
              <a:rPr lang="en-AU" dirty="0" smtClean="0"/>
              <a:t>Support from ANZLIC and ICSM is required to continue the Roadmap 2 activities</a:t>
            </a:r>
          </a:p>
          <a:p>
            <a:r>
              <a:rPr lang="en-AU" dirty="0" smtClean="0"/>
              <a:t>Feedback is essential to evaluate effectiveness of developed resources and to target future activities</a:t>
            </a:r>
          </a:p>
          <a:p>
            <a:endParaRPr lang="en-AU" dirty="0" smtClean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21036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3072" y="365125"/>
            <a:ext cx="6585857" cy="1325563"/>
          </a:xfrm>
        </p:spPr>
        <p:txBody>
          <a:bodyPr/>
          <a:lstStyle/>
          <a:p>
            <a:r>
              <a:rPr lang="en-AU" b="1" dirty="0" smtClean="0"/>
              <a:t>Questions and comments???</a:t>
            </a:r>
            <a:endParaRPr lang="en-AU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476"/>
          <a:stretch/>
        </p:blipFill>
        <p:spPr>
          <a:xfrm>
            <a:off x="4191000" y="1510393"/>
            <a:ext cx="3810000" cy="398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50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529" y="370115"/>
            <a:ext cx="10912928" cy="570955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AU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Preparation for the Roadmap 2</a:t>
            </a:r>
            <a:endParaRPr lang="en-A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AU" dirty="0"/>
              <a:t>The survey</a:t>
            </a:r>
          </a:p>
          <a:p>
            <a:pPr lvl="1">
              <a:spcAft>
                <a:spcPts val="600"/>
              </a:spcAft>
            </a:pPr>
            <a:r>
              <a:rPr lang="en-AU" dirty="0"/>
              <a:t>Conducted in April </a:t>
            </a:r>
            <a:r>
              <a:rPr lang="en-AU" dirty="0" smtClean="0"/>
              <a:t>2020 (22 </a:t>
            </a:r>
            <a:r>
              <a:rPr lang="en-AU" dirty="0"/>
              <a:t>organisations provided </a:t>
            </a:r>
            <a:r>
              <a:rPr lang="en-AU" dirty="0" smtClean="0"/>
              <a:t>responses)</a:t>
            </a:r>
            <a:endParaRPr lang="en-AU" dirty="0"/>
          </a:p>
          <a:p>
            <a:pPr lvl="1">
              <a:spcAft>
                <a:spcPts val="600"/>
              </a:spcAft>
            </a:pPr>
            <a:r>
              <a:rPr lang="en-AU" dirty="0" smtClean="0"/>
              <a:t>Aim: </a:t>
            </a:r>
          </a:p>
          <a:p>
            <a:pPr lvl="2">
              <a:spcAft>
                <a:spcPts val="600"/>
              </a:spcAft>
            </a:pPr>
            <a:r>
              <a:rPr lang="en-AU" dirty="0" smtClean="0"/>
              <a:t>Identify </a:t>
            </a:r>
            <a:r>
              <a:rPr lang="en-AU" dirty="0"/>
              <a:t>adoption of </a:t>
            </a:r>
            <a:r>
              <a:rPr lang="en-AU" dirty="0">
                <a:ea typeface="+mn-lt"/>
                <a:cs typeface="+mn-lt"/>
              </a:rPr>
              <a:t>ISO 19115-1 (-3)</a:t>
            </a:r>
            <a:r>
              <a:rPr lang="en-AU" dirty="0"/>
              <a:t> within organisations  </a:t>
            </a:r>
            <a:endParaRPr lang="en-AU" dirty="0">
              <a:cs typeface="Calibri"/>
            </a:endParaRPr>
          </a:p>
          <a:p>
            <a:pPr lvl="2">
              <a:spcAft>
                <a:spcPts val="600"/>
              </a:spcAft>
            </a:pPr>
            <a:r>
              <a:rPr lang="en-AU" dirty="0" smtClean="0"/>
              <a:t>To identify challenges, requirements </a:t>
            </a:r>
            <a:r>
              <a:rPr lang="en-AU" dirty="0"/>
              <a:t>and the priority in addressing </a:t>
            </a:r>
            <a:r>
              <a:rPr lang="en-AU" dirty="0" smtClean="0"/>
              <a:t>these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AU" dirty="0" smtClean="0">
                <a:cs typeface="Calibri" panose="020F0502020204030204"/>
              </a:rPr>
              <a:t>Post survey analysis of responses and evaluation against Roadmap 1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AU" dirty="0" smtClean="0">
                <a:cs typeface="Calibri" panose="020F0502020204030204"/>
              </a:rPr>
              <a:t>Presentation at the MDWG Meeting No 8</a:t>
            </a:r>
            <a:r>
              <a:rPr lang="en-AU" dirty="0">
                <a:cs typeface="Calibri" panose="020F0502020204030204"/>
              </a:rPr>
              <a:t> </a:t>
            </a:r>
            <a:r>
              <a:rPr lang="en-AU" dirty="0" smtClean="0">
                <a:cs typeface="Calibri" panose="020F0502020204030204"/>
              </a:rPr>
              <a:t>and endorsement of findings</a:t>
            </a:r>
          </a:p>
        </p:txBody>
      </p:sp>
    </p:spTree>
    <p:extLst>
      <p:ext uri="{BB962C8B-B14F-4D97-AF65-F5344CB8AC3E}">
        <p14:creationId xmlns:p14="http://schemas.microsoft.com/office/powerpoint/2010/main" val="2898385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1789"/>
          </a:xfrm>
        </p:spPr>
        <p:txBody>
          <a:bodyPr/>
          <a:lstStyle/>
          <a:p>
            <a:r>
              <a:rPr lang="en-AU" dirty="0"/>
              <a:t>Adoption of the ISO 19115-1 (-3)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895811"/>
              </p:ext>
            </p:extLst>
          </p:nvPr>
        </p:nvGraphicFramePr>
        <p:xfrm>
          <a:off x="1025071" y="2069496"/>
          <a:ext cx="9163958" cy="2876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1979">
                  <a:extLst>
                    <a:ext uri="{9D8B030D-6E8A-4147-A177-3AD203B41FA5}">
                      <a16:colId xmlns:a16="http://schemas.microsoft.com/office/drawing/2014/main" val="2782713520"/>
                    </a:ext>
                  </a:extLst>
                </a:gridCol>
                <a:gridCol w="4581979">
                  <a:extLst>
                    <a:ext uri="{9D8B030D-6E8A-4147-A177-3AD203B41FA5}">
                      <a16:colId xmlns:a16="http://schemas.microsoft.com/office/drawing/2014/main" val="420233977"/>
                    </a:ext>
                  </a:extLst>
                </a:gridCol>
              </a:tblGrid>
              <a:tr h="558993">
                <a:tc>
                  <a:txBody>
                    <a:bodyPr/>
                    <a:lstStyle/>
                    <a:p>
                      <a:r>
                        <a:rPr lang="en-AU" dirty="0"/>
                        <a:t>No of organisations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/>
                        <a:t>No of responses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8593450"/>
                  </a:ext>
                </a:extLst>
              </a:tr>
              <a:tr h="558993">
                <a:tc>
                  <a:txBody>
                    <a:bodyPr/>
                    <a:lstStyle/>
                    <a:p>
                      <a:r>
                        <a:rPr lang="en-AU" dirty="0"/>
                        <a:t>Total responding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22 (100%)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573400"/>
                  </a:ext>
                </a:extLst>
              </a:tr>
              <a:tr h="558993">
                <a:tc>
                  <a:txBody>
                    <a:bodyPr/>
                    <a:lstStyle/>
                    <a:p>
                      <a:r>
                        <a:rPr lang="en-AU"/>
                        <a:t>Yes, Adoption ISO 19115-1 or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/>
                        <a:t>        Ability to produce the ISO 19115-3 (xml)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8 (36%)</a:t>
                      </a:r>
                      <a:endParaRPr lang="en-AU" dirty="0"/>
                    </a:p>
                    <a:p>
                      <a:r>
                        <a:rPr lang="en-AU" dirty="0" smtClean="0"/>
                        <a:t>12 (55%)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6153202"/>
                  </a:ext>
                </a:extLst>
              </a:tr>
              <a:tr h="5589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/>
                        <a:t>No, Adoption ISO 19115-1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9 (41%)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0904341"/>
                  </a:ext>
                </a:extLst>
              </a:tr>
              <a:tr h="5589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dirty="0"/>
                        <a:t>Not 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dirty="0" smtClean="0"/>
                        <a:t>1 (4%)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3035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917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3116361"/>
              </p:ext>
            </p:extLst>
          </p:nvPr>
        </p:nvGraphicFramePr>
        <p:xfrm>
          <a:off x="76201" y="157842"/>
          <a:ext cx="11870870" cy="65423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045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528" y="174626"/>
            <a:ext cx="10515600" cy="913946"/>
          </a:xfrm>
        </p:spPr>
        <p:txBody>
          <a:bodyPr/>
          <a:lstStyle/>
          <a:p>
            <a:r>
              <a:rPr lang="en-AU" dirty="0"/>
              <a:t>Requirement </a:t>
            </a:r>
            <a:r>
              <a:rPr lang="en-AU" dirty="0" smtClean="0"/>
              <a:t>comparison: </a:t>
            </a:r>
            <a:r>
              <a:rPr lang="en-AU" dirty="0"/>
              <a:t>2018 vs 2020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0527076"/>
              </p:ext>
            </p:extLst>
          </p:nvPr>
        </p:nvGraphicFramePr>
        <p:xfrm>
          <a:off x="625929" y="1148443"/>
          <a:ext cx="11386457" cy="4838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065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>
            <a:normAutofit fontScale="90000"/>
          </a:bodyPr>
          <a:lstStyle/>
          <a:p>
            <a:r>
              <a:rPr lang="en-AU" dirty="0"/>
              <a:t>ANZ MDWG Roadmap </a:t>
            </a:r>
            <a:r>
              <a:rPr lang="en-AU" dirty="0" smtClean="0"/>
              <a:t>1 </a:t>
            </a:r>
            <a:r>
              <a:rPr lang="en-AU" dirty="0"/>
              <a:t>- Major achievements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4881563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AU" dirty="0"/>
              <a:t>ANZ MDWG work was effective in addressing issues</a:t>
            </a:r>
          </a:p>
          <a:p>
            <a:pPr lvl="0"/>
            <a:r>
              <a:rPr lang="en-AU" dirty="0"/>
              <a:t>Trust in the group, level of expertise and quality of advice has increased</a:t>
            </a:r>
          </a:p>
          <a:p>
            <a:pPr lvl="0"/>
            <a:r>
              <a:rPr lang="en-AU" dirty="0"/>
              <a:t>Recognised usefulness of produced communication and support materials</a:t>
            </a:r>
          </a:p>
          <a:p>
            <a:pPr lvl="0"/>
            <a:r>
              <a:rPr lang="en-AU" dirty="0"/>
              <a:t>The groups is at a more mature/advanced stage</a:t>
            </a:r>
          </a:p>
          <a:p>
            <a:r>
              <a:rPr lang="en-AU" dirty="0"/>
              <a:t>Shift in thinking: </a:t>
            </a:r>
            <a:r>
              <a:rPr lang="en-AU" b="1" u="sng" dirty="0"/>
              <a:t>more focus on implementation</a:t>
            </a:r>
            <a:r>
              <a:rPr lang="en-AU" dirty="0"/>
              <a:t>, </a:t>
            </a:r>
            <a:r>
              <a:rPr lang="en-AU" b="1" u="sng" dirty="0" smtClean="0"/>
              <a:t>transformation </a:t>
            </a:r>
            <a:r>
              <a:rPr lang="en-AU" b="1" u="sng" dirty="0"/>
              <a:t>paths and ability to influence technical decisions</a:t>
            </a:r>
            <a:r>
              <a:rPr lang="en-AU" dirty="0"/>
              <a:t> </a:t>
            </a:r>
          </a:p>
          <a:p>
            <a:pPr lvl="0"/>
            <a:r>
              <a:rPr lang="en-AU" dirty="0"/>
              <a:t>Looking for utilising expertise and improving governance</a:t>
            </a:r>
          </a:p>
          <a:p>
            <a:pPr lvl="0"/>
            <a:r>
              <a:rPr lang="en-AU" dirty="0"/>
              <a:t>Improved collaboration with other ICSM WG, e.g. Geodesy WG</a:t>
            </a:r>
          </a:p>
          <a:p>
            <a:pPr marL="0" lvl="0" indent="0">
              <a:buNone/>
            </a:pPr>
            <a:endParaRPr lang="en-AU" dirty="0"/>
          </a:p>
          <a:p>
            <a:pPr marL="0" lvl="0" indent="0" algn="ctr">
              <a:buNone/>
            </a:pPr>
            <a:r>
              <a:rPr lang="en-AU" b="1" dirty="0">
                <a:solidFill>
                  <a:schemeClr val="accent6">
                    <a:lumMod val="75000"/>
                  </a:schemeClr>
                </a:solidFill>
              </a:rPr>
              <a:t>This indicates that the first roadmap actually resulted in the changes we wanted to see</a:t>
            </a:r>
            <a:endParaRPr lang="en-AU" b="1" dirty="0">
              <a:solidFill>
                <a:schemeClr val="accent6">
                  <a:lumMod val="75000"/>
                </a:schemeClr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001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8246"/>
          </a:xfrm>
        </p:spPr>
        <p:txBody>
          <a:bodyPr>
            <a:normAutofit/>
          </a:bodyPr>
          <a:lstStyle/>
          <a:p>
            <a:r>
              <a:rPr lang="en-AU" dirty="0" smtClean="0"/>
              <a:t>Roadmap 2 Priorities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27414"/>
            <a:ext cx="10820400" cy="4549549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Aft>
                <a:spcPts val="1200"/>
              </a:spcAft>
            </a:pPr>
            <a:r>
              <a:rPr lang="en-AU" dirty="0"/>
              <a:t>Support for transformation </a:t>
            </a:r>
            <a:r>
              <a:rPr lang="en-AU" dirty="0" smtClean="0"/>
              <a:t>pathways</a:t>
            </a:r>
            <a:endParaRPr lang="en-AU" dirty="0">
              <a:solidFill>
                <a:schemeClr val="accent6"/>
              </a:solidFill>
            </a:endParaRPr>
          </a:p>
          <a:p>
            <a:pPr>
              <a:spcAft>
                <a:spcPts val="1200"/>
              </a:spcAft>
            </a:pPr>
            <a:r>
              <a:rPr lang="en-AU" dirty="0" smtClean="0"/>
              <a:t>Development data </a:t>
            </a:r>
            <a:r>
              <a:rPr lang="en-AU" dirty="0"/>
              <a:t>specific profiles and implementation examples</a:t>
            </a:r>
            <a:endParaRPr lang="en-AU" dirty="0">
              <a:solidFill>
                <a:schemeClr val="accent6"/>
              </a:solidFill>
              <a:cs typeface="Calibri"/>
            </a:endParaRPr>
          </a:p>
          <a:p>
            <a:pPr>
              <a:spcAft>
                <a:spcPts val="1200"/>
              </a:spcAft>
            </a:pPr>
            <a:r>
              <a:rPr lang="en-AU" dirty="0" smtClean="0"/>
              <a:t>Metadata creation/editing and validator tools</a:t>
            </a:r>
            <a:endParaRPr lang="en-AU" dirty="0">
              <a:solidFill>
                <a:schemeClr val="accent6"/>
              </a:solidFill>
              <a:cs typeface="Calibri"/>
            </a:endParaRPr>
          </a:p>
          <a:p>
            <a:pPr>
              <a:spcAft>
                <a:spcPts val="1200"/>
              </a:spcAft>
            </a:pPr>
            <a:r>
              <a:rPr lang="en-AU" dirty="0" smtClean="0"/>
              <a:t>Improving governance</a:t>
            </a:r>
            <a:endParaRPr lang="en-AU" dirty="0">
              <a:solidFill>
                <a:schemeClr val="accent6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0253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Roadmap 2: Approach and Evaluation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5382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AU" dirty="0" smtClean="0"/>
              <a:t>Approach: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AU" dirty="0" smtClean="0"/>
              <a:t>Focus on priorities identified through the Survey (Apr 2020)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AU" dirty="0" smtClean="0"/>
              <a:t>Work with the ICSM WG and other relevant communities to identify future activities and target datasets  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AU" dirty="0" smtClean="0"/>
              <a:t>Evaluation: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AU" dirty="0"/>
              <a:t>Present at the MDWG meetings for feedback and validation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AU" dirty="0" smtClean="0"/>
              <a:t>Conduct survey in 2022 to:</a:t>
            </a: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en-AU" sz="2400" dirty="0"/>
              <a:t>E</a:t>
            </a:r>
            <a:r>
              <a:rPr lang="en-AU" sz="2400" dirty="0" smtClean="0"/>
              <a:t>valuate progress</a:t>
            </a:r>
          </a:p>
          <a:p>
            <a:pPr lvl="2">
              <a:lnSpc>
                <a:spcPct val="100000"/>
              </a:lnSpc>
              <a:spcBef>
                <a:spcPts val="1200"/>
              </a:spcBef>
            </a:pPr>
            <a:r>
              <a:rPr lang="en-AU" sz="2400" dirty="0" smtClean="0"/>
              <a:t>Identify challengers and requirements</a:t>
            </a:r>
            <a:endParaRPr lang="en-AU" sz="2400" dirty="0"/>
          </a:p>
        </p:txBody>
      </p:sp>
    </p:spTree>
    <p:extLst>
      <p:ext uri="{BB962C8B-B14F-4D97-AF65-F5344CB8AC3E}">
        <p14:creationId xmlns:p14="http://schemas.microsoft.com/office/powerpoint/2010/main" val="2869839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328" y="223611"/>
            <a:ext cx="10515600" cy="805089"/>
          </a:xfrm>
        </p:spPr>
        <p:txBody>
          <a:bodyPr/>
          <a:lstStyle/>
          <a:p>
            <a:r>
              <a:rPr lang="en-AU" dirty="0" smtClean="0"/>
              <a:t>Current activities: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7571" y="924791"/>
            <a:ext cx="10776857" cy="525829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sz="2400" b="1" dirty="0" smtClean="0"/>
              <a:t>Tools:</a:t>
            </a:r>
          </a:p>
          <a:p>
            <a:r>
              <a:rPr lang="en-AU" sz="2200" dirty="0" smtClean="0"/>
              <a:t>Creation of metadata entry/export tool as replacement of </a:t>
            </a:r>
            <a:r>
              <a:rPr lang="en-AU" sz="2200" dirty="0" err="1" smtClean="0"/>
              <a:t>ANZMet</a:t>
            </a:r>
            <a:r>
              <a:rPr lang="en-AU" sz="2200" dirty="0" smtClean="0"/>
              <a:t> </a:t>
            </a:r>
            <a:r>
              <a:rPr lang="en-AU" sz="2200" dirty="0" err="1" smtClean="0"/>
              <a:t>Lite</a:t>
            </a:r>
            <a:endParaRPr lang="en-AU" sz="2200" dirty="0" smtClean="0"/>
          </a:p>
          <a:p>
            <a:r>
              <a:rPr lang="en-AU" sz="2200" dirty="0" smtClean="0"/>
              <a:t>Creation metadata templates for EMA (data and services)</a:t>
            </a:r>
          </a:p>
          <a:p>
            <a:pPr marL="0" indent="0">
              <a:buNone/>
            </a:pPr>
            <a:r>
              <a:rPr lang="en-AU" sz="2400" b="1" dirty="0" smtClean="0"/>
              <a:t>Transformation pathways:</a:t>
            </a:r>
          </a:p>
          <a:p>
            <a:r>
              <a:rPr lang="en-AU" sz="2200" dirty="0" smtClean="0"/>
              <a:t>Development of metadata community profiles: EMA and Elevation</a:t>
            </a:r>
          </a:p>
          <a:p>
            <a:r>
              <a:rPr lang="en-AU" sz="2200" dirty="0"/>
              <a:t>Provision of advice </a:t>
            </a:r>
            <a:r>
              <a:rPr lang="en-AU" sz="2200" dirty="0" smtClean="0"/>
              <a:t>on implementation and use of the metadata</a:t>
            </a:r>
          </a:p>
          <a:p>
            <a:r>
              <a:rPr lang="en-AU" sz="2200" dirty="0" smtClean="0"/>
              <a:t>Provision of feedback to the ISO 19115-1 (-3)</a:t>
            </a:r>
            <a:endParaRPr lang="en-AU" sz="2200" dirty="0"/>
          </a:p>
          <a:p>
            <a:pPr marL="0" indent="0">
              <a:buNone/>
            </a:pPr>
            <a:r>
              <a:rPr lang="en-AU" sz="2400" b="1" dirty="0" smtClean="0"/>
              <a:t>Education:</a:t>
            </a:r>
          </a:p>
          <a:p>
            <a:r>
              <a:rPr lang="en-AU" sz="2200" dirty="0" smtClean="0"/>
              <a:t>Continue publication of developed by the Technical MDWG resources</a:t>
            </a:r>
          </a:p>
          <a:p>
            <a:r>
              <a:rPr lang="en-AU" sz="2200" dirty="0" smtClean="0"/>
              <a:t>Participation in development of:</a:t>
            </a:r>
          </a:p>
          <a:p>
            <a:pPr lvl="1"/>
            <a:r>
              <a:rPr lang="en-AU" sz="2000" dirty="0" smtClean="0"/>
              <a:t>UN-GGIM Guide on the Role of Standards, including implementation and use examples</a:t>
            </a:r>
          </a:p>
          <a:p>
            <a:pPr lvl="1"/>
            <a:r>
              <a:rPr lang="en-AU" sz="2000" dirty="0" smtClean="0"/>
              <a:t>Development </a:t>
            </a:r>
            <a:r>
              <a:rPr lang="en-AU" sz="2000" dirty="0"/>
              <a:t>of International Community Guidelines </a:t>
            </a:r>
            <a:r>
              <a:rPr lang="en-AU" sz="2000" dirty="0" smtClean="0"/>
              <a:t>for </a:t>
            </a:r>
            <a:r>
              <a:rPr lang="en-AU" sz="2000" dirty="0"/>
              <a:t>Sharing and Reusing Quality Information </a:t>
            </a:r>
            <a:r>
              <a:rPr lang="en-AU" sz="2000" dirty="0" smtClean="0"/>
              <a:t>of </a:t>
            </a:r>
            <a:r>
              <a:rPr lang="en-AU" sz="2000" dirty="0"/>
              <a:t>Individual Earth Science </a:t>
            </a:r>
            <a:r>
              <a:rPr lang="en-AU" sz="2000" dirty="0" smtClean="0"/>
              <a:t>Datasets</a:t>
            </a:r>
          </a:p>
          <a:p>
            <a:pPr lvl="1"/>
            <a:r>
              <a:rPr lang="en-AU" sz="2100" dirty="0" smtClean="0"/>
              <a:t>APS </a:t>
            </a:r>
            <a:r>
              <a:rPr lang="en-AU" sz="2100" dirty="0"/>
              <a:t>Metadata Management and Data Interoperability Project</a:t>
            </a:r>
          </a:p>
        </p:txBody>
      </p:sp>
    </p:spTree>
    <p:extLst>
      <p:ext uri="{BB962C8B-B14F-4D97-AF65-F5344CB8AC3E}">
        <p14:creationId xmlns:p14="http://schemas.microsoft.com/office/powerpoint/2010/main" val="4250353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ICSM_16_9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SM_16_9" id="{325884B6-AB00-4B73-8B68-8B8B4E432820}" vid="{230E7DAC-45EF-423B-B86D-980C9F0545C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9EB9F764567A46B3E1772DDF56DF56" ma:contentTypeVersion="11" ma:contentTypeDescription="Create a new document." ma:contentTypeScope="" ma:versionID="f073b9328ab8a42bd12300fe71011794">
  <xsd:schema xmlns:xsd="http://www.w3.org/2001/XMLSchema" xmlns:xs="http://www.w3.org/2001/XMLSchema" xmlns:p="http://schemas.microsoft.com/office/2006/metadata/properties" xmlns:ns3="9546db70-b761-4d64-9420-ccaa470e7153" xmlns:ns4="fbeb2f1a-1674-45b6-9b62-b7eac1313c3e" targetNamespace="http://schemas.microsoft.com/office/2006/metadata/properties" ma:root="true" ma:fieldsID="e5dd6ca9cc11852caf92ba5aa80ae8b9" ns3:_="" ns4:_="">
    <xsd:import namespace="9546db70-b761-4d64-9420-ccaa470e7153"/>
    <xsd:import namespace="fbeb2f1a-1674-45b6-9b62-b7eac1313c3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46db70-b761-4d64-9420-ccaa470e715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eb2f1a-1674-45b6-9b62-b7eac1313c3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C5678FC-3653-4A26-8AC8-2E40A2044CB4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9546db70-b761-4d64-9420-ccaa470e7153"/>
    <ds:schemaRef ds:uri="http://purl.org/dc/elements/1.1/"/>
    <ds:schemaRef ds:uri="fbeb2f1a-1674-45b6-9b62-b7eac1313c3e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9DF9528-5BAF-4C4D-A3B7-E1C5D0B0CD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46db70-b761-4d64-9420-ccaa470e7153"/>
    <ds:schemaRef ds:uri="fbeb2f1a-1674-45b6-9b62-b7eac1313c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DEF8201-30D3-4533-900E-FACCDC8AE9D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ICSM_16_9</Template>
  <TotalTime>871</TotalTime>
  <Words>576</Words>
  <Application>Microsoft Office PowerPoint</Application>
  <PresentationFormat>Widescreen</PresentationFormat>
  <Paragraphs>82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ICSM_16_9</vt:lpstr>
      <vt:lpstr>ANZ MDWG Roadmap 2: Summary of requirements and progress </vt:lpstr>
      <vt:lpstr>PowerPoint Presentation</vt:lpstr>
      <vt:lpstr>Adoption of the ISO 19115-1 (-3)</vt:lpstr>
      <vt:lpstr>PowerPoint Presentation</vt:lpstr>
      <vt:lpstr>Requirement comparison: 2018 vs 2020</vt:lpstr>
      <vt:lpstr>ANZ MDWG Roadmap 1 - Major achievements </vt:lpstr>
      <vt:lpstr>Roadmap 2 Priorities</vt:lpstr>
      <vt:lpstr>Roadmap 2: Approach and Evaluation</vt:lpstr>
      <vt:lpstr>Current activities:</vt:lpstr>
      <vt:lpstr>Future Activities - TBC</vt:lpstr>
      <vt:lpstr>Summary</vt:lpstr>
      <vt:lpstr>Questions and comments???</vt:lpstr>
    </vt:vector>
  </TitlesOfParts>
  <Company>Geoscience Australia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Waterhouse Lesley</dc:creator>
  <cp:lastModifiedBy>Bastrakova Irina</cp:lastModifiedBy>
  <cp:revision>183</cp:revision>
  <dcterms:created xsi:type="dcterms:W3CDTF">2019-03-28T00:17:53Z</dcterms:created>
  <dcterms:modified xsi:type="dcterms:W3CDTF">2021-02-22T00:50:22Z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0x010100709EB9F764567A46B3E1772DDF56DF56</vt:lpwstr>
  </property>
</Properties>
</file>