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26/10/2019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ocabs.ands.org.au/search/#!/?pp=15&amp;q=ISO" TargetMode="External"/><Relationship Id="rId2" Type="http://schemas.openxmlformats.org/officeDocument/2006/relationships/hyperlink" Target="https://vocabs.ands.org.a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8850"/>
            <a:ext cx="9144000" cy="1881188"/>
          </a:xfrm>
        </p:spPr>
        <p:txBody>
          <a:bodyPr>
            <a:normAutofit/>
          </a:bodyPr>
          <a:lstStyle/>
          <a:p>
            <a:r>
              <a:rPr lang="en-AU" b="1" dirty="0" smtClean="0"/>
              <a:t>Vocabularies: Development and Publication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366" y="4316413"/>
            <a:ext cx="9608634" cy="1655762"/>
          </a:xfrm>
        </p:spPr>
        <p:txBody>
          <a:bodyPr>
            <a:normAutofit/>
          </a:bodyPr>
          <a:lstStyle/>
          <a:p>
            <a:r>
              <a:rPr lang="en-AU" b="1" dirty="0" smtClean="0"/>
              <a:t>Irina Bastrakova</a:t>
            </a:r>
          </a:p>
          <a:p>
            <a:r>
              <a:rPr lang="en-AU" b="1" dirty="0" smtClean="0"/>
              <a:t>ANZLIC/ICSM </a:t>
            </a:r>
            <a:r>
              <a:rPr lang="en-AU" b="1" dirty="0"/>
              <a:t>Metadata Working Group Meeting No </a:t>
            </a:r>
            <a:r>
              <a:rPr lang="en-AU" b="1" dirty="0" smtClean="0"/>
              <a:t>5, Canberra</a:t>
            </a:r>
          </a:p>
          <a:p>
            <a:r>
              <a:rPr lang="en-AU" b="1" dirty="0" smtClean="0"/>
              <a:t>28-29 October 2019</a:t>
            </a:r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211"/>
            <a:ext cx="10515600" cy="914400"/>
          </a:xfrm>
        </p:spPr>
        <p:txBody>
          <a:bodyPr/>
          <a:lstStyle/>
          <a:p>
            <a:r>
              <a:rPr lang="en-AU" dirty="0" smtClean="0"/>
              <a:t>What is a vocabulary and why we need them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78" y="1003611"/>
            <a:ext cx="11374244" cy="49845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What?</a:t>
            </a:r>
          </a:p>
          <a:p>
            <a:r>
              <a:rPr lang="en-AU" sz="2400" dirty="0" smtClean="0"/>
              <a:t>Vocabularies </a:t>
            </a:r>
            <a:r>
              <a:rPr lang="en-AU" sz="2400" dirty="0"/>
              <a:t>define the concepts and relationships (also referred to as “terms”) used to describe and represent an area of concern</a:t>
            </a:r>
            <a:r>
              <a:rPr lang="en-AU" sz="2400" dirty="0" smtClean="0"/>
              <a:t>.</a:t>
            </a:r>
          </a:p>
          <a:p>
            <a:pPr lvl="1"/>
            <a:r>
              <a:rPr lang="en-AU" sz="2000" dirty="0" smtClean="0"/>
              <a:t>Used </a:t>
            </a:r>
            <a:r>
              <a:rPr lang="en-AU" sz="2000" dirty="0"/>
              <a:t>to classify the terms that can be used in a particular application, </a:t>
            </a:r>
            <a:r>
              <a:rPr lang="en-AU" sz="2000" dirty="0" smtClean="0"/>
              <a:t>characterise </a:t>
            </a:r>
            <a:r>
              <a:rPr lang="en-AU" sz="2000" dirty="0"/>
              <a:t>possible relationships, and define possible constraints on using those </a:t>
            </a:r>
            <a:r>
              <a:rPr lang="en-AU" sz="2000" dirty="0" smtClean="0"/>
              <a:t>terms.</a:t>
            </a:r>
          </a:p>
          <a:p>
            <a:pPr lvl="1"/>
            <a:r>
              <a:rPr lang="en-AU" sz="2000" dirty="0" smtClean="0"/>
              <a:t>Can </a:t>
            </a:r>
            <a:r>
              <a:rPr lang="en-AU" sz="2000" dirty="0"/>
              <a:t>be very complex </a:t>
            </a:r>
            <a:r>
              <a:rPr lang="en-AU" sz="2000" dirty="0" smtClean="0"/>
              <a:t>(thousands </a:t>
            </a:r>
            <a:r>
              <a:rPr lang="en-AU" sz="2000" dirty="0"/>
              <a:t>of terms) or very simple </a:t>
            </a:r>
            <a:r>
              <a:rPr lang="en-AU" sz="2000" dirty="0" smtClean="0"/>
              <a:t>(one </a:t>
            </a:r>
            <a:r>
              <a:rPr lang="en-AU" sz="2000" dirty="0"/>
              <a:t>or two concepts </a:t>
            </a:r>
            <a:r>
              <a:rPr lang="en-AU" sz="2000" dirty="0" smtClean="0"/>
              <a:t>)</a:t>
            </a:r>
          </a:p>
          <a:p>
            <a:pPr marL="0" indent="0">
              <a:buNone/>
            </a:pPr>
            <a:r>
              <a:rPr lang="en-AU" dirty="0" smtClean="0"/>
              <a:t>Why?</a:t>
            </a:r>
          </a:p>
          <a:p>
            <a:r>
              <a:rPr lang="en-AU" sz="2400" dirty="0" smtClean="0"/>
              <a:t>Help with data </a:t>
            </a:r>
            <a:r>
              <a:rPr lang="en-AU" sz="2400" dirty="0"/>
              <a:t>integration </a:t>
            </a:r>
            <a:r>
              <a:rPr lang="en-AU" sz="2400" dirty="0" smtClean="0"/>
              <a:t>by removing ambiguities that may </a:t>
            </a:r>
            <a:r>
              <a:rPr lang="en-AU" sz="2400" dirty="0"/>
              <a:t>exist on the terms used in the different data </a:t>
            </a:r>
            <a:r>
              <a:rPr lang="en-AU" sz="2400" dirty="0" smtClean="0"/>
              <a:t>sets</a:t>
            </a:r>
          </a:p>
          <a:p>
            <a:r>
              <a:rPr lang="en-AU" sz="2400" dirty="0"/>
              <a:t>Help to organize knowledge (e.g. library catalogues)</a:t>
            </a:r>
          </a:p>
          <a:p>
            <a:r>
              <a:rPr lang="en-AU" sz="2400" dirty="0" smtClean="0"/>
              <a:t>Used </a:t>
            </a:r>
            <a:r>
              <a:rPr lang="en-AU" sz="2400" dirty="0"/>
              <a:t>as tags to improve </a:t>
            </a:r>
            <a:r>
              <a:rPr lang="en-AU" sz="2400" dirty="0" smtClean="0"/>
              <a:t>search (e.g. Google)</a:t>
            </a:r>
          </a:p>
          <a:p>
            <a:r>
              <a:rPr lang="en-AU" sz="2400" dirty="0" smtClean="0"/>
              <a:t>Improve communication</a:t>
            </a:r>
          </a:p>
          <a:p>
            <a:r>
              <a:rPr lang="en-AU" sz="2400" dirty="0" smtClean="0"/>
              <a:t>Improve machine-to-machine exchange</a:t>
            </a:r>
            <a:endParaRPr lang="en-AU" sz="2400" dirty="0"/>
          </a:p>
          <a:p>
            <a:r>
              <a:rPr lang="en-AU" sz="2400" dirty="0" smtClean="0"/>
              <a:t>Provide </a:t>
            </a:r>
            <a:r>
              <a:rPr lang="en-AU" sz="2400" dirty="0"/>
              <a:t>extra knowledge </a:t>
            </a:r>
            <a:r>
              <a:rPr lang="en-AU" sz="2400" dirty="0" smtClean="0"/>
              <a:t>that may </a:t>
            </a:r>
            <a:r>
              <a:rPr lang="en-AU" sz="2400" dirty="0"/>
              <a:t>lead to the discovery of new </a:t>
            </a:r>
            <a:r>
              <a:rPr lang="en-AU" sz="2400" dirty="0" smtClean="0"/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376352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253"/>
            <a:ext cx="10515600" cy="794602"/>
          </a:xfrm>
        </p:spPr>
        <p:txBody>
          <a:bodyPr/>
          <a:lstStyle/>
          <a:p>
            <a:r>
              <a:rPr lang="en-AU" dirty="0" smtClean="0"/>
              <a:t>Vocabularies: development </a:t>
            </a:r>
            <a:r>
              <a:rPr lang="en-AU" smtClean="0"/>
              <a:t>and </a:t>
            </a:r>
            <a:r>
              <a:rPr lang="en-AU" smtClean="0"/>
              <a:t>governance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0517"/>
            <a:ext cx="10515600" cy="5129561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Types of vocabularies:</a:t>
            </a:r>
          </a:p>
          <a:p>
            <a:r>
              <a:rPr lang="en-AU" dirty="0" smtClean="0"/>
              <a:t>Defined in the ISO standards – e.g. ISO 19115-1</a:t>
            </a:r>
          </a:p>
          <a:p>
            <a:r>
              <a:rPr lang="en-AU" dirty="0" smtClean="0"/>
              <a:t>Defined by communities</a:t>
            </a:r>
          </a:p>
          <a:p>
            <a:pPr lvl="1"/>
            <a:r>
              <a:rPr lang="en-AU" dirty="0" smtClean="0"/>
              <a:t>Extension of ISO standards (e.g. extending code list of roles)</a:t>
            </a:r>
          </a:p>
          <a:p>
            <a:pPr lvl="1"/>
            <a:r>
              <a:rPr lang="en-AU" dirty="0" smtClean="0"/>
              <a:t>Subject specific (e.g. code lists of rock types, street types)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Governance:</a:t>
            </a:r>
          </a:p>
          <a:p>
            <a:pPr marL="0" indent="0">
              <a:buNone/>
            </a:pPr>
            <a:r>
              <a:rPr lang="en-AU" dirty="0" smtClean="0"/>
              <a:t>For ISO vocabularies – strict protocols through standard revisions and amendments. </a:t>
            </a:r>
          </a:p>
          <a:p>
            <a:pPr marL="0" indent="0">
              <a:buNone/>
            </a:pPr>
            <a:r>
              <a:rPr lang="en-AU" dirty="0" smtClean="0"/>
              <a:t>For community vocabularies – protocols defined by a community, official organisation or group (e.g. PCPN, Geological Union), </a:t>
            </a:r>
            <a:r>
              <a:rPr lang="en-AU" dirty="0" err="1" smtClean="0"/>
              <a:t>CoP</a:t>
            </a:r>
            <a:r>
              <a:rPr lang="en-AU" dirty="0" smtClean="0"/>
              <a:t>, etc.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18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451"/>
          </a:xfrm>
        </p:spPr>
        <p:txBody>
          <a:bodyPr>
            <a:normAutofit/>
          </a:bodyPr>
          <a:lstStyle/>
          <a:p>
            <a:r>
              <a:rPr lang="en-AU" dirty="0" smtClean="0"/>
              <a:t>Vocabularies: Publication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444" y="1148576"/>
            <a:ext cx="11374244" cy="5028387"/>
          </a:xfrm>
        </p:spPr>
        <p:txBody>
          <a:bodyPr>
            <a:normAutofit/>
          </a:bodyPr>
          <a:lstStyle/>
          <a:p>
            <a:r>
              <a:rPr lang="en-AU" dirty="0" smtClean="0"/>
              <a:t>Published </a:t>
            </a:r>
            <a:r>
              <a:rPr lang="en-AU" dirty="0"/>
              <a:t>through Research Vocabularies Australia </a:t>
            </a:r>
            <a:r>
              <a:rPr lang="en-AU" dirty="0" smtClean="0"/>
              <a:t>Portal (</a:t>
            </a:r>
            <a:r>
              <a:rPr lang="en-AU" dirty="0">
                <a:hlinkClick r:id="rId2"/>
              </a:rPr>
              <a:t>https</a:t>
            </a:r>
            <a:r>
              <a:rPr lang="en-AU" dirty="0" smtClean="0">
                <a:hlinkClick r:id="rId2"/>
              </a:rPr>
              <a:t>://</a:t>
            </a:r>
            <a:r>
              <a:rPr lang="en-AU" dirty="0">
                <a:hlinkClick r:id="rId2"/>
              </a:rPr>
              <a:t>vocabs.ands.org.au</a:t>
            </a:r>
            <a:r>
              <a:rPr lang="en-AU" dirty="0" smtClean="0">
                <a:hlinkClick r:id="rId2"/>
              </a:rPr>
              <a:t>/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Available </a:t>
            </a:r>
            <a:r>
              <a:rPr lang="en-AU" dirty="0"/>
              <a:t>to all users (nationally and globally)</a:t>
            </a:r>
          </a:p>
          <a:p>
            <a:pPr lvl="1"/>
            <a:r>
              <a:rPr lang="en-AU" dirty="0"/>
              <a:t>Consistent publication process and central point of truth</a:t>
            </a:r>
          </a:p>
          <a:p>
            <a:pPr lvl="1"/>
            <a:r>
              <a:rPr lang="en-AU" dirty="0"/>
              <a:t>RDF </a:t>
            </a:r>
            <a:r>
              <a:rPr lang="en-AU" dirty="0" smtClean="0"/>
              <a:t>Format – machine readability, semantic web</a:t>
            </a:r>
            <a:endParaRPr lang="en-AU" dirty="0"/>
          </a:p>
          <a:p>
            <a:pPr lvl="1"/>
            <a:r>
              <a:rPr lang="en-AU" dirty="0"/>
              <a:t>Ability to collaborate</a:t>
            </a:r>
          </a:p>
          <a:p>
            <a:pPr marL="0" indent="0">
              <a:buNone/>
            </a:pPr>
            <a:r>
              <a:rPr lang="en-AU" dirty="0" smtClean="0"/>
              <a:t>Currently Published:</a:t>
            </a:r>
          </a:p>
          <a:p>
            <a:pPr lvl="1"/>
            <a:r>
              <a:rPr lang="en-AU" dirty="0" smtClean="0"/>
              <a:t>ISO 19115-1 vocabularies </a:t>
            </a:r>
            <a:r>
              <a:rPr lang="en-AU" dirty="0"/>
              <a:t>(</a:t>
            </a:r>
            <a:r>
              <a:rPr lang="en-AU" dirty="0">
                <a:hlinkClick r:id="rId3"/>
              </a:rPr>
              <a:t>https://vocabs.ands.org.au/search/#!/?pp=15&amp;q=ISO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ISO 19115-1 vocabulary extensions (Service Type, Protocol Type, Association Type)</a:t>
            </a:r>
          </a:p>
          <a:p>
            <a:pPr lvl="1"/>
            <a:r>
              <a:rPr lang="en-AU" dirty="0" smtClean="0"/>
              <a:t>GNAF vocabularies</a:t>
            </a:r>
          </a:p>
          <a:p>
            <a:pPr lvl="1"/>
            <a:r>
              <a:rPr lang="en-AU" dirty="0" smtClean="0"/>
              <a:t>Place names vocabularies</a:t>
            </a:r>
          </a:p>
          <a:p>
            <a:pPr lvl="1"/>
            <a:r>
              <a:rPr lang="en-AU" dirty="0" smtClean="0"/>
              <a:t>Many other community vocabularies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603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6155" y="1096646"/>
            <a:ext cx="3883795" cy="207082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02" y="3296711"/>
            <a:ext cx="4139901" cy="28500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2944" y="1096646"/>
            <a:ext cx="3902072" cy="20805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44" y="3296711"/>
            <a:ext cx="4664072" cy="28217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72965" y="290596"/>
            <a:ext cx="4270174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Example 1: RVA only</a:t>
            </a:r>
            <a:endParaRPr lang="en-AU" dirty="0"/>
          </a:p>
          <a:p>
            <a:pPr>
              <a:spcBef>
                <a:spcPts val="600"/>
              </a:spcBef>
            </a:pPr>
            <a:r>
              <a:rPr lang="en-AU" dirty="0"/>
              <a:t>V</a:t>
            </a:r>
            <a:r>
              <a:rPr lang="en-AU" dirty="0" smtClean="0"/>
              <a:t>ocabulary and terms are published at RVA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5974080" y="290595"/>
            <a:ext cx="6019800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Example 2: Hybrid</a:t>
            </a:r>
            <a:endParaRPr lang="en-AU" dirty="0"/>
          </a:p>
          <a:p>
            <a:pPr>
              <a:spcBef>
                <a:spcPts val="600"/>
              </a:spcBef>
            </a:pPr>
            <a:r>
              <a:rPr lang="en-AU" dirty="0" smtClean="0"/>
              <a:t>Vocabulary is published at RVA, terms </a:t>
            </a:r>
            <a:r>
              <a:rPr lang="en-AU" dirty="0"/>
              <a:t>are published at </a:t>
            </a:r>
            <a:r>
              <a:rPr lang="en-AU" dirty="0" smtClean="0"/>
              <a:t>CSIRO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499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156</TotalTime>
  <Words>352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ICSM_16_9</vt:lpstr>
      <vt:lpstr>Vocabularies: Development and Publication</vt:lpstr>
      <vt:lpstr>What is a vocabulary and why we need them</vt:lpstr>
      <vt:lpstr>Vocabularies: development and governance</vt:lpstr>
      <vt:lpstr>Vocabularies: Publication</vt:lpstr>
      <vt:lpstr>PowerPoint Presentation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34</cp:revision>
  <dcterms:created xsi:type="dcterms:W3CDTF">2019-03-28T00:17:53Z</dcterms:created>
  <dcterms:modified xsi:type="dcterms:W3CDTF">2019-10-26T00:48:22Z</dcterms:modified>
</cp:coreProperties>
</file>