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0" r:id="rId4"/>
    <p:sldId id="265" r:id="rId5"/>
    <p:sldId id="264" r:id="rId6"/>
    <p:sldId id="258" r:id="rId7"/>
    <p:sldId id="263" r:id="rId8"/>
    <p:sldId id="259" r:id="rId9"/>
    <p:sldId id="260" r:id="rId10"/>
    <p:sldId id="261" r:id="rId11"/>
    <p:sldId id="257" r:id="rId12"/>
    <p:sldId id="262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40"/>
    <p:restoredTop sz="96405"/>
  </p:normalViewPr>
  <p:slideViewPr>
    <p:cSldViewPr snapToGrid="0" snapToObjects="1">
      <p:cViewPr varScale="1">
        <p:scale>
          <a:sx n="233" d="100"/>
          <a:sy n="233" d="100"/>
        </p:scale>
        <p:origin x="208" y="2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ICSM Oct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What’s happening to ISO 19115-3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1"/>
            <a:ext cx="838199" cy="1199408"/>
          </a:xfrm>
        </p:spPr>
        <p:txBody>
          <a:bodyPr/>
          <a:lstStyle>
            <a:lvl1pPr>
              <a:defRPr sz="2000" baseline="0"/>
            </a:lvl1pPr>
          </a:lstStyle>
          <a:p>
            <a:r>
              <a:rPr lang="en-US" sz="1400" dirty="0"/>
              <a:t>19115-3</a:t>
            </a:r>
          </a:p>
          <a:p>
            <a:r>
              <a:rPr lang="en-US" dirty="0"/>
              <a:t>ICSM</a:t>
            </a:r>
          </a:p>
          <a:p>
            <a:r>
              <a:rPr lang="en-US" dirty="0"/>
              <a:t>Oct</a:t>
            </a:r>
          </a:p>
          <a:p>
            <a:r>
              <a:rPr lang="en-US" dirty="0"/>
              <a:t>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2F16E8-9493-4845-9061-3D68845168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5800725"/>
            <a:ext cx="19685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s://schemas.isotc211.org/Resources/codelists.x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so.org/standard/75150.html?browse=tc" TargetMode="External"/><Relationship Id="rId13" Type="http://schemas.openxmlformats.org/officeDocument/2006/relationships/hyperlink" Target="https://www.iso.org/standard/32588.html?browse=tc" TargetMode="External"/><Relationship Id="rId18" Type="http://schemas.openxmlformats.org/officeDocument/2006/relationships/image" Target="../media/image7.tiff"/><Relationship Id="rId3" Type="http://schemas.openxmlformats.org/officeDocument/2006/relationships/hyperlink" Target="https://www.iso.org/standard/80275.html?browse=tc" TargetMode="External"/><Relationship Id="rId7" Type="http://schemas.openxmlformats.org/officeDocument/2006/relationships/hyperlink" Target="https://www.iso.org/standard/75676.html?browse=tc" TargetMode="External"/><Relationship Id="rId12" Type="http://schemas.openxmlformats.org/officeDocument/2006/relationships/hyperlink" Target="https://www.iso.org/standard/32586.html?browse=tc" TargetMode="External"/><Relationship Id="rId17" Type="http://schemas.openxmlformats.org/officeDocument/2006/relationships/image" Target="../media/image6.emf"/><Relationship Id="rId2" Type="http://schemas.openxmlformats.org/officeDocument/2006/relationships/hyperlink" Target="https://www.iso.org/standard/81673.html?browse=tc" TargetMode="External"/><Relationship Id="rId16" Type="http://schemas.openxmlformats.org/officeDocument/2006/relationships/hyperlink" Target="https://www.iso.org/standard/78899.html?browse=t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so.org/standard/78896.html?browse=tc" TargetMode="External"/><Relationship Id="rId11" Type="http://schemas.openxmlformats.org/officeDocument/2006/relationships/hyperlink" Target="https://www.iso.org/standard/73810.html?browse=tc" TargetMode="External"/><Relationship Id="rId5" Type="http://schemas.openxmlformats.org/officeDocument/2006/relationships/hyperlink" Target="https://www.iso.org/standard/78898.html?browse=tc" TargetMode="External"/><Relationship Id="rId15" Type="http://schemas.openxmlformats.org/officeDocument/2006/relationships/hyperlink" Target="https://www.iso.org/standard/74930.html?browse=tc" TargetMode="External"/><Relationship Id="rId10" Type="http://schemas.openxmlformats.org/officeDocument/2006/relationships/hyperlink" Target="https://www.iso.org/standard/70655.html?browse=tc" TargetMode="External"/><Relationship Id="rId4" Type="http://schemas.openxmlformats.org/officeDocument/2006/relationships/hyperlink" Target="https://www.iso.org/standard/81672.html?browse=tc" TargetMode="External"/><Relationship Id="rId9" Type="http://schemas.openxmlformats.org/officeDocument/2006/relationships/hyperlink" Target="https://www.iso.org/standard/71247.html?browse=tc" TargetMode="External"/><Relationship Id="rId14" Type="http://schemas.openxmlformats.org/officeDocument/2006/relationships/hyperlink" Target="https://www.iso.org/standard/32587.html?browse=t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A623-05A5-2A4E-B879-7C52BD3B8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What’s new in -3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ACC1A-8FC1-C446-9185-A173410F4D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Working towards Modularising TC211 schemas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316AA3-F844-774B-A778-431D6838C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5800725"/>
            <a:ext cx="19685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1F01A8-318C-7846-84C3-C0621B8A45C9}"/>
              </a:ext>
            </a:extLst>
          </p:cNvPr>
          <p:cNvSpPr txBox="1"/>
          <p:nvPr/>
        </p:nvSpPr>
        <p:spPr>
          <a:xfrm>
            <a:off x="10367455" y="0"/>
            <a:ext cx="8402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/>
              <a:t>19115-3</a:t>
            </a:r>
          </a:p>
          <a:p>
            <a:pPr algn="ctr"/>
            <a:r>
              <a:rPr lang="en-AU" dirty="0"/>
              <a:t>ICSM</a:t>
            </a:r>
          </a:p>
          <a:p>
            <a:pPr algn="ctr"/>
            <a:r>
              <a:rPr lang="en-AU" dirty="0"/>
              <a:t>Oct </a:t>
            </a:r>
          </a:p>
          <a:p>
            <a:pPr algn="ctr"/>
            <a:r>
              <a:rPr lang="en-AU" dirty="0"/>
              <a:t>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0C328-FF3B-B242-BD73-FC6546DD272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247" y="74683"/>
            <a:ext cx="984250" cy="96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11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BA6C-F2BF-9344-90C6-BECAE7BB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2718"/>
            <a:ext cx="10462160" cy="1400530"/>
          </a:xfrm>
        </p:spPr>
        <p:txBody>
          <a:bodyPr/>
          <a:lstStyle/>
          <a:p>
            <a:r>
              <a:rPr lang="en-AU" sz="3000" dirty="0"/>
              <a:t>ISO 19115-2 V2.2 adjustments in element order (</a:t>
            </a:r>
            <a:r>
              <a:rPr lang="en-AU" sz="3000" dirty="0" err="1"/>
              <a:t>pt</a:t>
            </a:r>
            <a:r>
              <a:rPr lang="en-AU" sz="3000" dirty="0"/>
              <a:t> 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3CE82-825C-CC4E-9740-13A46AA6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3158"/>
            <a:ext cx="11808031" cy="5487657"/>
          </a:xfrm>
        </p:spPr>
        <p:txBody>
          <a:bodyPr>
            <a:normAutofit/>
          </a:bodyPr>
          <a:lstStyle/>
          <a:p>
            <a:pPr marL="406400" indent="-487363"/>
            <a:r>
              <a:rPr lang="en-AU" sz="2400" dirty="0"/>
              <a:t>Metadata Resource Lineage for imagery (</a:t>
            </a:r>
            <a:r>
              <a:rPr lang="en-AU" sz="2400" dirty="0" err="1"/>
              <a:t>mrl</a:t>
            </a:r>
            <a:r>
              <a:rPr lang="en-AU" sz="2400" dirty="0"/>
              <a:t>)</a:t>
            </a:r>
          </a:p>
          <a:p>
            <a:pPr marL="806450" lvl="1" indent="-487363"/>
            <a:r>
              <a:rPr lang="en-AU" sz="2000" dirty="0" err="1"/>
              <a:t>mrl:LE_Processing</a:t>
            </a:r>
            <a:r>
              <a:rPr lang="en-AU" sz="2000" dirty="0"/>
              <a:t>: </a:t>
            </a:r>
          </a:p>
          <a:p>
            <a:pPr marL="1206500" lvl="2" indent="-487363"/>
            <a:r>
              <a:rPr lang="en-AU" sz="1900" dirty="0"/>
              <a:t>Reorder: </a:t>
            </a:r>
            <a:r>
              <a:rPr lang="en-AU" sz="1900" i="1" dirty="0" err="1"/>
              <a:t>otherProperty</a:t>
            </a:r>
            <a:r>
              <a:rPr lang="en-AU" sz="1900" i="1" dirty="0"/>
              <a:t>; </a:t>
            </a:r>
            <a:r>
              <a:rPr lang="en-AU" sz="1900" i="1" dirty="0" err="1"/>
              <a:t>otherPropertyType</a:t>
            </a:r>
            <a:endParaRPr lang="en-AU" sz="1900" i="1" dirty="0"/>
          </a:p>
          <a:p>
            <a:pPr marL="406400" indent="-487363"/>
            <a:r>
              <a:rPr lang="en-AU" sz="2400" i="1" dirty="0"/>
              <a:t>Metadata for Spatial Representation for imagery (</a:t>
            </a:r>
            <a:r>
              <a:rPr lang="en-AU" sz="2400" i="1" dirty="0" err="1"/>
              <a:t>msr</a:t>
            </a:r>
            <a:r>
              <a:rPr lang="en-AU" sz="2400" i="1" dirty="0"/>
              <a:t>)</a:t>
            </a:r>
            <a:endParaRPr lang="en-AU" sz="2400" dirty="0"/>
          </a:p>
          <a:p>
            <a:pPr marL="806450" lvl="1" indent="-487363"/>
            <a:r>
              <a:rPr lang="en-AU" sz="2000" dirty="0" err="1"/>
              <a:t>msr:MI_GCPCollection</a:t>
            </a:r>
            <a:r>
              <a:rPr lang="en-AU" sz="2000" dirty="0"/>
              <a:t>: </a:t>
            </a:r>
          </a:p>
          <a:p>
            <a:pPr marL="1206500" lvl="2" indent="-487363"/>
            <a:r>
              <a:rPr lang="en-AU" sz="1900" dirty="0"/>
              <a:t>Reorder: </a:t>
            </a:r>
            <a:r>
              <a:rPr lang="en-AU" sz="1900" i="1" dirty="0" err="1"/>
              <a:t>gcp</a:t>
            </a:r>
            <a:r>
              <a:rPr lang="en-AU" sz="1900" i="1" dirty="0"/>
              <a:t> </a:t>
            </a:r>
            <a:r>
              <a:rPr lang="en-AU" sz="1900" dirty="0"/>
              <a:t>from 1</a:t>
            </a:r>
            <a:r>
              <a:rPr lang="en-AU" sz="1900" baseline="30000" dirty="0"/>
              <a:t>st</a:t>
            </a:r>
            <a:r>
              <a:rPr lang="en-AU" sz="1900" dirty="0"/>
              <a:t> to last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CF402-31D9-1441-93B4-BCAD4B8F0E12}"/>
              </a:ext>
            </a:extLst>
          </p:cNvPr>
          <p:cNvSpPr txBox="1"/>
          <p:nvPr/>
        </p:nvSpPr>
        <p:spPr>
          <a:xfrm>
            <a:off x="10367455" y="0"/>
            <a:ext cx="8402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/>
              <a:t>19115-3</a:t>
            </a:r>
          </a:p>
          <a:p>
            <a:pPr algn="ctr"/>
            <a:r>
              <a:rPr lang="en-AU" dirty="0"/>
              <a:t>ICSM</a:t>
            </a:r>
          </a:p>
          <a:p>
            <a:pPr algn="ctr"/>
            <a:r>
              <a:rPr lang="en-AU" dirty="0"/>
              <a:t>Oct </a:t>
            </a:r>
          </a:p>
          <a:p>
            <a:pPr algn="ctr"/>
            <a:r>
              <a:rPr lang="en-AU" dirty="0"/>
              <a:t>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A8F56-CCBB-4045-8F9D-9DFD2ED1F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5800725"/>
            <a:ext cx="19685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B02E5B-2021-094A-8B26-E766820D79B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247" y="74683"/>
            <a:ext cx="984250" cy="96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2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8AE65-8DDA-0041-A461-88AB6BE51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7630"/>
            <a:ext cx="10367455" cy="831143"/>
          </a:xfrm>
        </p:spPr>
        <p:txBody>
          <a:bodyPr/>
          <a:lstStyle/>
          <a:p>
            <a:r>
              <a:rPr lang="en-AU" dirty="0"/>
              <a:t>CONTEXT: ISO 19115-1 dependencies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6AC85B-C420-8C42-9FD5-E795B2F0D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2164"/>
            <a:ext cx="6521356" cy="57958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6CE8F8-8DFB-A142-9117-5FB5879E2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5800725"/>
            <a:ext cx="19685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344D0D-ECD5-BE48-B9EB-A2F4370A34CE}"/>
              </a:ext>
            </a:extLst>
          </p:cNvPr>
          <p:cNvSpPr txBox="1"/>
          <p:nvPr/>
        </p:nvSpPr>
        <p:spPr>
          <a:xfrm>
            <a:off x="10367455" y="0"/>
            <a:ext cx="8402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/>
              <a:t>19115-3</a:t>
            </a:r>
          </a:p>
          <a:p>
            <a:pPr algn="ctr"/>
            <a:r>
              <a:rPr lang="en-AU" dirty="0"/>
              <a:t>ICSM</a:t>
            </a:r>
          </a:p>
          <a:p>
            <a:pPr algn="ctr"/>
            <a:r>
              <a:rPr lang="en-AU" dirty="0"/>
              <a:t>Oct </a:t>
            </a:r>
          </a:p>
          <a:p>
            <a:pPr algn="ctr"/>
            <a:r>
              <a:rPr lang="en-AU" dirty="0"/>
              <a:t>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B55640-057C-264C-960B-36E33716BE62}"/>
              </a:ext>
            </a:extLst>
          </p:cNvPr>
          <p:cNvSpPr txBox="1"/>
          <p:nvPr/>
        </p:nvSpPr>
        <p:spPr>
          <a:xfrm>
            <a:off x="6521356" y="1530082"/>
            <a:ext cx="58408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Most obvious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ISO 19103 Conceptual Schema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GML 3.2.1 Geographic Markup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ISO 19110 Methodology for feature cataloguing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ISO 19139:2007 XML schema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ISO 19157 Data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ISO 19111 Spatial referencing by coordinates</a:t>
            </a:r>
          </a:p>
          <a:p>
            <a:r>
              <a:rPr lang="en-AU" sz="1400" dirty="0"/>
              <a:t>	Worth referencing these in XML namespace declarations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B2C78-991B-9E41-BBDD-F210DB374DA5}"/>
              </a:ext>
            </a:extLst>
          </p:cNvPr>
          <p:cNvSpPr txBox="1"/>
          <p:nvPr/>
        </p:nvSpPr>
        <p:spPr>
          <a:xfrm>
            <a:off x="961901" y="5116970"/>
            <a:ext cx="474810" cy="2462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GML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8159D9-155E-2F4F-99E3-A42EF5715455}"/>
              </a:ext>
            </a:extLst>
          </p:cNvPr>
          <p:cNvCxnSpPr>
            <a:endCxn id="9" idx="0"/>
          </p:cNvCxnSpPr>
          <p:nvPr/>
        </p:nvCxnSpPr>
        <p:spPr>
          <a:xfrm flipH="1">
            <a:off x="1199306" y="4667003"/>
            <a:ext cx="115417" cy="449967"/>
          </a:xfrm>
          <a:prstGeom prst="straightConnector1">
            <a:avLst/>
          </a:prstGeom>
          <a:ln w="15875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0A0FC8-C722-DD48-A289-8249D4E7FB6E}"/>
              </a:ext>
            </a:extLst>
          </p:cNvPr>
          <p:cNvSpPr txBox="1"/>
          <p:nvPr/>
        </p:nvSpPr>
        <p:spPr>
          <a:xfrm>
            <a:off x="4076245" y="5054021"/>
            <a:ext cx="2427268" cy="2154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</a:rPr>
              <a:t>ISO 19139:2007  XML schema implementation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B6843E-7EA4-ED47-ABDE-D8720B2B43E6}"/>
              </a:ext>
            </a:extLst>
          </p:cNvPr>
          <p:cNvCxnSpPr>
            <a:cxnSpLocks/>
          </p:cNvCxnSpPr>
          <p:nvPr/>
        </p:nvCxnSpPr>
        <p:spPr>
          <a:xfrm>
            <a:off x="5053472" y="4891986"/>
            <a:ext cx="109769" cy="162035"/>
          </a:xfrm>
          <a:prstGeom prst="straightConnector1">
            <a:avLst/>
          </a:prstGeom>
          <a:ln w="15875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3A49F9A-320A-C141-8017-82D18C52620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247" y="74683"/>
            <a:ext cx="984250" cy="9656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96499D-2148-2040-9C51-949C4E5C38DB}"/>
              </a:ext>
            </a:extLst>
          </p:cNvPr>
          <p:cNvSpPr txBox="1"/>
          <p:nvPr/>
        </p:nvSpPr>
        <p:spPr>
          <a:xfrm>
            <a:off x="3981352" y="2907657"/>
            <a:ext cx="2509020" cy="2154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</a:rPr>
              <a:t>ISO 19115-2: Metadata Pt2 Ext for acquisition …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033620-AFAE-0B46-BFED-DF6371B6756F}"/>
              </a:ext>
            </a:extLst>
          </p:cNvPr>
          <p:cNvCxnSpPr>
            <a:cxnSpLocks/>
          </p:cNvCxnSpPr>
          <p:nvPr/>
        </p:nvCxnSpPr>
        <p:spPr>
          <a:xfrm flipH="1">
            <a:off x="3981352" y="3123101"/>
            <a:ext cx="804295" cy="305899"/>
          </a:xfrm>
          <a:prstGeom prst="straightConnector1">
            <a:avLst/>
          </a:prstGeom>
          <a:ln w="15875">
            <a:solidFill>
              <a:schemeClr val="bg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328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BA6C-F2BF-9344-90C6-BECAE7BB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2718"/>
            <a:ext cx="10462160" cy="1400530"/>
          </a:xfrm>
        </p:spPr>
        <p:txBody>
          <a:bodyPr/>
          <a:lstStyle/>
          <a:p>
            <a:r>
              <a:rPr lang="en-AU" sz="3000" dirty="0"/>
              <a:t>Who is responsible for schemas - modularisation?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3CE82-825C-CC4E-9740-13A46AA6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04" y="1083158"/>
            <a:ext cx="11665527" cy="5487657"/>
          </a:xfrm>
        </p:spPr>
        <p:txBody>
          <a:bodyPr>
            <a:normAutofit fontScale="92500" lnSpcReduction="10000"/>
          </a:bodyPr>
          <a:lstStyle/>
          <a:p>
            <a:pPr marL="406400" indent="-487363"/>
            <a:r>
              <a:rPr lang="en-AU" sz="2400" dirty="0"/>
              <a:t>ISO standards, update frequency is variable</a:t>
            </a:r>
          </a:p>
          <a:p>
            <a:pPr marL="406400" indent="-487363"/>
            <a:r>
              <a:rPr lang="en-AU" sz="2400" dirty="0"/>
              <a:t>Reusability of components is dependent on their stability AND progress</a:t>
            </a:r>
          </a:p>
          <a:p>
            <a:pPr marL="406400" indent="-487363"/>
            <a:r>
              <a:rPr lang="en-AU" sz="2400" dirty="0"/>
              <a:t>Responsibility for a component must lie with the group that defined it</a:t>
            </a:r>
          </a:p>
          <a:p>
            <a:pPr marL="406400" indent="-487363"/>
            <a:r>
              <a:rPr lang="en-AU" sz="2400" dirty="0"/>
              <a:t>Implementation</a:t>
            </a:r>
          </a:p>
          <a:p>
            <a:pPr marL="806450" lvl="1" indent="-487363"/>
            <a:r>
              <a:rPr lang="en-AU" sz="2200" dirty="0"/>
              <a:t>is the responsibility of the group that defined the component</a:t>
            </a:r>
          </a:p>
          <a:p>
            <a:pPr marL="806450" lvl="1" indent="-487363"/>
            <a:r>
              <a:rPr lang="en-AU" sz="2200" dirty="0"/>
              <a:t>should be associated with definition of the components</a:t>
            </a:r>
          </a:p>
          <a:p>
            <a:pPr marL="806450" lvl="1" indent="-487363"/>
            <a:r>
              <a:rPr lang="en-AU" sz="2200" dirty="0"/>
              <a:t>should not be hosted in conjunction with other components</a:t>
            </a:r>
          </a:p>
          <a:p>
            <a:pPr marL="406400" indent="-487363"/>
            <a:r>
              <a:rPr lang="en-AU" sz="2400" dirty="0"/>
              <a:t>In the case of ISO 19115-3 – no components where added</a:t>
            </a:r>
          </a:p>
          <a:p>
            <a:pPr marL="806450" lvl="1" indent="-487363"/>
            <a:r>
              <a:rPr lang="en-AU" sz="2200" dirty="0"/>
              <a:t>Components implemented belong to:</a:t>
            </a:r>
          </a:p>
          <a:p>
            <a:pPr marL="1206500" lvl="2" indent="-487363"/>
            <a:r>
              <a:rPr lang="en-AU" sz="2000" dirty="0"/>
              <a:t>ISO 19115-1; ISO 19115-2; ISO 19103; ISO 19136</a:t>
            </a:r>
          </a:p>
          <a:p>
            <a:pPr marL="719137" lvl="2" indent="0">
              <a:buNone/>
            </a:pPr>
            <a:r>
              <a:rPr lang="en-AU" sz="2000" dirty="0"/>
              <a:t>Note: ISO 19110 call components that belong to ISO 19139:2007 (cat:) - withdrawn</a:t>
            </a:r>
          </a:p>
          <a:p>
            <a:pPr marL="719137" lvl="2" indent="0">
              <a:buNone/>
            </a:pPr>
            <a:r>
              <a:rPr lang="en-AU" sz="2000" dirty="0"/>
              <a:t>	</a:t>
            </a:r>
            <a:r>
              <a:rPr lang="en-AU" sz="2200" dirty="0"/>
              <a:t>	ISO 19115-1 </a:t>
            </a:r>
            <a:r>
              <a:rPr lang="en-AU" sz="2200" dirty="0" err="1"/>
              <a:t>Amd</a:t>
            </a:r>
            <a:r>
              <a:rPr lang="en-AU" sz="2200" dirty="0"/>
              <a:t> 2 references ISO 19111 (no XSDs)</a:t>
            </a:r>
          </a:p>
          <a:p>
            <a:pPr marL="719137" lvl="2" indent="0">
              <a:buNone/>
            </a:pPr>
            <a:r>
              <a:rPr lang="en-AU" sz="2200" dirty="0"/>
              <a:t>		ISO 19111 references ISO 19107 (no XSDs)</a:t>
            </a:r>
            <a:endParaRPr lang="en-A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CF402-31D9-1441-93B4-BCAD4B8F0E12}"/>
              </a:ext>
            </a:extLst>
          </p:cNvPr>
          <p:cNvSpPr txBox="1"/>
          <p:nvPr/>
        </p:nvSpPr>
        <p:spPr>
          <a:xfrm>
            <a:off x="10367455" y="0"/>
            <a:ext cx="8402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/>
              <a:t>19115-3</a:t>
            </a:r>
          </a:p>
          <a:p>
            <a:pPr algn="ctr"/>
            <a:r>
              <a:rPr lang="en-AU" dirty="0"/>
              <a:t>ICSM</a:t>
            </a:r>
          </a:p>
          <a:p>
            <a:pPr algn="ctr"/>
            <a:r>
              <a:rPr lang="en-AU" dirty="0"/>
              <a:t>Oct </a:t>
            </a:r>
          </a:p>
          <a:p>
            <a:pPr algn="ctr"/>
            <a:r>
              <a:rPr lang="en-AU" dirty="0"/>
              <a:t>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A8F56-CCBB-4045-8F9D-9DFD2ED1F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5800725"/>
            <a:ext cx="19685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F76870-D47F-A740-B74A-1F85B533FFE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247" y="74683"/>
            <a:ext cx="984250" cy="96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2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BA6C-F2BF-9344-90C6-BECAE7BB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2718"/>
            <a:ext cx="10462160" cy="1400530"/>
          </a:xfrm>
        </p:spPr>
        <p:txBody>
          <a:bodyPr/>
          <a:lstStyle/>
          <a:p>
            <a:r>
              <a:rPr lang="en-AU" sz="3000" dirty="0"/>
              <a:t>Where have all the … gone?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3CE82-825C-CC4E-9740-13A46AA6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04" y="1083158"/>
            <a:ext cx="11665527" cy="5487657"/>
          </a:xfrm>
        </p:spPr>
        <p:txBody>
          <a:bodyPr>
            <a:normAutofit fontScale="92500" lnSpcReduction="20000"/>
          </a:bodyPr>
          <a:lstStyle/>
          <a:p>
            <a:pPr marL="406400" indent="-487363"/>
            <a:r>
              <a:rPr lang="en-AU" sz="2400" dirty="0"/>
              <a:t>ISO 19115</a:t>
            </a:r>
            <a:r>
              <a:rPr lang="en-AU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-1</a:t>
            </a:r>
            <a:r>
              <a:rPr lang="en-AU" sz="2400" dirty="0"/>
              <a:t> Ed </a:t>
            </a:r>
            <a:r>
              <a:rPr lang="en-AU" sz="2400" b="1" dirty="0">
                <a:solidFill>
                  <a:srgbClr val="FFFF00"/>
                </a:solidFill>
              </a:rPr>
              <a:t>1</a:t>
            </a:r>
            <a:r>
              <a:rPr lang="en-AU" sz="2400" dirty="0"/>
              <a:t> (location .../19115/</a:t>
            </a:r>
            <a:r>
              <a:rPr lang="en-AU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-1</a:t>
            </a:r>
            <a:r>
              <a:rPr lang="en-AU" sz="2400" dirty="0"/>
              <a:t>/…/</a:t>
            </a:r>
            <a:r>
              <a:rPr lang="en-AU" sz="2400" b="1" dirty="0">
                <a:solidFill>
                  <a:srgbClr val="FFFF00"/>
                </a:solidFill>
              </a:rPr>
              <a:t>1</a:t>
            </a:r>
            <a:r>
              <a:rPr lang="en-AU" sz="2400" dirty="0"/>
              <a:t>.3.0/…) is responsible for:</a:t>
            </a:r>
          </a:p>
          <a:p>
            <a:pPr marL="806450" lvl="1" indent="-487363"/>
            <a:r>
              <a:rPr lang="en-AU" sz="2200" dirty="0"/>
              <a:t>All of: </a:t>
            </a:r>
            <a:r>
              <a:rPr lang="en-AU" sz="2200" dirty="0" err="1"/>
              <a:t>cit</a:t>
            </a:r>
            <a:r>
              <a:rPr lang="en-AU" sz="2200" dirty="0"/>
              <a:t>; </a:t>
            </a:r>
            <a:r>
              <a:rPr lang="en-AU" sz="2200" dirty="0" err="1"/>
              <a:t>gex</a:t>
            </a:r>
            <a:r>
              <a:rPr lang="en-AU" sz="2200" dirty="0"/>
              <a:t>; </a:t>
            </a:r>
            <a:r>
              <a:rPr lang="en-AU" sz="2200" dirty="0" err="1"/>
              <a:t>lan</a:t>
            </a:r>
            <a:r>
              <a:rPr lang="en-AU" sz="2200" dirty="0"/>
              <a:t>; mas; mcc; </a:t>
            </a:r>
            <a:r>
              <a:rPr lang="en-AU" sz="2200" dirty="0" err="1"/>
              <a:t>mco</a:t>
            </a:r>
            <a:r>
              <a:rPr lang="en-AU" sz="2200" dirty="0"/>
              <a:t>; </a:t>
            </a:r>
            <a:r>
              <a:rPr lang="en-AU" sz="2200" dirty="0" err="1"/>
              <a:t>mda</a:t>
            </a:r>
            <a:r>
              <a:rPr lang="en-AU" sz="2200" dirty="0"/>
              <a:t>; </a:t>
            </a:r>
            <a:r>
              <a:rPr lang="en-AU" sz="2200" dirty="0" err="1"/>
              <a:t>mdb</a:t>
            </a:r>
            <a:r>
              <a:rPr lang="en-AU" sz="2200" dirty="0"/>
              <a:t>; </a:t>
            </a:r>
            <a:r>
              <a:rPr lang="en-AU" sz="2200" dirty="0" err="1"/>
              <a:t>mex</a:t>
            </a:r>
            <a:r>
              <a:rPr lang="en-AU" sz="2200" dirty="0"/>
              <a:t>; mmi; </a:t>
            </a:r>
            <a:r>
              <a:rPr lang="en-AU" sz="2200" dirty="0" err="1"/>
              <a:t>mpc</a:t>
            </a:r>
            <a:r>
              <a:rPr lang="en-AU" sz="2200" dirty="0"/>
              <a:t>; </a:t>
            </a:r>
            <a:r>
              <a:rPr lang="en-AU" sz="2200" dirty="0" err="1"/>
              <a:t>mrd</a:t>
            </a:r>
            <a:r>
              <a:rPr lang="en-AU" sz="2200" dirty="0"/>
              <a:t>; </a:t>
            </a:r>
            <a:r>
              <a:rPr lang="en-AU" sz="2200" dirty="0" err="1"/>
              <a:t>mri</a:t>
            </a:r>
            <a:r>
              <a:rPr lang="en-AU" sz="2200" dirty="0"/>
              <a:t>; </a:t>
            </a:r>
            <a:r>
              <a:rPr lang="en-AU" sz="2200" dirty="0" err="1"/>
              <a:t>mrs</a:t>
            </a:r>
            <a:r>
              <a:rPr lang="en-AU" sz="2200" dirty="0"/>
              <a:t>; </a:t>
            </a:r>
            <a:r>
              <a:rPr lang="en-AU" sz="2200" dirty="0" err="1"/>
              <a:t>srv</a:t>
            </a:r>
            <a:endParaRPr lang="en-AU" sz="2200" dirty="0"/>
          </a:p>
          <a:p>
            <a:pPr marL="806450" lvl="1" indent="-487363"/>
            <a:r>
              <a:rPr lang="en-AU" sz="2200" dirty="0"/>
              <a:t>Most of: </a:t>
            </a:r>
            <a:r>
              <a:rPr lang="en-AU" sz="2200" dirty="0" err="1"/>
              <a:t>mrc</a:t>
            </a:r>
            <a:r>
              <a:rPr lang="en-AU" sz="2200" dirty="0"/>
              <a:t>; </a:t>
            </a:r>
            <a:r>
              <a:rPr lang="en-AU" sz="2200" dirty="0" err="1"/>
              <a:t>mrl</a:t>
            </a:r>
            <a:r>
              <a:rPr lang="en-AU" sz="2200" dirty="0"/>
              <a:t>; </a:t>
            </a:r>
            <a:r>
              <a:rPr lang="en-AU" sz="2200" dirty="0" err="1"/>
              <a:t>msr</a:t>
            </a:r>
            <a:endParaRPr lang="en-AU" sz="2200" dirty="0"/>
          </a:p>
          <a:p>
            <a:pPr marL="406400" indent="-487363"/>
            <a:r>
              <a:rPr lang="en-AU" sz="2400" dirty="0"/>
              <a:t>ISO 19115</a:t>
            </a:r>
            <a:r>
              <a:rPr lang="en-AU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-2</a:t>
            </a:r>
            <a:r>
              <a:rPr lang="en-AU" sz="2400" dirty="0"/>
              <a:t> Ed </a:t>
            </a:r>
            <a:r>
              <a:rPr lang="en-AU" sz="2400" b="1" dirty="0">
                <a:solidFill>
                  <a:srgbClr val="FFFF00"/>
                </a:solidFill>
              </a:rPr>
              <a:t>2</a:t>
            </a:r>
            <a:r>
              <a:rPr lang="en-AU" sz="2400" dirty="0"/>
              <a:t> (location .../19115/</a:t>
            </a:r>
            <a:r>
              <a:rPr lang="en-AU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-2</a:t>
            </a:r>
            <a:r>
              <a:rPr lang="en-AU" sz="2400" dirty="0"/>
              <a:t>/…/</a:t>
            </a:r>
            <a:r>
              <a:rPr lang="en-AU" sz="2400" b="1" dirty="0">
                <a:solidFill>
                  <a:srgbClr val="FFFF00"/>
                </a:solidFill>
              </a:rPr>
              <a:t>2</a:t>
            </a:r>
            <a:r>
              <a:rPr lang="en-AU" sz="2400" dirty="0"/>
              <a:t>.2.0/…) is responsible for:</a:t>
            </a:r>
          </a:p>
          <a:p>
            <a:pPr marL="806450" lvl="1" indent="-487363"/>
            <a:r>
              <a:rPr lang="en-AU" sz="2200" dirty="0"/>
              <a:t>All of: mac</a:t>
            </a:r>
          </a:p>
          <a:p>
            <a:pPr marL="806450" lvl="1" indent="-487363"/>
            <a:r>
              <a:rPr lang="en-AU" sz="2200" dirty="0"/>
              <a:t>Some of: </a:t>
            </a:r>
            <a:r>
              <a:rPr lang="en-AU" sz="2200" dirty="0" err="1"/>
              <a:t>mrc</a:t>
            </a:r>
            <a:r>
              <a:rPr lang="en-AU" sz="2200" dirty="0"/>
              <a:t>; </a:t>
            </a:r>
            <a:r>
              <a:rPr lang="en-AU" sz="2200" dirty="0" err="1"/>
              <a:t>mrl</a:t>
            </a:r>
            <a:r>
              <a:rPr lang="en-AU" sz="2200" dirty="0"/>
              <a:t>; </a:t>
            </a:r>
            <a:r>
              <a:rPr lang="en-AU" sz="2200" dirty="0" err="1"/>
              <a:t>msr</a:t>
            </a:r>
            <a:endParaRPr lang="en-AU" sz="2200" dirty="0"/>
          </a:p>
          <a:p>
            <a:pPr marL="406400" indent="-487363"/>
            <a:r>
              <a:rPr lang="en-AU" sz="2400" dirty="0"/>
              <a:t>ISO 19103 Ed </a:t>
            </a:r>
            <a:r>
              <a:rPr lang="en-AU" sz="2400" b="1" dirty="0">
                <a:solidFill>
                  <a:srgbClr val="FFFF00"/>
                </a:solidFill>
              </a:rPr>
              <a:t>1</a:t>
            </a:r>
            <a:r>
              <a:rPr lang="en-AU" sz="2400" dirty="0"/>
              <a:t> (location .../19103/-/…/</a:t>
            </a:r>
            <a:r>
              <a:rPr lang="en-AU" sz="2400" b="1" dirty="0">
                <a:solidFill>
                  <a:srgbClr val="FFFF00"/>
                </a:solidFill>
              </a:rPr>
              <a:t>1</a:t>
            </a:r>
            <a:r>
              <a:rPr lang="en-AU" sz="2400" dirty="0"/>
              <a:t>.2.0/…) is responsible for:</a:t>
            </a:r>
          </a:p>
          <a:p>
            <a:pPr marL="806450" lvl="1" indent="-487363"/>
            <a:r>
              <a:rPr lang="en-AU" sz="2200" dirty="0"/>
              <a:t>Sort of: </a:t>
            </a:r>
            <a:r>
              <a:rPr lang="en-AU" sz="2200" dirty="0" err="1"/>
              <a:t>gco</a:t>
            </a:r>
            <a:r>
              <a:rPr lang="en-AU" sz="2200" dirty="0"/>
              <a:t>; </a:t>
            </a:r>
            <a:r>
              <a:rPr lang="en-AU" sz="2200" dirty="0" err="1"/>
              <a:t>gcx</a:t>
            </a:r>
            <a:endParaRPr lang="en-AU" sz="2200" dirty="0"/>
          </a:p>
          <a:p>
            <a:pPr marL="406400" indent="-487363"/>
            <a:r>
              <a:rPr lang="en-AU" sz="2400" dirty="0"/>
              <a:t>ISO 19136 Ed </a:t>
            </a:r>
            <a:r>
              <a:rPr lang="en-AU" sz="2400" b="1" dirty="0">
                <a:solidFill>
                  <a:srgbClr val="FFFF00"/>
                </a:solidFill>
              </a:rPr>
              <a:t>1</a:t>
            </a:r>
            <a:r>
              <a:rPr lang="en-AU" sz="2400" dirty="0"/>
              <a:t> (location .../19136/-/</a:t>
            </a:r>
            <a:r>
              <a:rPr lang="en-AU" sz="2400" dirty="0" err="1"/>
              <a:t>gmw</a:t>
            </a:r>
            <a:r>
              <a:rPr lang="en-AU" sz="2400" dirty="0"/>
              <a:t>/</a:t>
            </a:r>
            <a:r>
              <a:rPr lang="en-AU" sz="2400" b="1" dirty="0">
                <a:solidFill>
                  <a:srgbClr val="FFFF00"/>
                </a:solidFill>
              </a:rPr>
              <a:t>1</a:t>
            </a:r>
            <a:r>
              <a:rPr lang="en-AU" sz="2400" dirty="0"/>
              <a:t>.1.0/…) </a:t>
            </a:r>
            <a:br>
              <a:rPr lang="en-AU" sz="2400" dirty="0"/>
            </a:br>
            <a:r>
              <a:rPr lang="en-AU" sz="2400" dirty="0"/>
              <a:t>         is associated with GML and held responsible for:</a:t>
            </a:r>
          </a:p>
          <a:p>
            <a:pPr marL="806450" lvl="1" indent="-487363"/>
            <a:r>
              <a:rPr lang="en-AU" sz="2200" dirty="0"/>
              <a:t>The little bit that is: </a:t>
            </a:r>
            <a:r>
              <a:rPr lang="en-AU" sz="2200" dirty="0" err="1"/>
              <a:t>gmw</a:t>
            </a:r>
            <a:r>
              <a:rPr lang="en-AU" sz="2200" dirty="0"/>
              <a:t> (wrapper for GML)</a:t>
            </a:r>
          </a:p>
          <a:p>
            <a:pPr marL="406400" indent="-487363"/>
            <a:r>
              <a:rPr lang="en-AU" sz="2400" dirty="0"/>
              <a:t>ISO 19139 ED </a:t>
            </a:r>
            <a:r>
              <a:rPr lang="en-AU" sz="2400" b="1" dirty="0">
                <a:solidFill>
                  <a:srgbClr val="FFFF00"/>
                </a:solidFill>
              </a:rPr>
              <a:t>1</a:t>
            </a:r>
            <a:r>
              <a:rPr lang="en-AU" sz="2400" dirty="0"/>
              <a:t> (withdrawn) (location .../19139/-/cat/</a:t>
            </a:r>
            <a:r>
              <a:rPr lang="en-AU" sz="2400" b="1" dirty="0">
                <a:solidFill>
                  <a:srgbClr val="FFFF00"/>
                </a:solidFill>
              </a:rPr>
              <a:t>1</a:t>
            </a:r>
            <a:r>
              <a:rPr lang="en-AU" sz="2400" dirty="0"/>
              <a:t>.1.0/…) is responsible for:</a:t>
            </a:r>
          </a:p>
          <a:p>
            <a:pPr marL="806450" lvl="1" indent="-487363"/>
            <a:r>
              <a:rPr lang="en-AU" sz="2200" dirty="0"/>
              <a:t>All of: cat</a:t>
            </a:r>
          </a:p>
          <a:p>
            <a:pPr marL="0" indent="0">
              <a:buNone/>
            </a:pPr>
            <a:r>
              <a:rPr lang="en-AU" dirty="0"/>
              <a:t>Note: </a:t>
            </a:r>
            <a:r>
              <a:rPr lang="en-AU" dirty="0" err="1"/>
              <a:t>mrc</a:t>
            </a:r>
            <a:r>
              <a:rPr lang="en-AU" dirty="0"/>
              <a:t>; </a:t>
            </a:r>
            <a:r>
              <a:rPr lang="en-AU" dirty="0" err="1"/>
              <a:t>mrl</a:t>
            </a:r>
            <a:r>
              <a:rPr lang="en-AU" dirty="0"/>
              <a:t>; </a:t>
            </a:r>
            <a:r>
              <a:rPr lang="en-AU" dirty="0" err="1"/>
              <a:t>msr</a:t>
            </a:r>
            <a:r>
              <a:rPr lang="en-AU" dirty="0"/>
              <a:t> occur as both -1 (…/1.3.0/…) &amp; -2 (…/2.2.0/…) schemas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CF402-31D9-1441-93B4-BCAD4B8F0E12}"/>
              </a:ext>
            </a:extLst>
          </p:cNvPr>
          <p:cNvSpPr txBox="1"/>
          <p:nvPr/>
        </p:nvSpPr>
        <p:spPr>
          <a:xfrm>
            <a:off x="10367455" y="0"/>
            <a:ext cx="8402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/>
              <a:t>19115-3</a:t>
            </a:r>
          </a:p>
          <a:p>
            <a:pPr algn="ctr"/>
            <a:r>
              <a:rPr lang="en-AU" dirty="0"/>
              <a:t>ICSM</a:t>
            </a:r>
          </a:p>
          <a:p>
            <a:pPr algn="ctr"/>
            <a:r>
              <a:rPr lang="en-AU" dirty="0"/>
              <a:t>Oct </a:t>
            </a:r>
          </a:p>
          <a:p>
            <a:pPr algn="ctr"/>
            <a:r>
              <a:rPr lang="en-AU" dirty="0"/>
              <a:t>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A8F56-CCBB-4045-8F9D-9DFD2ED1F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5800725"/>
            <a:ext cx="19685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BCC05B-4A00-F142-818C-E3081790B0E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247" y="74683"/>
            <a:ext cx="984250" cy="96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11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BA6C-F2BF-9344-90C6-BECAE7BB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2718"/>
            <a:ext cx="10462160" cy="1400530"/>
          </a:xfrm>
        </p:spPr>
        <p:txBody>
          <a:bodyPr/>
          <a:lstStyle/>
          <a:p>
            <a:r>
              <a:rPr lang="en-AU" sz="3000" dirty="0"/>
              <a:t>Code lists?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3CE82-825C-CC4E-9740-13A46AA6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38773"/>
            <a:ext cx="12165448" cy="5487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ISO 19139:2007 (withdrawn) defined catalogues, included </a:t>
            </a:r>
            <a:r>
              <a:rPr lang="en-AU" sz="2400" dirty="0" err="1"/>
              <a:t>CT_CodelistCatalogue</a:t>
            </a:r>
            <a:endParaRPr lang="en-AU" sz="2400" dirty="0"/>
          </a:p>
          <a:p>
            <a:pPr marL="319087" lvl="1" indent="0">
              <a:buNone/>
            </a:pPr>
            <a:r>
              <a:rPr lang="en-AU" sz="2000" dirty="0"/>
              <a:t>There should now be a single code-lists file</a:t>
            </a:r>
          </a:p>
          <a:p>
            <a:pPr marL="319087" lvl="1" indent="0">
              <a:buNone/>
            </a:pPr>
            <a:r>
              <a:rPr lang="en-AU" sz="2000" dirty="0">
                <a:hlinkClick r:id="rId2"/>
              </a:rPr>
              <a:t>https://schemas.isotc211.org/Resources/codelists.xml</a:t>
            </a:r>
            <a:endParaRPr lang="en-AU" sz="2000" dirty="0"/>
          </a:p>
          <a:p>
            <a:pPr marL="319087" lvl="1" indent="0">
              <a:buNone/>
            </a:pPr>
            <a:r>
              <a:rPr lang="en-AU" sz="2000" dirty="0"/>
              <a:t>Stubs for all TC211 standards</a:t>
            </a:r>
          </a:p>
          <a:p>
            <a:pPr marL="319087" lvl="1" indent="0">
              <a:buNone/>
            </a:pPr>
            <a:r>
              <a:rPr lang="en-AU" sz="2000" dirty="0"/>
              <a:t>All ISO 19115-# namespaces/</a:t>
            </a:r>
            <a:r>
              <a:rPr lang="en-AU" sz="2000" dirty="0" err="1"/>
              <a:t>codelists</a:t>
            </a:r>
            <a:r>
              <a:rPr lang="en-AU" sz="2000" dirty="0"/>
              <a:t>/codes</a:t>
            </a:r>
          </a:p>
          <a:p>
            <a:pPr marL="319087" lvl="1" indent="0">
              <a:buNone/>
            </a:pPr>
            <a:r>
              <a:rPr lang="en-AU" sz="2000" dirty="0"/>
              <a:t>URLs for all listed namespaces/</a:t>
            </a:r>
            <a:r>
              <a:rPr lang="en-AU" sz="2000" dirty="0" err="1"/>
              <a:t>codelists</a:t>
            </a:r>
            <a:r>
              <a:rPr lang="en-AU" sz="2000" dirty="0"/>
              <a:t>/codes</a:t>
            </a:r>
          </a:p>
          <a:p>
            <a:pPr marL="319087" lvl="1" indent="0">
              <a:buNone/>
            </a:pPr>
            <a:r>
              <a:rPr lang="en-AU" sz="2000" dirty="0"/>
              <a:t>URIs for all listed namespaces/</a:t>
            </a:r>
            <a:r>
              <a:rPr lang="en-AU" sz="2000" dirty="0" err="1"/>
              <a:t>codelists</a:t>
            </a:r>
            <a:r>
              <a:rPr lang="en-AU" sz="2000" dirty="0"/>
              <a:t>/codes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CF402-31D9-1441-93B4-BCAD4B8F0E12}"/>
              </a:ext>
            </a:extLst>
          </p:cNvPr>
          <p:cNvSpPr txBox="1"/>
          <p:nvPr/>
        </p:nvSpPr>
        <p:spPr>
          <a:xfrm>
            <a:off x="10367455" y="0"/>
            <a:ext cx="8402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/>
              <a:t>19115-3</a:t>
            </a:r>
          </a:p>
          <a:p>
            <a:pPr algn="ctr"/>
            <a:r>
              <a:rPr lang="en-AU" dirty="0"/>
              <a:t>ICSM</a:t>
            </a:r>
          </a:p>
          <a:p>
            <a:pPr algn="ctr"/>
            <a:r>
              <a:rPr lang="en-AU" dirty="0"/>
              <a:t>Oct </a:t>
            </a:r>
          </a:p>
          <a:p>
            <a:pPr algn="ctr"/>
            <a:r>
              <a:rPr lang="en-AU" dirty="0"/>
              <a:t>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A8F56-CCBB-4045-8F9D-9DFD2ED1F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5800725"/>
            <a:ext cx="19685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DCD063-F3FC-6D41-9756-239F47A86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548" y="1591491"/>
            <a:ext cx="4853048" cy="320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A0B1C9-A757-144A-8DB5-988F8D44EF7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247" y="74683"/>
            <a:ext cx="984250" cy="96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12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BA6C-F2BF-9344-90C6-BECAE7BB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2718"/>
            <a:ext cx="10462160" cy="1400530"/>
          </a:xfrm>
        </p:spPr>
        <p:txBody>
          <a:bodyPr/>
          <a:lstStyle/>
          <a:p>
            <a:r>
              <a:rPr lang="en-AU" sz="3000" dirty="0"/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CF402-31D9-1441-93B4-BCAD4B8F0E12}"/>
              </a:ext>
            </a:extLst>
          </p:cNvPr>
          <p:cNvSpPr txBox="1"/>
          <p:nvPr/>
        </p:nvSpPr>
        <p:spPr>
          <a:xfrm>
            <a:off x="10367455" y="0"/>
            <a:ext cx="8402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/>
              <a:t>19115-3</a:t>
            </a:r>
          </a:p>
          <a:p>
            <a:pPr algn="ctr"/>
            <a:r>
              <a:rPr lang="en-AU" dirty="0"/>
              <a:t>ICSM</a:t>
            </a:r>
          </a:p>
          <a:p>
            <a:pPr algn="ctr"/>
            <a:r>
              <a:rPr lang="en-AU" dirty="0"/>
              <a:t>Oct </a:t>
            </a:r>
          </a:p>
          <a:p>
            <a:pPr algn="ctr"/>
            <a:r>
              <a:rPr lang="en-AU" dirty="0"/>
              <a:t>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A8F56-CCBB-4045-8F9D-9DFD2ED1F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5800725"/>
            <a:ext cx="19685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F98F74-029A-1B49-BB91-25682056E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D45BAC-5AE0-0A48-83FC-EC9A968FC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366" y="0"/>
            <a:ext cx="702526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E4A555-FE52-6A40-9E4F-69A8EDE4799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247" y="74683"/>
            <a:ext cx="984250" cy="96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5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BA6C-F2BF-9344-90C6-BECAE7BB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2718"/>
            <a:ext cx="10462160" cy="1400530"/>
          </a:xfrm>
        </p:spPr>
        <p:txBody>
          <a:bodyPr/>
          <a:lstStyle/>
          <a:p>
            <a:r>
              <a:rPr lang="en-AU" sz="3600" dirty="0"/>
              <a:t>But first – what’s happened – 2020 &amp; 2021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6988A23-40FB-904C-8D0E-302167A493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582464"/>
              </p:ext>
            </p:extLst>
          </p:nvPr>
        </p:nvGraphicFramePr>
        <p:xfrm>
          <a:off x="-1" y="1266200"/>
          <a:ext cx="12191999" cy="448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9493">
                  <a:extLst>
                    <a:ext uri="{9D8B030D-6E8A-4147-A177-3AD203B41FA5}">
                      <a16:colId xmlns:a16="http://schemas.microsoft.com/office/drawing/2014/main" val="1345885408"/>
                    </a:ext>
                  </a:extLst>
                </a:gridCol>
                <a:gridCol w="9112506">
                  <a:extLst>
                    <a:ext uri="{9D8B030D-6E8A-4147-A177-3AD203B41FA5}">
                      <a16:colId xmlns:a16="http://schemas.microsoft.com/office/drawing/2014/main" val="3872798619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1" u="none" strike="noStrike" dirty="0">
                          <a:effectLst/>
                        </a:rPr>
                        <a:t>Standard number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 dirty="0">
                          <a:effectLst/>
                        </a:rPr>
                        <a:t>Standard name</a:t>
                      </a:r>
                      <a:endParaRPr lang="en-AU" sz="1800" b="1" i="0" u="none" strike="noStrike" dirty="0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198823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sng" strike="noStrike" dirty="0">
                          <a:effectLst/>
                          <a:hlinkClick r:id="rId2"/>
                        </a:rPr>
                        <a:t>ISO 19111:2019/AMD 1:2021</a:t>
                      </a:r>
                      <a:endParaRPr lang="en-AU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Geographic information — Referencing by coordinates — Amendment 1</a:t>
                      </a:r>
                      <a:endParaRPr lang="en-AU" sz="1400" b="0" i="0" u="none" strike="noStrike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32657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sng" strike="noStrike" dirty="0">
                          <a:effectLst/>
                          <a:hlinkClick r:id="rId3"/>
                        </a:rPr>
                        <a:t>ISO 19115-1:2014/AMD 2:2020</a:t>
                      </a:r>
                      <a:endParaRPr lang="en-AU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Geographic information — Metadata — Part 1: Fundamentals — Amendment 2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359306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sng" strike="noStrike" dirty="0">
                          <a:effectLst/>
                          <a:hlinkClick r:id="rId4"/>
                        </a:rPr>
                        <a:t>ISO 19116:2019/AMD 1:2021</a:t>
                      </a:r>
                      <a:endParaRPr lang="en-AU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Geographic information — Positioning services — Amendment 1</a:t>
                      </a:r>
                      <a:endParaRPr lang="en-AU" sz="1400" b="0" i="0" u="none" strike="noStrike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83447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sng" strike="noStrike" dirty="0">
                          <a:effectLst/>
                          <a:hlinkClick r:id="rId5"/>
                        </a:rPr>
                        <a:t>ISO 19126:2021</a:t>
                      </a:r>
                      <a:endParaRPr lang="en-AU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Geographic information — Feature concept dictionaries and registers</a:t>
                      </a:r>
                      <a:endParaRPr lang="en-AU" sz="1400" b="0" i="0" u="none" strike="noStrike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824064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sng" strike="noStrike">
                          <a:effectLst/>
                          <a:hlinkClick r:id="rId6"/>
                        </a:rPr>
                        <a:t>ISO 19135-1:2015/AMD 1:2021</a:t>
                      </a:r>
                      <a:endParaRPr lang="en-AU" sz="14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Geographic information — Procedures for item registration — Part 1: Fundamentals — Amendment 1</a:t>
                      </a:r>
                      <a:endParaRPr lang="en-AU" sz="1400" b="0" i="0" u="none" strike="noStrike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2626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sng" strike="noStrike" dirty="0">
                          <a:effectLst/>
                          <a:hlinkClick r:id="rId7"/>
                        </a:rPr>
                        <a:t>ISO 19136-1:2020</a:t>
                      </a:r>
                      <a:endParaRPr lang="en-AU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Geographic information — Geography Markup Language (GML) — Part 1: Fundamentals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688125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sng" strike="noStrike" dirty="0">
                          <a:effectLst/>
                          <a:hlinkClick r:id="rId8"/>
                        </a:rPr>
                        <a:t>ISO 19148:2021</a:t>
                      </a:r>
                      <a:endParaRPr lang="en-AU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Geographic information — Linear referencing</a:t>
                      </a:r>
                      <a:endParaRPr lang="en-AU" sz="1400" b="0" i="0" u="none" strike="noStrike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829063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sng" strike="noStrike" dirty="0">
                          <a:effectLst/>
                          <a:hlinkClick r:id="rId9"/>
                        </a:rPr>
                        <a:t>ISO 19160-3:2020</a:t>
                      </a:r>
                      <a:endParaRPr lang="en-AU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Addressing — Part 3: Address data quality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978037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sng" strike="noStrike" dirty="0">
                          <a:effectLst/>
                          <a:hlinkClick r:id="rId10"/>
                        </a:rPr>
                        <a:t>ISO 19161-1:2020</a:t>
                      </a:r>
                      <a:endParaRPr lang="en-AU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Geographic information — Geodetic references — Part 1: International terrestrial reference system (ITRS)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919306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sng" strike="noStrike" dirty="0">
                          <a:effectLst/>
                          <a:hlinkClick r:id="rId11"/>
                        </a:rPr>
                        <a:t>ISO 19165-2:2020</a:t>
                      </a:r>
                      <a:endParaRPr lang="en-AU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Geographic information — Preservation of digital data and metadata — Part 2: Content specifications for Earth observation data and derived digital products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360632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sng" strike="noStrike" dirty="0">
                          <a:effectLst/>
                          <a:hlinkClick r:id="rId12"/>
                        </a:rPr>
                        <a:t>ISO 19168-1:2020</a:t>
                      </a:r>
                      <a:endParaRPr lang="en-AU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Geographic information — Geospatial API for features — Part 1: Core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130845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sng" strike="noStrike" dirty="0">
                          <a:effectLst/>
                          <a:hlinkClick r:id="rId13"/>
                        </a:rPr>
                        <a:t>ISO 19170-1:2021</a:t>
                      </a:r>
                      <a:endParaRPr lang="en-AU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Geographic information — Discrete Global Grid Systems Specifications — Part 1: Core Reference System and Operations, and Equal Area Earth Reference System</a:t>
                      </a:r>
                      <a:endParaRPr lang="en-AU" sz="1400" b="0" i="0" u="none" strike="noStrike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680205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sng" strike="noStrike" dirty="0">
                          <a:effectLst/>
                          <a:hlinkClick r:id="rId14"/>
                        </a:rPr>
                        <a:t>ISO/TR 19169:2021</a:t>
                      </a:r>
                      <a:endParaRPr lang="en-AU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Geographic Information — Gap-analysis: mapping and describing the differences between the current GDF and ISO/TC 211 conceptual models to suggest ways to harmonize and resolve conflicting issues</a:t>
                      </a:r>
                      <a:endParaRPr lang="en-AU" sz="1400" b="0" i="0" u="none" strike="noStrike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732595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sng" strike="noStrike" dirty="0">
                          <a:effectLst/>
                          <a:hlinkClick r:id="rId15"/>
                        </a:rPr>
                        <a:t>ISO/TS 19163-2:2020</a:t>
                      </a:r>
                      <a:endParaRPr lang="en-AU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>
                          <a:effectLst/>
                        </a:rPr>
                        <a:t>Geographic information — Content components and encoding rules for imagery and gridded data — Part 2: Implementation schema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40812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sng" strike="noStrike" dirty="0">
                          <a:effectLst/>
                          <a:hlinkClick r:id="rId16"/>
                        </a:rPr>
                        <a:t>ISO/TS 19166:2021</a:t>
                      </a:r>
                      <a:endParaRPr lang="en-AU" sz="14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Geographic information — BIM to GIS conceptual mapping (B2GM)</a:t>
                      </a:r>
                      <a:endParaRPr lang="en-AU" sz="14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83631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B0CF402-31D9-1441-93B4-BCAD4B8F0E12}"/>
              </a:ext>
            </a:extLst>
          </p:cNvPr>
          <p:cNvSpPr txBox="1"/>
          <p:nvPr/>
        </p:nvSpPr>
        <p:spPr>
          <a:xfrm>
            <a:off x="10367455" y="0"/>
            <a:ext cx="8402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/>
              <a:t>19115-3</a:t>
            </a:r>
          </a:p>
          <a:p>
            <a:pPr algn="ctr"/>
            <a:r>
              <a:rPr lang="en-AU" dirty="0"/>
              <a:t>ICSM</a:t>
            </a:r>
          </a:p>
          <a:p>
            <a:pPr algn="ctr"/>
            <a:r>
              <a:rPr lang="en-AU" dirty="0"/>
              <a:t>Oct </a:t>
            </a:r>
          </a:p>
          <a:p>
            <a:pPr algn="ctr"/>
            <a:r>
              <a:rPr lang="en-AU" dirty="0"/>
              <a:t>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A8F56-CCBB-4045-8F9D-9DFD2ED1F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5800725"/>
            <a:ext cx="19685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487992-1209-6F40-9534-EB58A0B0903F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247" y="74683"/>
            <a:ext cx="984250" cy="96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1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BA6C-F2BF-9344-90C6-BECAE7BB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2718"/>
            <a:ext cx="10462160" cy="1400530"/>
          </a:xfrm>
        </p:spPr>
        <p:txBody>
          <a:bodyPr/>
          <a:lstStyle/>
          <a:p>
            <a:r>
              <a:rPr lang="en-AU" sz="3600" dirty="0"/>
              <a:t>And – what’s happening 2021, 2022, &amp;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3CE82-825C-CC4E-9740-13A46AA6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02" y="1223158"/>
            <a:ext cx="11808031" cy="4825571"/>
          </a:xfrm>
        </p:spPr>
        <p:txBody>
          <a:bodyPr>
            <a:normAutofit/>
          </a:bodyPr>
          <a:lstStyle/>
          <a:p>
            <a:endParaRPr lang="en-AU" sz="3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CF402-31D9-1441-93B4-BCAD4B8F0E12}"/>
              </a:ext>
            </a:extLst>
          </p:cNvPr>
          <p:cNvSpPr txBox="1"/>
          <p:nvPr/>
        </p:nvSpPr>
        <p:spPr>
          <a:xfrm>
            <a:off x="10367455" y="0"/>
            <a:ext cx="8402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/>
              <a:t>19115-3</a:t>
            </a:r>
          </a:p>
          <a:p>
            <a:pPr algn="ctr"/>
            <a:r>
              <a:rPr lang="en-AU" dirty="0"/>
              <a:t>ICSM</a:t>
            </a:r>
          </a:p>
          <a:p>
            <a:pPr algn="ctr"/>
            <a:r>
              <a:rPr lang="en-AU" dirty="0"/>
              <a:t>Oct </a:t>
            </a:r>
          </a:p>
          <a:p>
            <a:pPr algn="ctr"/>
            <a:r>
              <a:rPr lang="en-AU" dirty="0"/>
              <a:t>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A8F56-CCBB-4045-8F9D-9DFD2ED1F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5800725"/>
            <a:ext cx="19685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487992-1209-6F40-9534-EB58A0B0903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247" y="74683"/>
            <a:ext cx="984250" cy="96565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AF86EC-FABA-FF4E-8A90-974993D82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760270"/>
              </p:ext>
            </p:extLst>
          </p:nvPr>
        </p:nvGraphicFramePr>
        <p:xfrm>
          <a:off x="147571" y="1119949"/>
          <a:ext cx="11896858" cy="4767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8852">
                  <a:extLst>
                    <a:ext uri="{9D8B030D-6E8A-4147-A177-3AD203B41FA5}">
                      <a16:colId xmlns:a16="http://schemas.microsoft.com/office/drawing/2014/main" val="3230140472"/>
                    </a:ext>
                  </a:extLst>
                </a:gridCol>
                <a:gridCol w="807320">
                  <a:extLst>
                    <a:ext uri="{9D8B030D-6E8A-4147-A177-3AD203B41FA5}">
                      <a16:colId xmlns:a16="http://schemas.microsoft.com/office/drawing/2014/main" val="2965262537"/>
                    </a:ext>
                  </a:extLst>
                </a:gridCol>
                <a:gridCol w="8144744">
                  <a:extLst>
                    <a:ext uri="{9D8B030D-6E8A-4147-A177-3AD203B41FA5}">
                      <a16:colId xmlns:a16="http://schemas.microsoft.com/office/drawing/2014/main" val="3642511901"/>
                    </a:ext>
                  </a:extLst>
                </a:gridCol>
                <a:gridCol w="1297475">
                  <a:extLst>
                    <a:ext uri="{9D8B030D-6E8A-4147-A177-3AD203B41FA5}">
                      <a16:colId xmlns:a16="http://schemas.microsoft.com/office/drawing/2014/main" val="3349665123"/>
                    </a:ext>
                  </a:extLst>
                </a:gridCol>
                <a:gridCol w="958467">
                  <a:extLst>
                    <a:ext uri="{9D8B030D-6E8A-4147-A177-3AD203B41FA5}">
                      <a16:colId xmlns:a16="http://schemas.microsoft.com/office/drawing/2014/main" val="2747336559"/>
                    </a:ext>
                  </a:extLst>
                </a:gridCol>
              </a:tblGrid>
              <a:tr h="314633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u="none" strike="noStrike" dirty="0">
                          <a:effectLst/>
                        </a:rPr>
                        <a:t>Oversight</a:t>
                      </a:r>
                    </a:p>
                    <a:p>
                      <a:pPr algn="ctr" fontAlgn="b"/>
                      <a:r>
                        <a:rPr lang="en-A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u="none" strike="noStrike" dirty="0">
                          <a:effectLst/>
                        </a:rPr>
                        <a:t>Standard number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1" u="none" strike="noStrike" dirty="0">
                          <a:effectLst/>
                        </a:rPr>
                        <a:t>Standard name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u="none" strike="noStrike" dirty="0">
                          <a:effectLst/>
                        </a:rPr>
                        <a:t>Project lead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u="none" strike="noStrike" dirty="0">
                          <a:effectLst/>
                        </a:rPr>
                        <a:t>DIS/DTS/DTR expected</a:t>
                      </a:r>
                      <a:endParaRPr lang="en-AU" sz="1100" b="1" i="0" u="none" strike="noStrike" dirty="0">
                        <a:solidFill>
                          <a:srgbClr val="4444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extLst>
                  <a:ext uri="{0D108BD9-81ED-4DB2-BD59-A6C34878D82A}">
                    <a16:rowId xmlns:a16="http://schemas.microsoft.com/office/drawing/2014/main" val="192594786"/>
                  </a:ext>
                </a:extLst>
              </a:tr>
              <a:tr h="2767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WG 4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ISO 19168-2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Geographic information – Geospatial API for features — Part 2: Coordinate Reference Systems by Reference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Mr Panagiotis Vretanos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2021/08/31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extLst>
                  <a:ext uri="{0D108BD9-81ED-4DB2-BD59-A6C34878D82A}">
                    <a16:rowId xmlns:a16="http://schemas.microsoft.com/office/drawing/2014/main" val="2668373064"/>
                  </a:ext>
                </a:extLst>
              </a:tr>
              <a:tr h="23159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WG 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ISO 19123-1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Geographic information -- Schema for coverage geometry and functions -- Part 1: Fundamentals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Mr </a:t>
                      </a:r>
                      <a:r>
                        <a:rPr lang="en-AU" sz="1100" u="none" strike="noStrike" dirty="0" err="1">
                          <a:effectLst/>
                        </a:rPr>
                        <a:t>Liping</a:t>
                      </a:r>
                      <a:r>
                        <a:rPr lang="en-AU" sz="1100" u="none" strike="noStrike" dirty="0">
                          <a:effectLst/>
                        </a:rPr>
                        <a:t> Di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2021/09/30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ctr"/>
                </a:tc>
                <a:extLst>
                  <a:ext uri="{0D108BD9-81ED-4DB2-BD59-A6C34878D82A}">
                    <a16:rowId xmlns:a16="http://schemas.microsoft.com/office/drawing/2014/main" val="3732987750"/>
                  </a:ext>
                </a:extLst>
              </a:tr>
              <a:tr h="28868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WG 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ISO/TS 19124-1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Geographic information -- Calibration and validation of remote sensing data and derived products — Part 1: Fundamentals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Mr </a:t>
                      </a:r>
                      <a:r>
                        <a:rPr lang="en-AU" sz="1100" u="none" strike="noStrike" dirty="0" err="1">
                          <a:effectLst/>
                        </a:rPr>
                        <a:t>Liping</a:t>
                      </a:r>
                      <a:r>
                        <a:rPr lang="en-AU" sz="1100" u="none" strike="noStrike" dirty="0">
                          <a:effectLst/>
                        </a:rPr>
                        <a:t> Di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2021/09/01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extLst>
                  <a:ext uri="{0D108BD9-81ED-4DB2-BD59-A6C34878D82A}">
                    <a16:rowId xmlns:a16="http://schemas.microsoft.com/office/drawing/2014/main" val="3351734337"/>
                  </a:ext>
                </a:extLst>
              </a:tr>
              <a:tr h="13839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WG 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ISO 19160-6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Addressing -- Part 6: Digital interchange models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Mr Ronald </a:t>
                      </a:r>
                      <a:r>
                        <a:rPr lang="en-AU" sz="1100" u="none" strike="noStrike" dirty="0" err="1">
                          <a:effectLst/>
                        </a:rPr>
                        <a:t>Tse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2021/09/30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extLst>
                  <a:ext uri="{0D108BD9-81ED-4DB2-BD59-A6C34878D82A}">
                    <a16:rowId xmlns:a16="http://schemas.microsoft.com/office/drawing/2014/main" val="3646973342"/>
                  </a:ext>
                </a:extLst>
              </a:tr>
              <a:tr h="174508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WG 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ISO 19156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Geographic information -- Observations and measurements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Mr Ilkka Rinne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2021/10/30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extLst>
                  <a:ext uri="{0D108BD9-81ED-4DB2-BD59-A6C34878D82A}">
                    <a16:rowId xmlns:a16="http://schemas.microsoft.com/office/drawing/2014/main" val="3938620720"/>
                  </a:ext>
                </a:extLst>
              </a:tr>
              <a:tr h="276791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WG 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ISO 19160-4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Addressing — Part 4: International postal address components and template language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Mr Piotr Piotrowski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30/11/2021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extLst>
                  <a:ext uri="{0D108BD9-81ED-4DB2-BD59-A6C34878D82A}">
                    <a16:rowId xmlns:a16="http://schemas.microsoft.com/office/drawing/2014/main" val="2968780369"/>
                  </a:ext>
                </a:extLst>
              </a:tr>
              <a:tr h="240887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WG 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ISO 19115-3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Geographic information — Metadata — Part 3: XML schema implementation for fundamental concepts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Mr Ronald </a:t>
                      </a:r>
                      <a:r>
                        <a:rPr lang="en-AU" sz="1100" u="none" strike="noStrike" dirty="0" err="1">
                          <a:effectLst/>
                        </a:rPr>
                        <a:t>Tse</a:t>
                      </a:r>
                    </a:p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Mr Evert </a:t>
                      </a:r>
                      <a:r>
                        <a:rPr lang="en-AU" sz="1100" u="none" strike="noStrike" dirty="0" err="1">
                          <a:effectLst/>
                        </a:rPr>
                        <a:t>Bleys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2021/12/19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extLst>
                  <a:ext uri="{0D108BD9-81ED-4DB2-BD59-A6C34878D82A}">
                    <a16:rowId xmlns:a16="http://schemas.microsoft.com/office/drawing/2014/main" val="360954036"/>
                  </a:ext>
                </a:extLst>
              </a:tr>
              <a:tr h="181644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WG 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ISO 19157-1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Geographic information -- Data quality -- Part 1: General requirements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Dr Ivana Ivanova</a:t>
                      </a:r>
                    </a:p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Mr </a:t>
                      </a:r>
                      <a:r>
                        <a:rPr lang="en-AU" sz="1100" u="none" strike="noStrike" dirty="0" err="1">
                          <a:effectLst/>
                        </a:rPr>
                        <a:t>Torsten</a:t>
                      </a:r>
                      <a:r>
                        <a:rPr lang="en-AU" sz="1100" u="none" strike="noStrike" dirty="0">
                          <a:effectLst/>
                        </a:rPr>
                        <a:t> </a:t>
                      </a:r>
                      <a:r>
                        <a:rPr lang="en-AU" sz="1100" u="none" strike="noStrike" dirty="0" err="1">
                          <a:effectLst/>
                        </a:rPr>
                        <a:t>Svärd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2021/12/30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extLst>
                  <a:ext uri="{0D108BD9-81ED-4DB2-BD59-A6C34878D82A}">
                    <a16:rowId xmlns:a16="http://schemas.microsoft.com/office/drawing/2014/main" val="2404029100"/>
                  </a:ext>
                </a:extLst>
              </a:tr>
              <a:tr h="207593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WG 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ISO 19150-6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Geographic information -- Ontology -- Part 6: Service ontology registry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Prof. Bi </a:t>
                      </a:r>
                      <a:r>
                        <a:rPr lang="en-AU" sz="1100" u="none" strike="noStrike" dirty="0" err="1">
                          <a:effectLst/>
                        </a:rPr>
                        <a:t>Jiantao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2022/06/05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extLst>
                  <a:ext uri="{0D108BD9-81ED-4DB2-BD59-A6C34878D82A}">
                    <a16:rowId xmlns:a16="http://schemas.microsoft.com/office/drawing/2014/main" val="317340704"/>
                  </a:ext>
                </a:extLst>
              </a:tr>
              <a:tr h="23159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WG 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ISO 19160-2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Addressing — Part 2: Assigning and maintaining addresses for objects in the physical world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Dr Serena Coetzee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2022/07/15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extLst>
                  <a:ext uri="{0D108BD9-81ED-4DB2-BD59-A6C34878D82A}">
                    <a16:rowId xmlns:a16="http://schemas.microsoft.com/office/drawing/2014/main" val="617529509"/>
                  </a:ext>
                </a:extLst>
              </a:tr>
              <a:tr h="23159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WG 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ISO 19144-2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Geographic information — Classification systems — Part 2: Land Cover Meta Language (LCML)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Mr John Latham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2022/09/04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extLst>
                  <a:ext uri="{0D108BD9-81ED-4DB2-BD59-A6C34878D82A}">
                    <a16:rowId xmlns:a16="http://schemas.microsoft.com/office/drawing/2014/main" val="148885394"/>
                  </a:ext>
                </a:extLst>
              </a:tr>
              <a:tr h="23159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WG 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ISO 19144-3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Geographic information — Classification systems — Part 3: Land Use Meta Language (LUML)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Mr John Latham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2022/09/01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extLst>
                  <a:ext uri="{0D108BD9-81ED-4DB2-BD59-A6C34878D82A}">
                    <a16:rowId xmlns:a16="http://schemas.microsoft.com/office/drawing/2014/main" val="819337421"/>
                  </a:ext>
                </a:extLst>
              </a:tr>
              <a:tr h="23159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WG 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ISO 19152-1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Geographic information -- Land Administration Domain Model (LADM) — Part 1: Fundamentals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Mr Chris Body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2022/10/01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extLst>
                  <a:ext uri="{0D108BD9-81ED-4DB2-BD59-A6C34878D82A}">
                    <a16:rowId xmlns:a16="http://schemas.microsoft.com/office/drawing/2014/main" val="2468101004"/>
                  </a:ext>
                </a:extLst>
              </a:tr>
              <a:tr h="13839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WG 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ISO 19103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Geographic information — Conceptual schema language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Ms Heidi Vanparys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2023/07/15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extLst>
                  <a:ext uri="{0D108BD9-81ED-4DB2-BD59-A6C34878D82A}">
                    <a16:rowId xmlns:a16="http://schemas.microsoft.com/office/drawing/2014/main" val="919278010"/>
                  </a:ext>
                </a:extLst>
              </a:tr>
              <a:tr h="23159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WG 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ISO 19135-1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Geographic information — Procedures for item registration — Part 1: Fundamentals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Mr Ronald Tse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2023/07/15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extLst>
                  <a:ext uri="{0D108BD9-81ED-4DB2-BD59-A6C34878D82A}">
                    <a16:rowId xmlns:a16="http://schemas.microsoft.com/office/drawing/2014/main" val="1715499870"/>
                  </a:ext>
                </a:extLst>
              </a:tr>
              <a:tr h="15137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WG 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ISO 19157-3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Geographic information -- Data quality -- Part 3: Data quality measures register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Dr Ivana Ivanova</a:t>
                      </a:r>
                    </a:p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Mr </a:t>
                      </a:r>
                      <a:r>
                        <a:rPr lang="en-AU" sz="1100" u="none" strike="noStrike" dirty="0" err="1">
                          <a:effectLst/>
                        </a:rPr>
                        <a:t>Torsten</a:t>
                      </a:r>
                      <a:r>
                        <a:rPr lang="en-AU" sz="1100" u="none" strike="noStrike" dirty="0">
                          <a:effectLst/>
                        </a:rPr>
                        <a:t> </a:t>
                      </a:r>
                      <a:r>
                        <a:rPr lang="en-AU" sz="1100" u="none" strike="noStrike" dirty="0" err="1">
                          <a:effectLst/>
                        </a:rPr>
                        <a:t>Svärd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Estimated DIS 2023-08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extLst>
                  <a:ext uri="{0D108BD9-81ED-4DB2-BD59-A6C34878D82A}">
                    <a16:rowId xmlns:a16="http://schemas.microsoft.com/office/drawing/2014/main" val="1048227349"/>
                  </a:ext>
                </a:extLst>
              </a:tr>
              <a:tr h="345989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>
                          <a:effectLst/>
                        </a:rPr>
                        <a:t>WG 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19159-4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Geographic information – Calibration and validation of remote sensing imagery sensors and data– Part 4: Space-borne Microwave Radiometers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4" marR="3244" marT="3244" marB="0" anchor="b"/>
                </a:tc>
                <a:extLst>
                  <a:ext uri="{0D108BD9-81ED-4DB2-BD59-A6C34878D82A}">
                    <a16:rowId xmlns:a16="http://schemas.microsoft.com/office/drawing/2014/main" val="795855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49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BA6C-F2BF-9344-90C6-BECAE7BB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2718"/>
            <a:ext cx="10462160" cy="1400530"/>
          </a:xfrm>
        </p:spPr>
        <p:txBody>
          <a:bodyPr/>
          <a:lstStyle/>
          <a:p>
            <a:r>
              <a:rPr lang="es-ES" sz="3200" dirty="0"/>
              <a:t>Que? Porque? Donde?</a:t>
            </a:r>
            <a:endParaRPr lang="en-AU" sz="3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CF402-31D9-1441-93B4-BCAD4B8F0E12}"/>
              </a:ext>
            </a:extLst>
          </p:cNvPr>
          <p:cNvSpPr txBox="1"/>
          <p:nvPr/>
        </p:nvSpPr>
        <p:spPr>
          <a:xfrm>
            <a:off x="10367455" y="0"/>
            <a:ext cx="8402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/>
              <a:t>19115-3</a:t>
            </a:r>
          </a:p>
          <a:p>
            <a:pPr algn="ctr"/>
            <a:r>
              <a:rPr lang="en-AU" dirty="0"/>
              <a:t>ICSM</a:t>
            </a:r>
          </a:p>
          <a:p>
            <a:pPr algn="ctr"/>
            <a:r>
              <a:rPr lang="en-AU" dirty="0"/>
              <a:t>Oct </a:t>
            </a:r>
          </a:p>
          <a:p>
            <a:pPr algn="ctr"/>
            <a:r>
              <a:rPr lang="en-AU" dirty="0"/>
              <a:t>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A8F56-CCBB-4045-8F9D-9DFD2ED1F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5800725"/>
            <a:ext cx="19685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C97D05-445C-714F-A609-B8CCAB91E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14" y="1467420"/>
            <a:ext cx="3715083" cy="4140351"/>
          </a:xfrm>
        </p:spPr>
        <p:txBody>
          <a:bodyPr/>
          <a:lstStyle/>
          <a:p>
            <a:r>
              <a:rPr lang="en-AU" dirty="0"/>
              <a:t>Start: 2020-03</a:t>
            </a:r>
          </a:p>
          <a:p>
            <a:r>
              <a:rPr lang="en-AU" dirty="0"/>
              <a:t>CD: 2020-12-19</a:t>
            </a:r>
          </a:p>
          <a:p>
            <a:r>
              <a:rPr lang="en-AU" dirty="0">
                <a:solidFill>
                  <a:srgbClr val="FFFF00"/>
                </a:solidFill>
              </a:rPr>
              <a:t>Submission to DIS: 2021-04</a:t>
            </a:r>
          </a:p>
          <a:p>
            <a:r>
              <a:rPr lang="en-AU" dirty="0">
                <a:solidFill>
                  <a:srgbClr val="FFFF00"/>
                </a:solidFill>
              </a:rPr>
              <a:t>Resubmit: 2021-10-05</a:t>
            </a:r>
          </a:p>
          <a:p>
            <a:r>
              <a:rPr lang="en-AU" dirty="0"/>
              <a:t>DIS expected: 2021-12-19</a:t>
            </a:r>
          </a:p>
          <a:p>
            <a:r>
              <a:rPr lang="en-AU"/>
              <a:t>FDIS – hope not to need?</a:t>
            </a:r>
            <a:endParaRPr lang="en-AU" dirty="0"/>
          </a:p>
          <a:p>
            <a:r>
              <a:rPr lang="en-AU" dirty="0"/>
              <a:t>IS expected: 2022-12-19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57716B-0C2A-6445-A5D2-A0613C009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797" y="1088300"/>
            <a:ext cx="6313929" cy="54378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66577C-754C-C04D-9865-CFD2F6CD10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247" y="74683"/>
            <a:ext cx="984250" cy="96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3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BA6C-F2BF-9344-90C6-BECAE7BB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2718"/>
            <a:ext cx="10462160" cy="1400530"/>
          </a:xfrm>
        </p:spPr>
        <p:txBody>
          <a:bodyPr/>
          <a:lstStyle/>
          <a:p>
            <a:r>
              <a:rPr lang="en-AU" sz="3600" dirty="0"/>
              <a:t>What have they done to my 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3CE82-825C-CC4E-9740-13A46AA6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02" y="1223158"/>
            <a:ext cx="11808031" cy="4825571"/>
          </a:xfrm>
        </p:spPr>
        <p:txBody>
          <a:bodyPr>
            <a:normAutofit/>
          </a:bodyPr>
          <a:lstStyle/>
          <a:p>
            <a:r>
              <a:rPr lang="en-AU" sz="3000"/>
              <a:t>19115-3 </a:t>
            </a:r>
            <a:r>
              <a:rPr lang="en-AU" sz="3000" dirty="0"/>
              <a:t>XSDs → 19115-1, 19115-2, 19103, 19136</a:t>
            </a:r>
          </a:p>
          <a:p>
            <a:r>
              <a:rPr lang="en-AU" sz="3000" dirty="0"/>
              <a:t>Weird version numbering</a:t>
            </a:r>
          </a:p>
          <a:p>
            <a:r>
              <a:rPr lang="en-AU" sz="3000" dirty="0"/>
              <a:t>Reorder elements</a:t>
            </a:r>
          </a:p>
          <a:p>
            <a:r>
              <a:rPr lang="en-AU" sz="3000" dirty="0"/>
              <a:t>Relocated schemas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CF402-31D9-1441-93B4-BCAD4B8F0E12}"/>
              </a:ext>
            </a:extLst>
          </p:cNvPr>
          <p:cNvSpPr txBox="1"/>
          <p:nvPr/>
        </p:nvSpPr>
        <p:spPr>
          <a:xfrm>
            <a:off x="10367455" y="0"/>
            <a:ext cx="8402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/>
              <a:t>19115-3</a:t>
            </a:r>
          </a:p>
          <a:p>
            <a:pPr algn="ctr"/>
            <a:r>
              <a:rPr lang="en-AU" dirty="0"/>
              <a:t>ICSM</a:t>
            </a:r>
          </a:p>
          <a:p>
            <a:pPr algn="ctr"/>
            <a:r>
              <a:rPr lang="en-AU" dirty="0"/>
              <a:t>Oct </a:t>
            </a:r>
          </a:p>
          <a:p>
            <a:pPr algn="ctr"/>
            <a:r>
              <a:rPr lang="en-AU" dirty="0"/>
              <a:t>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A8F56-CCBB-4045-8F9D-9DFD2ED1F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5800725"/>
            <a:ext cx="19685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487992-1209-6F40-9534-EB58A0B0903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247" y="74683"/>
            <a:ext cx="984250" cy="96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8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BA6C-F2BF-9344-90C6-BECAE7BB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2718"/>
            <a:ext cx="10462160" cy="1400530"/>
          </a:xfrm>
        </p:spPr>
        <p:txBody>
          <a:bodyPr/>
          <a:lstStyle/>
          <a:p>
            <a:r>
              <a:rPr lang="en-AU" sz="3000" dirty="0"/>
              <a:t>Changes to ISO 19115-3 implementation (and versions)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3CE82-825C-CC4E-9740-13A46AA6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02" y="1223158"/>
            <a:ext cx="11808031" cy="4825571"/>
          </a:xfrm>
        </p:spPr>
        <p:txBody>
          <a:bodyPr>
            <a:normAutofit lnSpcReduction="10000"/>
          </a:bodyPr>
          <a:lstStyle/>
          <a:p>
            <a:r>
              <a:rPr lang="en-AU" sz="2400" dirty="0"/>
              <a:t>19115-3:2016 Ed 1 - XML schemas </a:t>
            </a:r>
            <a:r>
              <a:rPr lang="en-AU" sz="2400" b="1" dirty="0">
                <a:solidFill>
                  <a:srgbClr val="FFC000"/>
                </a:solidFill>
              </a:rPr>
              <a:t>V1.0</a:t>
            </a:r>
          </a:p>
          <a:p>
            <a:pPr lvl="1"/>
            <a:r>
              <a:rPr lang="en-AU" sz="2200" dirty="0"/>
              <a:t>ISO 19115-1:2014 Ed 1</a:t>
            </a:r>
          </a:p>
          <a:p>
            <a:pPr lvl="1"/>
            <a:r>
              <a:rPr lang="en-AU" sz="2200" dirty="0"/>
              <a:t>ISO 19115-2:2009 Ed 1</a:t>
            </a:r>
          </a:p>
          <a:p>
            <a:r>
              <a:rPr lang="en-AU" sz="2400" dirty="0"/>
              <a:t>19115-3:2016 Ed 1 - XML schemas </a:t>
            </a:r>
            <a:r>
              <a:rPr lang="en-AU" sz="2400" b="1" dirty="0">
                <a:solidFill>
                  <a:srgbClr val="FFC000"/>
                </a:solidFill>
              </a:rPr>
              <a:t>V2.0</a:t>
            </a:r>
          </a:p>
          <a:p>
            <a:pPr lvl="1"/>
            <a:r>
              <a:rPr lang="en-AU" sz="2200" dirty="0"/>
              <a:t>ISO 19115-1:2014 Ed 1 + </a:t>
            </a:r>
            <a:r>
              <a:rPr lang="en-AU" sz="2200" dirty="0" err="1">
                <a:solidFill>
                  <a:srgbClr val="FFFF00"/>
                </a:solidFill>
              </a:rPr>
              <a:t>Amd</a:t>
            </a:r>
            <a:r>
              <a:rPr lang="en-AU" sz="2200" dirty="0">
                <a:solidFill>
                  <a:srgbClr val="FFFF00"/>
                </a:solidFill>
              </a:rPr>
              <a:t> 1:2018</a:t>
            </a:r>
          </a:p>
          <a:p>
            <a:pPr lvl="1"/>
            <a:r>
              <a:rPr lang="en-AU" sz="2200" dirty="0"/>
              <a:t>ISO 19115-2</a:t>
            </a:r>
            <a:r>
              <a:rPr lang="en-AU" sz="2200" dirty="0">
                <a:solidFill>
                  <a:srgbClr val="FFFF00"/>
                </a:solidFill>
              </a:rPr>
              <a:t>:2019 Ed 2</a:t>
            </a:r>
          </a:p>
          <a:p>
            <a:r>
              <a:rPr lang="en-AU" sz="2400" dirty="0"/>
              <a:t>19115-3:2022 Ed 2 - XML schemas </a:t>
            </a:r>
            <a:r>
              <a:rPr lang="en-AU" sz="2400" b="1" dirty="0">
                <a:solidFill>
                  <a:srgbClr val="FFC000"/>
                </a:solidFill>
              </a:rPr>
              <a:t>V</a:t>
            </a:r>
            <a:r>
              <a:rPr lang="en-AU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  <a:r>
              <a:rPr lang="en-AU" sz="2400" b="1" dirty="0">
                <a:solidFill>
                  <a:srgbClr val="FFC000"/>
                </a:solidFill>
              </a:rPr>
              <a:t>.3 &amp; V</a:t>
            </a:r>
            <a:r>
              <a:rPr lang="en-AU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2</a:t>
            </a:r>
            <a:r>
              <a:rPr lang="en-AU" sz="2400" b="1" dirty="0">
                <a:solidFill>
                  <a:srgbClr val="FFC000"/>
                </a:solidFill>
              </a:rPr>
              <a:t>.2</a:t>
            </a:r>
          </a:p>
          <a:p>
            <a:pPr lvl="1"/>
            <a:r>
              <a:rPr lang="en-AU" sz="2200" dirty="0"/>
              <a:t>ISO 19115-1:2014 Ed </a:t>
            </a:r>
            <a:r>
              <a:rPr lang="en-AU" sz="2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  <a:r>
              <a:rPr lang="en-AU" sz="2200" dirty="0"/>
              <a:t> + </a:t>
            </a:r>
            <a:r>
              <a:rPr lang="en-AU" sz="2200" dirty="0" err="1"/>
              <a:t>Amd</a:t>
            </a:r>
            <a:r>
              <a:rPr lang="en-AU" sz="2200" dirty="0"/>
              <a:t> 1:2018 + </a:t>
            </a:r>
            <a:r>
              <a:rPr lang="en-AU" sz="2200" dirty="0" err="1">
                <a:solidFill>
                  <a:srgbClr val="FFFF00"/>
                </a:solidFill>
              </a:rPr>
              <a:t>Amd</a:t>
            </a:r>
            <a:r>
              <a:rPr lang="en-AU" sz="2200" dirty="0">
                <a:solidFill>
                  <a:srgbClr val="FFFF00"/>
                </a:solidFill>
              </a:rPr>
              <a:t> 2:2020</a:t>
            </a:r>
          </a:p>
          <a:p>
            <a:pPr lvl="1"/>
            <a:r>
              <a:rPr lang="en-AU" sz="2200" dirty="0"/>
              <a:t>ISO 19115-2:2019 Ed </a:t>
            </a:r>
            <a:r>
              <a:rPr lang="en-AU" sz="22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2</a:t>
            </a:r>
          </a:p>
          <a:p>
            <a:pPr lvl="1"/>
            <a:r>
              <a:rPr lang="en-AU" sz="2200" dirty="0">
                <a:solidFill>
                  <a:srgbClr val="FFFF00"/>
                </a:solidFill>
              </a:rPr>
              <a:t>Reordering of elements</a:t>
            </a:r>
          </a:p>
          <a:p>
            <a:pPr lvl="1"/>
            <a:r>
              <a:rPr lang="en-AU" sz="2200" dirty="0">
                <a:solidFill>
                  <a:srgbClr val="FFFF00"/>
                </a:solidFill>
              </a:rPr>
              <a:t>Relocating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CF402-31D9-1441-93B4-BCAD4B8F0E12}"/>
              </a:ext>
            </a:extLst>
          </p:cNvPr>
          <p:cNvSpPr txBox="1"/>
          <p:nvPr/>
        </p:nvSpPr>
        <p:spPr>
          <a:xfrm>
            <a:off x="10367455" y="0"/>
            <a:ext cx="8402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/>
              <a:t>19115-3</a:t>
            </a:r>
          </a:p>
          <a:p>
            <a:pPr algn="ctr"/>
            <a:r>
              <a:rPr lang="en-AU" dirty="0"/>
              <a:t>ICSM</a:t>
            </a:r>
          </a:p>
          <a:p>
            <a:pPr algn="ctr"/>
            <a:r>
              <a:rPr lang="en-AU" dirty="0"/>
              <a:t>Oct </a:t>
            </a:r>
          </a:p>
          <a:p>
            <a:pPr algn="ctr"/>
            <a:r>
              <a:rPr lang="en-AU" dirty="0"/>
              <a:t>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A8F56-CCBB-4045-8F9D-9DFD2ED1F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5800725"/>
            <a:ext cx="19685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AC1A23-C1B5-2643-8D1D-ADB5EFD08CE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247" y="74683"/>
            <a:ext cx="984250" cy="96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1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BA6C-F2BF-9344-90C6-BECAE7BB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2718"/>
            <a:ext cx="10462160" cy="1400530"/>
          </a:xfrm>
        </p:spPr>
        <p:txBody>
          <a:bodyPr/>
          <a:lstStyle/>
          <a:p>
            <a:r>
              <a:rPr lang="en-AU" sz="3000" dirty="0"/>
              <a:t>Attribute authority &amp; order in TC211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3CE82-825C-CC4E-9740-13A46AA6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02" y="1223158"/>
            <a:ext cx="11808031" cy="5292042"/>
          </a:xfrm>
        </p:spPr>
        <p:txBody>
          <a:bodyPr>
            <a:normAutofit/>
          </a:bodyPr>
          <a:lstStyle/>
          <a:p>
            <a:r>
              <a:rPr lang="en-AU" sz="2400" dirty="0"/>
              <a:t>Resolution within TC211 has established that the UML is deemed to be correct</a:t>
            </a:r>
          </a:p>
          <a:p>
            <a:pPr marL="457200" lvl="1" indent="0">
              <a:buNone/>
            </a:pPr>
            <a:r>
              <a:rPr lang="en-AU" sz="2200" dirty="0"/>
              <a:t>BUT UML is not order specific</a:t>
            </a:r>
          </a:p>
          <a:p>
            <a:r>
              <a:rPr lang="en-AU" sz="2400" dirty="0"/>
              <a:t>Data Dictionary (DD) provides an order for the attributes defined in the UML</a:t>
            </a:r>
          </a:p>
          <a:p>
            <a:pPr marL="457200" lvl="1" indent="0">
              <a:buNone/>
            </a:pPr>
            <a:r>
              <a:rPr lang="en-AU" sz="2200" dirty="0"/>
              <a:t>If there is a discrepancy between the UML definition and the DD then UML wins</a:t>
            </a:r>
          </a:p>
          <a:p>
            <a:r>
              <a:rPr lang="en-AU" sz="2400" dirty="0"/>
              <a:t>The XML schemas SHOULD use the UML definitions and the DD order</a:t>
            </a:r>
          </a:p>
          <a:p>
            <a:pPr marL="457200" lvl="1" indent="0">
              <a:buNone/>
            </a:pPr>
            <a:r>
              <a:rPr lang="en-AU" sz="2200" dirty="0"/>
              <a:t>This has not always been observed (especially order of elements)</a:t>
            </a:r>
          </a:p>
          <a:p>
            <a:pPr marL="457200" lvl="1" indent="0">
              <a:buNone/>
            </a:pPr>
            <a:r>
              <a:rPr lang="en-AU" sz="2200" dirty="0"/>
              <a:t>XSD order not matching DD makes it difficult for developers to work</a:t>
            </a:r>
          </a:p>
          <a:p>
            <a:pPr marL="400050"/>
            <a:r>
              <a:rPr lang="en-AU" sz="2400" b="1" dirty="0">
                <a:solidFill>
                  <a:srgbClr val="FFFF00"/>
                </a:solidFill>
              </a:rPr>
              <a:t>New version of ISO 19115-3 has reordered elements to match the DD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CF402-31D9-1441-93B4-BCAD4B8F0E12}"/>
              </a:ext>
            </a:extLst>
          </p:cNvPr>
          <p:cNvSpPr txBox="1"/>
          <p:nvPr/>
        </p:nvSpPr>
        <p:spPr>
          <a:xfrm>
            <a:off x="10367455" y="0"/>
            <a:ext cx="8402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/>
              <a:t>19115-3</a:t>
            </a:r>
          </a:p>
          <a:p>
            <a:pPr algn="ctr"/>
            <a:r>
              <a:rPr lang="en-AU" dirty="0"/>
              <a:t>ICSM</a:t>
            </a:r>
          </a:p>
          <a:p>
            <a:pPr algn="ctr"/>
            <a:r>
              <a:rPr lang="en-AU" dirty="0"/>
              <a:t>Oct </a:t>
            </a:r>
          </a:p>
          <a:p>
            <a:pPr algn="ctr"/>
            <a:r>
              <a:rPr lang="en-AU" dirty="0"/>
              <a:t>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A8F56-CCBB-4045-8F9D-9DFD2ED1F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5800725"/>
            <a:ext cx="19685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B9F8D8-A654-F942-9F2C-3352E245BB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247" y="74683"/>
            <a:ext cx="984250" cy="96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75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BA6C-F2BF-9344-90C6-BECAE7BB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2718"/>
            <a:ext cx="10462160" cy="1400530"/>
          </a:xfrm>
        </p:spPr>
        <p:txBody>
          <a:bodyPr/>
          <a:lstStyle/>
          <a:p>
            <a:r>
              <a:rPr lang="en-AU" sz="3000" dirty="0"/>
              <a:t>ISO 19115-1 V1.3 adjustments in element order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3CE82-825C-CC4E-9740-13A46AA6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06" y="1021279"/>
            <a:ext cx="11808031" cy="5173288"/>
          </a:xfrm>
        </p:spPr>
        <p:txBody>
          <a:bodyPr>
            <a:normAutofit/>
          </a:bodyPr>
          <a:lstStyle/>
          <a:p>
            <a:pPr lvl="1"/>
            <a:r>
              <a:rPr lang="en-AU" sz="2400" dirty="0" err="1"/>
              <a:t>mdb:MD_Metadata</a:t>
            </a:r>
            <a:r>
              <a:rPr lang="en-AU" sz="2400" dirty="0"/>
              <a:t>: </a:t>
            </a:r>
          </a:p>
          <a:p>
            <a:pPr lvl="2"/>
            <a:r>
              <a:rPr lang="en-AU" sz="2000" i="1" dirty="0" err="1"/>
              <a:t>resourceLineage</a:t>
            </a:r>
            <a:r>
              <a:rPr lang="en-AU" sz="2000" dirty="0"/>
              <a:t> from before </a:t>
            </a:r>
            <a:r>
              <a:rPr lang="en-AU" sz="2000" i="1" dirty="0" err="1"/>
              <a:t>portrayalCatalogue</a:t>
            </a:r>
            <a:r>
              <a:rPr lang="en-AU" sz="2000" dirty="0"/>
              <a:t> now 3rd last;</a:t>
            </a:r>
          </a:p>
          <a:p>
            <a:pPr lvl="2"/>
            <a:r>
              <a:rPr lang="en-AU" sz="2000" dirty="0"/>
              <a:t> </a:t>
            </a:r>
            <a:r>
              <a:rPr lang="en-AU" sz="2000" i="1" dirty="0" err="1"/>
              <a:t>metadataScope</a:t>
            </a:r>
            <a:r>
              <a:rPr lang="en-AU" sz="2000" dirty="0"/>
              <a:t> from after </a:t>
            </a:r>
            <a:r>
              <a:rPr lang="en-AU" sz="2000" i="1" dirty="0" err="1"/>
              <a:t>parentMetadata</a:t>
            </a:r>
            <a:r>
              <a:rPr lang="en-AU" sz="2000" dirty="0"/>
              <a:t> (4</a:t>
            </a:r>
            <a:r>
              <a:rPr lang="en-AU" sz="2000" baseline="30000" dirty="0"/>
              <a:t>th</a:t>
            </a:r>
            <a:r>
              <a:rPr lang="en-AU" sz="2000" dirty="0"/>
              <a:t>) now 2</a:t>
            </a:r>
            <a:r>
              <a:rPr lang="en-AU" sz="2000" baseline="30000" dirty="0"/>
              <a:t>nd</a:t>
            </a:r>
            <a:r>
              <a:rPr lang="en-AU" sz="2000" dirty="0"/>
              <a:t> last; </a:t>
            </a:r>
          </a:p>
          <a:p>
            <a:pPr lvl="2"/>
            <a:r>
              <a:rPr lang="en-AU" sz="2000" i="1" dirty="0" err="1"/>
              <a:t>acquisitionInformation</a:t>
            </a:r>
            <a:r>
              <a:rPr lang="en-AU" sz="2000" dirty="0"/>
              <a:t> still last (not in UML or data dictionary)</a:t>
            </a:r>
          </a:p>
          <a:p>
            <a:pPr lvl="1"/>
            <a:r>
              <a:rPr lang="en-AU" sz="2400" dirty="0" err="1"/>
              <a:t>srv:SV_CoupledResource</a:t>
            </a:r>
            <a:r>
              <a:rPr lang="en-AU" sz="2400" dirty="0"/>
              <a:t>: swap 3</a:t>
            </a:r>
            <a:r>
              <a:rPr lang="en-AU" sz="2400" baseline="30000" dirty="0"/>
              <a:t>rd</a:t>
            </a:r>
            <a:r>
              <a:rPr lang="en-AU" sz="2400" dirty="0"/>
              <a:t> &amp; 4</a:t>
            </a:r>
            <a:r>
              <a:rPr lang="en-AU" sz="2400" baseline="30000" dirty="0"/>
              <a:t>th</a:t>
            </a:r>
            <a:r>
              <a:rPr lang="en-AU" sz="2400" dirty="0"/>
              <a:t> (</a:t>
            </a:r>
            <a:r>
              <a:rPr lang="en-AU" sz="2400" i="1" dirty="0"/>
              <a:t>resource/operation</a:t>
            </a:r>
            <a:r>
              <a:rPr lang="en-AU" sz="2400" dirty="0"/>
              <a:t>)</a:t>
            </a:r>
          </a:p>
          <a:p>
            <a:pPr lvl="1"/>
            <a:r>
              <a:rPr lang="en-AU" sz="2400" dirty="0" err="1"/>
              <a:t>gex:EX_VerticalExytent</a:t>
            </a:r>
            <a:r>
              <a:rPr lang="en-AU" sz="2400" dirty="0"/>
              <a:t>: swap 3</a:t>
            </a:r>
            <a:r>
              <a:rPr lang="en-AU" sz="2400" baseline="30000" dirty="0"/>
              <a:t>rd</a:t>
            </a:r>
            <a:r>
              <a:rPr lang="en-AU" sz="2400" dirty="0"/>
              <a:t> &amp; 4</a:t>
            </a:r>
            <a:r>
              <a:rPr lang="en-AU" sz="2400" baseline="30000" dirty="0"/>
              <a:t>th</a:t>
            </a:r>
            <a:r>
              <a:rPr lang="en-AU" sz="2400" dirty="0"/>
              <a:t> (</a:t>
            </a:r>
            <a:r>
              <a:rPr lang="en-AU" sz="2400" i="1" dirty="0" err="1"/>
              <a:t>verticalCRS</a:t>
            </a:r>
            <a:r>
              <a:rPr lang="en-AU" sz="2400" i="1" dirty="0"/>
              <a:t>/</a:t>
            </a:r>
            <a:r>
              <a:rPr lang="en-AU" sz="2400" i="1" dirty="0" err="1"/>
              <a:t>verticalCRSId</a:t>
            </a:r>
            <a:r>
              <a:rPr lang="en-AU" sz="2400" dirty="0"/>
              <a:t>)</a:t>
            </a:r>
          </a:p>
          <a:p>
            <a:pPr lvl="1"/>
            <a:r>
              <a:rPr lang="en-AU" sz="2400" dirty="0" err="1"/>
              <a:t>Amd</a:t>
            </a:r>
            <a:r>
              <a:rPr lang="en-AU" sz="2400" dirty="0"/>
              <a:t> 2: </a:t>
            </a:r>
            <a:r>
              <a:rPr lang="en-AU" sz="2400" dirty="0" err="1"/>
              <a:t>mrs:MD_ReferenceSystem</a:t>
            </a:r>
            <a:endParaRPr lang="en-AU" sz="2400" dirty="0"/>
          </a:p>
          <a:p>
            <a:pPr lvl="2"/>
            <a:r>
              <a:rPr lang="en-AU" sz="2000" dirty="0"/>
              <a:t>insert </a:t>
            </a:r>
            <a:r>
              <a:rPr lang="en-AU" sz="2000" i="1" dirty="0" err="1"/>
              <a:t>crs</a:t>
            </a:r>
            <a:r>
              <a:rPr lang="en-AU" sz="2000" dirty="0"/>
              <a:t> &amp; </a:t>
            </a:r>
            <a:r>
              <a:rPr lang="en-AU" sz="2000" i="1" dirty="0" err="1"/>
              <a:t>coordinateEpoch</a:t>
            </a:r>
            <a:r>
              <a:rPr lang="en-AU" sz="2000" dirty="0"/>
              <a:t> (2</a:t>
            </a:r>
            <a:r>
              <a:rPr lang="en-AU" sz="2000" baseline="30000" dirty="0"/>
              <a:t>nd</a:t>
            </a:r>
            <a:r>
              <a:rPr lang="en-AU" sz="2000" dirty="0"/>
              <a:t> &amp; 3</a:t>
            </a:r>
            <a:r>
              <a:rPr lang="en-AU" sz="2000" baseline="30000" dirty="0"/>
              <a:t>rd</a:t>
            </a:r>
            <a:r>
              <a:rPr lang="en-AU" sz="2000" dirty="0"/>
              <a:t>) before </a:t>
            </a:r>
            <a:r>
              <a:rPr lang="en-AU" sz="2000" i="1" dirty="0" err="1"/>
              <a:t>referenceSystemType</a:t>
            </a:r>
            <a:endParaRPr lang="en-AU" sz="20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CF402-31D9-1441-93B4-BCAD4B8F0E12}"/>
              </a:ext>
            </a:extLst>
          </p:cNvPr>
          <p:cNvSpPr txBox="1"/>
          <p:nvPr/>
        </p:nvSpPr>
        <p:spPr>
          <a:xfrm>
            <a:off x="10367455" y="0"/>
            <a:ext cx="8402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/>
              <a:t>19115-3</a:t>
            </a:r>
          </a:p>
          <a:p>
            <a:pPr algn="ctr"/>
            <a:r>
              <a:rPr lang="en-AU" dirty="0"/>
              <a:t>ICSM</a:t>
            </a:r>
          </a:p>
          <a:p>
            <a:pPr algn="ctr"/>
            <a:r>
              <a:rPr lang="en-AU" dirty="0"/>
              <a:t>Oct </a:t>
            </a:r>
          </a:p>
          <a:p>
            <a:pPr algn="ctr"/>
            <a:r>
              <a:rPr lang="en-AU" dirty="0"/>
              <a:t>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A8F56-CCBB-4045-8F9D-9DFD2ED1F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5800725"/>
            <a:ext cx="19685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FAB86F-5E78-9F4A-8CA1-B9FC2889AE2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247" y="74683"/>
            <a:ext cx="984250" cy="96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83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BA6C-F2BF-9344-90C6-BECAE7BB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2718"/>
            <a:ext cx="10462160" cy="1400530"/>
          </a:xfrm>
        </p:spPr>
        <p:txBody>
          <a:bodyPr/>
          <a:lstStyle/>
          <a:p>
            <a:r>
              <a:rPr lang="en-AU" sz="3000" dirty="0"/>
              <a:t>ISO 19115-2 V2.2 adjustments in element order (</a:t>
            </a:r>
            <a:r>
              <a:rPr lang="en-AU" sz="3000" dirty="0" err="1"/>
              <a:t>pt</a:t>
            </a:r>
            <a:r>
              <a:rPr lang="en-AU" sz="3000" dirty="0"/>
              <a:t>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3CE82-825C-CC4E-9740-13A46AA6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84" y="1083158"/>
            <a:ext cx="11808031" cy="5774842"/>
          </a:xfrm>
        </p:spPr>
        <p:txBody>
          <a:bodyPr>
            <a:normAutofit fontScale="92500" lnSpcReduction="20000"/>
          </a:bodyPr>
          <a:lstStyle/>
          <a:p>
            <a:pPr marL="406400" indent="-487363"/>
            <a:r>
              <a:rPr lang="en-AU" sz="2600" dirty="0"/>
              <a:t>Metadata for Acquisition (mac)</a:t>
            </a:r>
          </a:p>
          <a:p>
            <a:pPr marL="806450" lvl="1" indent="-487363"/>
            <a:r>
              <a:rPr lang="en-AU" sz="2200" dirty="0" err="1"/>
              <a:t>mac:MI_Metadata</a:t>
            </a:r>
            <a:r>
              <a:rPr lang="en-AU" sz="2200" dirty="0"/>
              <a:t>: added</a:t>
            </a:r>
          </a:p>
          <a:p>
            <a:pPr marL="806450" lvl="1" indent="-487363"/>
            <a:r>
              <a:rPr lang="en-AU" sz="2200" dirty="0"/>
              <a:t>mac: </a:t>
            </a:r>
            <a:r>
              <a:rPr lang="en-AU" sz="2200" dirty="0" err="1"/>
              <a:t>MI_AcquisitionInformation</a:t>
            </a:r>
            <a:r>
              <a:rPr lang="en-AU" sz="2200" dirty="0"/>
              <a:t>: </a:t>
            </a:r>
            <a:r>
              <a:rPr lang="en-AU" sz="2200" i="1" dirty="0"/>
              <a:t>scope</a:t>
            </a:r>
            <a:r>
              <a:rPr lang="en-AU" sz="2200" dirty="0"/>
              <a:t> [</a:t>
            </a:r>
            <a:r>
              <a:rPr lang="en-AU" sz="2200" strike="dblStrike" dirty="0"/>
              <a:t>1</a:t>
            </a:r>
            <a:r>
              <a:rPr lang="en-AU" sz="2200" dirty="0"/>
              <a:t>0..1]; Reorder most other elements</a:t>
            </a:r>
          </a:p>
          <a:p>
            <a:pPr marL="806450" lvl="1" indent="-487363"/>
            <a:r>
              <a:rPr lang="en-AU" sz="2200" dirty="0"/>
              <a:t>mac: </a:t>
            </a:r>
            <a:r>
              <a:rPr lang="en-AU" sz="2200" dirty="0" err="1"/>
              <a:t>MI_Instrument</a:t>
            </a:r>
            <a:r>
              <a:rPr lang="en-AU" sz="2200" dirty="0"/>
              <a:t>: </a:t>
            </a:r>
          </a:p>
          <a:p>
            <a:pPr marL="1206500" lvl="2" indent="-487363"/>
            <a:r>
              <a:rPr lang="en-AU" sz="2000" dirty="0"/>
              <a:t>Remove </a:t>
            </a:r>
            <a:r>
              <a:rPr lang="en-AU" sz="2000" i="1" dirty="0"/>
              <a:t>content</a:t>
            </a:r>
            <a:r>
              <a:rPr lang="en-AU" sz="2000" dirty="0"/>
              <a:t>. Reorder: </a:t>
            </a:r>
            <a:r>
              <a:rPr lang="en-AU" sz="2000" i="1" dirty="0" err="1"/>
              <a:t>otherProperty</a:t>
            </a:r>
            <a:r>
              <a:rPr lang="en-AU" sz="2000" i="1" dirty="0"/>
              <a:t>; </a:t>
            </a:r>
            <a:r>
              <a:rPr lang="en-AU" sz="2000" i="1" dirty="0" err="1"/>
              <a:t>otherPropertyType</a:t>
            </a:r>
            <a:r>
              <a:rPr lang="en-AU" sz="2000" i="1" dirty="0"/>
              <a:t>; </a:t>
            </a:r>
            <a:r>
              <a:rPr lang="en-AU" sz="2000" i="1" dirty="0" err="1"/>
              <a:t>mountedOn</a:t>
            </a:r>
            <a:endParaRPr lang="en-AU" sz="2000" i="1" dirty="0"/>
          </a:p>
          <a:p>
            <a:pPr marL="806450" lvl="1" indent="-487363"/>
            <a:r>
              <a:rPr lang="en-AU" sz="2200" dirty="0"/>
              <a:t>mac: </a:t>
            </a:r>
            <a:r>
              <a:rPr lang="en-AU" sz="2200" dirty="0" err="1"/>
              <a:t>MI_Objective</a:t>
            </a:r>
            <a:r>
              <a:rPr lang="en-AU" sz="2200" dirty="0"/>
              <a:t>:</a:t>
            </a:r>
          </a:p>
          <a:p>
            <a:pPr marL="1062037" lvl="2" indent="-342900"/>
            <a:r>
              <a:rPr lang="en-AU" sz="2000" dirty="0"/>
              <a:t>Reorder: </a:t>
            </a:r>
            <a:r>
              <a:rPr lang="en-AU" sz="2000" i="1" dirty="0" err="1"/>
              <a:t>sensingInstrument</a:t>
            </a:r>
            <a:r>
              <a:rPr lang="en-AU" sz="2000" dirty="0"/>
              <a:t> (3</a:t>
            </a:r>
            <a:r>
              <a:rPr lang="en-AU" sz="2000" baseline="30000" dirty="0"/>
              <a:t>rd</a:t>
            </a:r>
            <a:r>
              <a:rPr lang="en-AU" sz="2000" dirty="0"/>
              <a:t> last to last) </a:t>
            </a:r>
            <a:r>
              <a:rPr lang="en-AU" sz="2000" i="1" dirty="0" err="1"/>
              <a:t>objectiveOccurence</a:t>
            </a:r>
            <a:r>
              <a:rPr lang="en-AU" sz="2000" dirty="0"/>
              <a:t> (last to 3</a:t>
            </a:r>
            <a:r>
              <a:rPr lang="en-AU" sz="2000" baseline="30000" dirty="0"/>
              <a:t>rd</a:t>
            </a:r>
            <a:r>
              <a:rPr lang="en-AU" sz="2000" dirty="0"/>
              <a:t> last)</a:t>
            </a:r>
          </a:p>
          <a:p>
            <a:pPr marL="806450" lvl="1" indent="-487363"/>
            <a:r>
              <a:rPr lang="en-AU" sz="2200" dirty="0"/>
              <a:t>mac: </a:t>
            </a:r>
            <a:r>
              <a:rPr lang="en-AU" sz="2200" dirty="0" err="1"/>
              <a:t>MI_Operation</a:t>
            </a:r>
            <a:r>
              <a:rPr lang="en-AU" sz="2200" dirty="0"/>
              <a:t>: </a:t>
            </a:r>
          </a:p>
          <a:p>
            <a:pPr marL="1206500" lvl="2" indent="-487363"/>
            <a:r>
              <a:rPr lang="en-AU" sz="2000" dirty="0"/>
              <a:t>Reorder: </a:t>
            </a:r>
            <a:r>
              <a:rPr lang="en-AU" sz="2000" dirty="0" err="1"/>
              <a:t>parentOperation</a:t>
            </a:r>
            <a:r>
              <a:rPr lang="en-AU" sz="2000" dirty="0"/>
              <a:t>; </a:t>
            </a:r>
            <a:r>
              <a:rPr lang="en-AU" sz="2000" i="1" dirty="0" err="1"/>
              <a:t>otherProperty</a:t>
            </a:r>
            <a:r>
              <a:rPr lang="en-AU" sz="2000" i="1" dirty="0"/>
              <a:t>; </a:t>
            </a:r>
            <a:r>
              <a:rPr lang="en-AU" sz="2000" i="1" dirty="0" err="1"/>
              <a:t>otherPropertyType</a:t>
            </a:r>
            <a:r>
              <a:rPr lang="en-AU" sz="2000" i="1" dirty="0"/>
              <a:t>; platform</a:t>
            </a:r>
          </a:p>
          <a:p>
            <a:pPr marL="806450" lvl="1" indent="-487363"/>
            <a:r>
              <a:rPr lang="en-AU" sz="2200" dirty="0"/>
              <a:t>mac: </a:t>
            </a:r>
            <a:r>
              <a:rPr lang="en-AU" sz="2200" i="1" dirty="0" err="1"/>
              <a:t>MI_Plan</a:t>
            </a:r>
            <a:r>
              <a:rPr lang="en-AU" sz="2200" i="1" dirty="0"/>
              <a:t>:</a:t>
            </a:r>
          </a:p>
          <a:p>
            <a:pPr marL="1206500" lvl="2" indent="-487363"/>
            <a:r>
              <a:rPr lang="en-AU" sz="2000" dirty="0"/>
              <a:t>Retain only: </a:t>
            </a:r>
            <a:r>
              <a:rPr lang="en-AU" sz="2000" i="1" dirty="0"/>
              <a:t>citation. </a:t>
            </a:r>
          </a:p>
          <a:p>
            <a:pPr marL="1206500" lvl="2" indent="-487363"/>
            <a:r>
              <a:rPr lang="en-AU" sz="2000" dirty="0"/>
              <a:t>New elements: </a:t>
            </a:r>
            <a:r>
              <a:rPr lang="en-AU" sz="2000" i="1" dirty="0"/>
              <a:t>type; status; citation; operation, </a:t>
            </a:r>
            <a:r>
              <a:rPr lang="en-AU" sz="2000" i="1" dirty="0" err="1"/>
              <a:t>satisfiedRequirements</a:t>
            </a:r>
            <a:endParaRPr lang="en-AU" sz="2000" i="1" dirty="0"/>
          </a:p>
          <a:p>
            <a:pPr marL="806450" lvl="1" indent="-487363"/>
            <a:r>
              <a:rPr lang="en-AU" sz="2200" dirty="0"/>
              <a:t>mac: </a:t>
            </a:r>
            <a:r>
              <a:rPr lang="en-AU" sz="2200" i="1" dirty="0" err="1"/>
              <a:t>MI_Event</a:t>
            </a:r>
            <a:r>
              <a:rPr lang="en-AU" sz="2200" i="1" dirty="0"/>
              <a:t>:</a:t>
            </a:r>
          </a:p>
          <a:p>
            <a:pPr marL="1206500" lvl="2" indent="-487363"/>
            <a:r>
              <a:rPr lang="en-AU" sz="2000" i="1" dirty="0"/>
              <a:t>Reorder: </a:t>
            </a:r>
            <a:r>
              <a:rPr lang="en-AU" sz="2000" i="1" dirty="0" err="1"/>
              <a:t>expectedObjective</a:t>
            </a:r>
            <a:r>
              <a:rPr lang="en-AU" sz="2000" i="1" dirty="0"/>
              <a:t> </a:t>
            </a:r>
            <a:r>
              <a:rPr lang="en-AU" sz="2000" dirty="0"/>
              <a:t>from last to 3</a:t>
            </a:r>
            <a:r>
              <a:rPr lang="en-AU" sz="2000" baseline="30000" dirty="0"/>
              <a:t>rd</a:t>
            </a:r>
            <a:r>
              <a:rPr lang="en-AU" sz="2000" dirty="0"/>
              <a:t> to last</a:t>
            </a:r>
          </a:p>
          <a:p>
            <a:pPr marL="1206500" lvl="2" indent="-487363"/>
            <a:r>
              <a:rPr lang="en-AU" sz="2000" dirty="0"/>
              <a:t>Rename:</a:t>
            </a:r>
            <a:r>
              <a:rPr lang="en-AU" sz="2000" i="1" dirty="0"/>
              <a:t> </a:t>
            </a:r>
            <a:r>
              <a:rPr lang="en-AU" sz="2000" i="1" dirty="0" err="1"/>
              <a:t>relatedSensor</a:t>
            </a:r>
            <a:r>
              <a:rPr lang="en-AU" sz="2000" i="1" dirty="0"/>
              <a:t> to </a:t>
            </a:r>
            <a:r>
              <a:rPr lang="en-AU" sz="2000" i="1" dirty="0" err="1"/>
              <a:t>relatedInstrument</a:t>
            </a:r>
            <a:endParaRPr lang="en-AU" sz="2000" i="1" dirty="0"/>
          </a:p>
          <a:p>
            <a:pPr marL="806450" lvl="1" indent="-487363"/>
            <a:endParaRPr lang="en-AU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CF402-31D9-1441-93B4-BCAD4B8F0E12}"/>
              </a:ext>
            </a:extLst>
          </p:cNvPr>
          <p:cNvSpPr txBox="1"/>
          <p:nvPr/>
        </p:nvSpPr>
        <p:spPr>
          <a:xfrm>
            <a:off x="10367455" y="0"/>
            <a:ext cx="8402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/>
              <a:t>19115-3</a:t>
            </a:r>
          </a:p>
          <a:p>
            <a:pPr algn="ctr"/>
            <a:r>
              <a:rPr lang="en-AU" dirty="0"/>
              <a:t>ICSM</a:t>
            </a:r>
          </a:p>
          <a:p>
            <a:pPr algn="ctr"/>
            <a:r>
              <a:rPr lang="en-AU" dirty="0"/>
              <a:t>Oct </a:t>
            </a:r>
          </a:p>
          <a:p>
            <a:pPr algn="ctr"/>
            <a:r>
              <a:rPr lang="en-AU" dirty="0"/>
              <a:t>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A8F56-CCBB-4045-8F9D-9DFD2ED1F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5800725"/>
            <a:ext cx="19685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Bent Arrow 5">
            <a:extLst>
              <a:ext uri="{FF2B5EF4-FFF2-40B4-BE49-F238E27FC236}">
                <a16:creationId xmlns:a16="http://schemas.microsoft.com/office/drawing/2014/main" id="{EE89C83A-A7DF-C149-BD00-1C1E5D8F271F}"/>
              </a:ext>
            </a:extLst>
          </p:cNvPr>
          <p:cNvSpPr/>
          <p:nvPr/>
        </p:nvSpPr>
        <p:spPr>
          <a:xfrm rot="5400000">
            <a:off x="4488871" y="4298172"/>
            <a:ext cx="296881" cy="1413162"/>
          </a:xfrm>
          <a:prstGeom prst="bentArrow">
            <a:avLst>
              <a:gd name="adj1" fmla="val 25000"/>
              <a:gd name="adj2" fmla="val 23256"/>
              <a:gd name="adj3" fmla="val 25000"/>
              <a:gd name="adj4" fmla="val 4375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D2613B-F620-8445-97D9-57D2A818EA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247" y="74683"/>
            <a:ext cx="984250" cy="96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86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F40FCC7D7FF4E998AAD9E30FB8BEC" ma:contentTypeVersion="16" ma:contentTypeDescription="Create a new document." ma:contentTypeScope="" ma:versionID="485237bef7920f187da4cbed4e826017">
  <xsd:schema xmlns:xsd="http://www.w3.org/2001/XMLSchema" xmlns:xs="http://www.w3.org/2001/XMLSchema" xmlns:p="http://schemas.microsoft.com/office/2006/metadata/properties" xmlns:ns2="9e6f4a2a-3c00-4a10-8254-c125036e376d" xmlns:ns3="0859af4d-6755-4846-ac57-3a419529e0b3" targetNamespace="http://schemas.microsoft.com/office/2006/metadata/properties" ma:root="true" ma:fieldsID="7d502c0e0d59de5e95636c2d67a55b46" ns2:_="" ns3:_="">
    <xsd:import namespace="9e6f4a2a-3c00-4a10-8254-c125036e376d"/>
    <xsd:import namespace="0859af4d-6755-4846-ac57-3a419529e0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f4a2a-3c00-4a10-8254-c125036e37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6a60af0-845b-4d8a-8d01-be9f6f2a1d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9af4d-6755-4846-ac57-3a419529e0b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2511507-e263-4687-bbd5-81d740b8bf9e}" ma:internalName="TaxCatchAll" ma:showField="CatchAllData" ma:web="0859af4d-6755-4846-ac57-3a419529e0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DC850A-2BF9-4E18-896E-F2332CE48671}"/>
</file>

<file path=customXml/itemProps2.xml><?xml version="1.0" encoding="utf-8"?>
<ds:datastoreItem xmlns:ds="http://schemas.openxmlformats.org/officeDocument/2006/customXml" ds:itemID="{C97529AC-8526-46B5-89F5-4368F193D4C6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22709</TotalTime>
  <Words>1710</Words>
  <Application>Microsoft Macintosh PowerPoint</Application>
  <PresentationFormat>Widescreen</PresentationFormat>
  <Paragraphs>303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Helvetica Neue</vt:lpstr>
      <vt:lpstr>Wingdings 3</vt:lpstr>
      <vt:lpstr>Ion</vt:lpstr>
      <vt:lpstr>What’s new in -3</vt:lpstr>
      <vt:lpstr>But first – what’s happened – 2020 &amp; 2021</vt:lpstr>
      <vt:lpstr>And – what’s happening 2021, 2022, &amp; 2023</vt:lpstr>
      <vt:lpstr>Que? Porque? Donde?</vt:lpstr>
      <vt:lpstr>What have they done to my ...</vt:lpstr>
      <vt:lpstr>Changes to ISO 19115-3 implementation (and versions)</vt:lpstr>
      <vt:lpstr>Attribute authority &amp; order in TC211 standards</vt:lpstr>
      <vt:lpstr>ISO 19115-1 V1.3 adjustments in element order </vt:lpstr>
      <vt:lpstr>ISO 19115-2 V2.2 adjustments in element order (pt 1)</vt:lpstr>
      <vt:lpstr>ISO 19115-2 V2.2 adjustments in element order (pt 2) </vt:lpstr>
      <vt:lpstr>CONTEXT: ISO 19115-1 dependencies</vt:lpstr>
      <vt:lpstr>Who is responsible for schemas - modularisation?</vt:lpstr>
      <vt:lpstr>Where have all the … gone?</vt:lpstr>
      <vt:lpstr>Code lists?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-3</dc:title>
  <dc:creator>Bleys</dc:creator>
  <cp:lastModifiedBy>Bleys</cp:lastModifiedBy>
  <cp:revision>15</cp:revision>
  <dcterms:created xsi:type="dcterms:W3CDTF">2021-09-18T06:11:41Z</dcterms:created>
  <dcterms:modified xsi:type="dcterms:W3CDTF">2021-10-08T00:28:30Z</dcterms:modified>
</cp:coreProperties>
</file>