
<file path=[Content_Types].xml><?xml version="1.0" encoding="utf-8"?>
<Types xmlns="http://schemas.openxmlformats.org/package/2006/content-types">
  <Default Extension="png" ContentType="image/png"/>
  <Default Extension="bmp" ContentType="image/bmp"/>
  <Default Extension="pdf" ContentType="application/pdf"/>
  <Default Extension="rels" ContentType="application/vnd.openxmlformats-package.relationships+xml"/>
  <Default Extension="jpeg" ContentType="image/jpg"/>
  <Default Extension="mov" ContentType="application/movie"/>
  <Default Extension="xml" ContentType="application/xml"/>
  <Default Extension="gif" ContentType="image/gif"/>
  <Default Extension="tif" ContentType="image/tif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customXml" Target="../customXml/item2.xml"/><Relationship Id="rId3" Type="http://schemas.openxmlformats.org/officeDocument/2006/relationships/commentAuthors" Target="commentAuthors.xml"/><Relationship Id="rId7" Type="http://schemas.openxmlformats.org/officeDocument/2006/relationships/notesMaster" Target="notesMasters/notesMaster1.xml"/><Relationship Id="rId12" Type="http://schemas.openxmlformats.org/officeDocument/2006/relationships/slide" Target="slides/slide5.xml"/><Relationship Id="rId17" Type="http://schemas.openxmlformats.org/officeDocument/2006/relationships/customXml" Target="../customXml/item1.xml"/><Relationship Id="rId2" Type="http://schemas.openxmlformats.org/officeDocument/2006/relationships/viewProps" Target="viewProps.xml"/><Relationship Id="rId16" Type="http://schemas.openxmlformats.org/officeDocument/2006/relationships/slide" Target="slides/slide9.xml"/><Relationship Id="rId1" Type="http://schemas.openxmlformats.org/officeDocument/2006/relationships/presProps" Target="presProps.xml"/><Relationship Id="rId6" Type="http://schemas.openxmlformats.org/officeDocument/2006/relationships/theme" Target="theme/theme1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 and chopstick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Bowl with salmon cakes, salad and humm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Bowl of pappardelle pasta with parsley butter, roasted hazelnuts and shaved parmesan chees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 and chopstick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umm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wl of pappardelle pasta with parsley butter, roasted hazelnuts and shaved parmesan cheese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byron@openwork.com" TargetMode="External"/><Relationship Id="rId3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openwork-nz.github.io/mdwg/defs/SpatialReferenceSystem" TargetMode="Externa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docs.opengeospatial.org/as/18-005r4/18-005r4.html#table_10" TargetMode="Externa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byron@openwork.com                          243 Trafalgar Street Nelson                                 http://openwork.nz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algn="just" defTabSz="800735">
              <a:defRPr sz="3492"/>
            </a:pPr>
            <a:r>
              <a:rPr u="sng">
                <a:hlinkClick r:id="rId2" invalidUrl="" action="" tgtFrame="" tooltip="" history="1" highlightClick="0" endSnd="0"/>
              </a:rPr>
              <a:t>byron@openwork.com</a:t>
            </a:r>
            <a:r>
              <a:t>                          243 Trafalgar Street Nelson                                 http://openwork.nz</a:t>
            </a:r>
          </a:p>
        </p:txBody>
      </p:sp>
      <p:sp>
        <p:nvSpPr>
          <p:cNvPr id="152" name="Byron Cochrane - Director…"/>
          <p:cNvSpPr txBox="1"/>
          <p:nvPr>
            <p:ph type="subTitle" sz="half" idx="1"/>
          </p:nvPr>
        </p:nvSpPr>
        <p:spPr>
          <a:xfrm>
            <a:off x="1201342" y="7223190"/>
            <a:ext cx="21971001" cy="4128655"/>
          </a:xfrm>
          <a:prstGeom prst="rect">
            <a:avLst/>
          </a:prstGeom>
        </p:spPr>
        <p:txBody>
          <a:bodyPr/>
          <a:lstStyle/>
          <a:p>
            <a:pPr>
              <a:defRPr u="sng"/>
            </a:pPr>
          </a:p>
          <a:p>
            <a:pPr>
              <a:defRPr u="sng"/>
            </a:pPr>
          </a:p>
          <a:p>
            <a:pPr>
              <a:defRPr u="sng"/>
            </a:pPr>
            <a:r>
              <a:t>Byron Cochrane - Director</a:t>
            </a:r>
          </a:p>
          <a:p>
            <a:pPr>
              <a:defRPr sz="3500"/>
            </a:pPr>
            <a:r>
              <a:t>OPEN SOURCE   |   OPEN STANDARDS   |   OPEN DATA</a:t>
            </a:r>
          </a:p>
          <a:p>
            <a:pPr>
              <a:defRPr i="1" sz="3500"/>
            </a:pPr>
            <a:r>
              <a:t>  -  Geospatial   -   Linked Data   -  Catalogues  -</a:t>
            </a:r>
          </a:p>
        </p:txBody>
      </p:sp>
      <p:pic>
        <p:nvPicPr>
          <p:cNvPr id="153" name="unknown.png" descr="unknow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8292" y="7097497"/>
            <a:ext cx="6479509" cy="2103737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ISO19115-1 amd 2 - Update"/>
          <p:cNvSpPr txBox="1"/>
          <p:nvPr>
            <p:ph type="ctrTitle"/>
          </p:nvPr>
        </p:nvSpPr>
        <p:spPr>
          <a:xfrm>
            <a:off x="1206496" y="2574991"/>
            <a:ext cx="21971004" cy="1863877"/>
          </a:xfrm>
          <a:prstGeom prst="rect">
            <a:avLst/>
          </a:prstGeom>
        </p:spPr>
        <p:txBody>
          <a:bodyPr anchor="t"/>
          <a:lstStyle/>
          <a:p>
            <a:pPr/>
            <a:r>
              <a:t>ISO19115-1 amd 2 - Update</a:t>
            </a:r>
          </a:p>
        </p:txBody>
      </p:sp>
      <p:sp>
        <p:nvSpPr>
          <p:cNvPr id="155" name="Spatial reference system description to support dynamic datum"/>
          <p:cNvSpPr txBox="1"/>
          <p:nvPr/>
        </p:nvSpPr>
        <p:spPr>
          <a:xfrm>
            <a:off x="1206499" y="4499650"/>
            <a:ext cx="21971001" cy="190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825500">
              <a:defRPr b="1" sz="5500">
                <a:solidFill>
                  <a:srgbClr val="000000"/>
                </a:solidFill>
              </a:defRPr>
            </a:lvl1pPr>
          </a:lstStyle>
          <a:p>
            <a:pPr/>
            <a:r>
              <a:t>Spatial reference system description to support dynamic datum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What has Changed in Amd. 2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has Changed in Amd. 2?</a:t>
            </a:r>
          </a:p>
        </p:txBody>
      </p:sp>
      <p:sp>
        <p:nvSpPr>
          <p:cNvPr id="158" name="New CRS and DataEpoch elements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New CRS and DataEpoch elements</a:t>
            </a:r>
          </a:p>
        </p:txBody>
      </p:sp>
      <p:pic>
        <p:nvPicPr>
          <p:cNvPr id="15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7804" y="3569788"/>
            <a:ext cx="11641910" cy="6954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859589" y="3355334"/>
            <a:ext cx="12081534" cy="5416555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ISO 19115-1 amd 1"/>
          <p:cNvSpPr txBox="1"/>
          <p:nvPr/>
        </p:nvSpPr>
        <p:spPr>
          <a:xfrm>
            <a:off x="14908601" y="8944966"/>
            <a:ext cx="4204413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600"/>
            </a:lvl1pPr>
          </a:lstStyle>
          <a:p>
            <a:pPr/>
            <a:r>
              <a:t>ISO 19115-1 amd 1</a:t>
            </a:r>
          </a:p>
        </p:txBody>
      </p:sp>
      <p:sp>
        <p:nvSpPr>
          <p:cNvPr id="162" name="ISO 19115-1 amd 2"/>
          <p:cNvSpPr txBox="1"/>
          <p:nvPr/>
        </p:nvSpPr>
        <p:spPr>
          <a:xfrm>
            <a:off x="3801862" y="10574162"/>
            <a:ext cx="4090798" cy="634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500"/>
            </a:lvl1pPr>
          </a:lstStyle>
          <a:p>
            <a:pPr/>
            <a:r>
              <a:t>ISO 19115-1 amd 2</a:t>
            </a:r>
          </a:p>
        </p:txBody>
      </p:sp>
      <p:sp>
        <p:nvSpPr>
          <p:cNvPr id="163" name="Rounded Rectangle"/>
          <p:cNvSpPr/>
          <p:nvPr/>
        </p:nvSpPr>
        <p:spPr>
          <a:xfrm>
            <a:off x="1484774" y="5603839"/>
            <a:ext cx="4812432" cy="763393"/>
          </a:xfrm>
          <a:prstGeom prst="roundRect">
            <a:avLst>
              <a:gd name="adj" fmla="val 24672"/>
            </a:avLst>
          </a:prstGeom>
          <a:ln w="63500">
            <a:solidFill>
              <a:schemeClr val="accent4">
                <a:hueOff val="348544"/>
                <a:lumOff val="7139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64" name="Rounded Rectangle"/>
          <p:cNvSpPr/>
          <p:nvPr/>
        </p:nvSpPr>
        <p:spPr>
          <a:xfrm>
            <a:off x="1153532" y="8641920"/>
            <a:ext cx="10313406" cy="1177032"/>
          </a:xfrm>
          <a:prstGeom prst="roundRect">
            <a:avLst>
              <a:gd name="adj" fmla="val 16364"/>
            </a:avLst>
          </a:prstGeom>
          <a:ln w="63500">
            <a:solidFill>
              <a:schemeClr val="accent4">
                <a:hueOff val="348544"/>
                <a:lumOff val="7139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65" name="Rounded Rectangle"/>
          <p:cNvSpPr/>
          <p:nvPr/>
        </p:nvSpPr>
        <p:spPr>
          <a:xfrm>
            <a:off x="1409350" y="7324989"/>
            <a:ext cx="9929209" cy="359174"/>
          </a:xfrm>
          <a:prstGeom prst="roundRect">
            <a:avLst>
              <a:gd name="adj" fmla="val 50000"/>
            </a:avLst>
          </a:prstGeom>
          <a:ln w="63500">
            <a:solidFill>
              <a:schemeClr val="accent4">
                <a:hueOff val="348544"/>
                <a:lumOff val="7139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6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473321" y="11799760"/>
            <a:ext cx="1903178" cy="19031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ISO10111-201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ISO10111-2019</a:t>
            </a:r>
          </a:p>
        </p:txBody>
      </p:sp>
      <p:sp>
        <p:nvSpPr>
          <p:cNvPr id="169" name="UML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UML</a:t>
            </a:r>
          </a:p>
        </p:txBody>
      </p:sp>
      <p:sp>
        <p:nvSpPr>
          <p:cNvPr id="170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55534" y="2251163"/>
            <a:ext cx="15278876" cy="10489974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Rounded Rectangle"/>
          <p:cNvSpPr/>
          <p:nvPr/>
        </p:nvSpPr>
        <p:spPr>
          <a:xfrm>
            <a:off x="10040402" y="6524897"/>
            <a:ext cx="8208366" cy="5169137"/>
          </a:xfrm>
          <a:prstGeom prst="roundRect">
            <a:avLst>
              <a:gd name="adj" fmla="val 4905"/>
            </a:avLst>
          </a:prstGeom>
          <a:ln w="63500">
            <a:solidFill>
              <a:schemeClr val="accent4">
                <a:hueOff val="348544"/>
                <a:lumOff val="7139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7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473321" y="11799760"/>
            <a:ext cx="1903178" cy="19031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ICSM ISO19115-1 Metadata Best Practice Guid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218888">
              <a:defRPr spc="-154" sz="7735"/>
            </a:lvl1pPr>
          </a:lstStyle>
          <a:p>
            <a:pPr/>
            <a:r>
              <a:t>ICSM ISO19115-1 Metadata Best Practice Guide</a:t>
            </a:r>
          </a:p>
        </p:txBody>
      </p:sp>
      <p:sp>
        <p:nvSpPr>
          <p:cNvPr id="176" name="Updated - Spatial Reference Systems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Updated - Spatial Reference Systems </a:t>
            </a:r>
          </a:p>
        </p:txBody>
      </p:sp>
      <p:sp>
        <p:nvSpPr>
          <p:cNvPr id="177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8" name="Image" descr="Image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04000" y="3589490"/>
            <a:ext cx="18106023" cy="97583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473321" y="11799760"/>
            <a:ext cx="1903178" cy="19031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ference System Typ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Reference System Type</a:t>
            </a:r>
          </a:p>
        </p:txBody>
      </p:sp>
      <p:sp>
        <p:nvSpPr>
          <p:cNvPr id="182" name="Dynamic?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Dynamic?</a:t>
            </a:r>
          </a:p>
        </p:txBody>
      </p:sp>
      <p:sp>
        <p:nvSpPr>
          <p:cNvPr id="183" name="Constraints:…"/>
          <p:cNvSpPr txBox="1"/>
          <p:nvPr>
            <p:ph type="body" sz="half" idx="1"/>
          </p:nvPr>
        </p:nvSpPr>
        <p:spPr>
          <a:xfrm>
            <a:off x="1206500" y="4248504"/>
            <a:ext cx="12110102" cy="8137586"/>
          </a:xfrm>
          <a:prstGeom prst="rect">
            <a:avLst/>
          </a:prstGeom>
        </p:spPr>
        <p:txBody>
          <a:bodyPr/>
          <a:lstStyle/>
          <a:p>
            <a:pPr marL="432815" indent="-432815" defTabSz="1731220">
              <a:spcBef>
                <a:spcPts val="3100"/>
              </a:spcBef>
              <a:defRPr sz="3407"/>
            </a:pPr>
            <a:r>
              <a:t>Constraints:</a:t>
            </a:r>
          </a:p>
          <a:p>
            <a:pPr lvl="1" marL="865631" indent="-432815" defTabSz="1731220">
              <a:spcBef>
                <a:spcPts val="3100"/>
              </a:spcBef>
              <a:defRPr sz="3407"/>
            </a:pPr>
            <a:r>
              <a:t>{if referenceSystemIdentifier refers to a dynamic CRS then count(coordinateEpoch) = 1</a:t>
            </a:r>
          </a:p>
          <a:p>
            <a:pPr lvl="1" marL="865631" indent="-432815" defTabSz="1731220">
              <a:spcBef>
                <a:spcPts val="3100"/>
              </a:spcBef>
              <a:defRPr sz="3407"/>
            </a:pPr>
            <a:r>
              <a:t>{crs.datum.oclAsType(DynamicGeodeticReferenceFrame or DynamicVerticalReferenceFrame) implies count(coordinateEpoch)=1}</a:t>
            </a:r>
          </a:p>
          <a:p>
            <a:pPr marL="432815" indent="-432815" defTabSz="1731220">
              <a:spcBef>
                <a:spcPts val="3100"/>
              </a:spcBef>
              <a:defRPr sz="3407"/>
            </a:pPr>
            <a:r>
              <a:t>3.1.7 coordinate epoch</a:t>
            </a:r>
          </a:p>
          <a:p>
            <a:pPr lvl="1" marL="865631" indent="-432815" defTabSz="1731220">
              <a:spcBef>
                <a:spcPts val="3100"/>
              </a:spcBef>
              <a:defRPr sz="3407"/>
            </a:pPr>
            <a:r>
              <a:t>epoch to which coordinates in a dynamic coordinate reference system are referenced (commonly expressed in the Gregorian calendar as a decimal year. EXAMPLE   2017-03-25 in the Gregorian calendar is epoch 2017.23)</a:t>
            </a:r>
          </a:p>
          <a:p>
            <a:pPr marL="432815" indent="-432815" defTabSz="1731220">
              <a:spcBef>
                <a:spcPts val="3100"/>
              </a:spcBef>
              <a:defRPr i="1" sz="3407"/>
            </a:pPr>
            <a:r>
              <a:t>How do we know a reference system is Dynamic?</a:t>
            </a:r>
          </a:p>
        </p:txBody>
      </p:sp>
      <p:pic>
        <p:nvPicPr>
          <p:cNvPr id="18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13706" y="414261"/>
            <a:ext cx="11356322" cy="117758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473321" y="11799760"/>
            <a:ext cx="1903178" cy="19031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ISO19111-201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ISO19111-2019</a:t>
            </a:r>
          </a:p>
        </p:txBody>
      </p:sp>
      <p:sp>
        <p:nvSpPr>
          <p:cNvPr id="188" name="UML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UML</a:t>
            </a:r>
          </a:p>
        </p:txBody>
      </p:sp>
      <p:sp>
        <p:nvSpPr>
          <p:cNvPr id="189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0" name="Image" descr="Image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86499" y="-162470"/>
            <a:ext cx="12975647" cy="14022339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Rounded Rectangle"/>
          <p:cNvSpPr/>
          <p:nvPr/>
        </p:nvSpPr>
        <p:spPr>
          <a:xfrm>
            <a:off x="16795792" y="2505241"/>
            <a:ext cx="4231542" cy="1369664"/>
          </a:xfrm>
          <a:prstGeom prst="roundRect">
            <a:avLst>
              <a:gd name="adj" fmla="val 9542"/>
            </a:avLst>
          </a:prstGeom>
          <a:ln w="63500">
            <a:solidFill>
              <a:schemeClr val="accent4">
                <a:hueOff val="348544"/>
                <a:lumOff val="7139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2" name="Rounded Rectangle"/>
          <p:cNvSpPr/>
          <p:nvPr/>
        </p:nvSpPr>
        <p:spPr>
          <a:xfrm>
            <a:off x="9871956" y="6172416"/>
            <a:ext cx="8502958" cy="6267564"/>
          </a:xfrm>
          <a:prstGeom prst="roundRect">
            <a:avLst>
              <a:gd name="adj" fmla="val 4190"/>
            </a:avLst>
          </a:prstGeom>
          <a:ln w="63500">
            <a:solidFill>
              <a:schemeClr val="accent4">
                <a:hueOff val="348544"/>
                <a:lumOff val="7139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9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473321" y="11799760"/>
            <a:ext cx="1903178" cy="19031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onstrai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Constraint</a:t>
            </a:r>
          </a:p>
        </p:txBody>
      </p:sp>
      <p:sp>
        <p:nvSpPr>
          <p:cNvPr id="196" name="{crs.datum.oclAsType(DynamicGeodeticReferenceFrame or DynamicVerticalReferenceFrame) implies count(coordinateEpoch)=1}"/>
          <p:cNvSpPr txBox="1"/>
          <p:nvPr>
            <p:ph type="body" idx="21"/>
          </p:nvPr>
        </p:nvSpPr>
        <p:spPr>
          <a:xfrm>
            <a:off x="1206500" y="2355185"/>
            <a:ext cx="21971001" cy="934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defTabSz="412750">
              <a:defRPr sz="2750"/>
            </a:pPr>
          </a:p>
          <a:p>
            <a:pPr defTabSz="412750">
              <a:defRPr sz="2750"/>
            </a:pPr>
            <a:r>
              <a:t>{crs.datum.oclAsType(</a:t>
            </a:r>
            <a:r>
              <a:rPr i="1" u="sng"/>
              <a:t>DynamicGeodeticReferenceFrame</a:t>
            </a:r>
            <a:r>
              <a:t> or </a:t>
            </a:r>
            <a:r>
              <a:rPr i="1" u="sng"/>
              <a:t>DynamicVerticalReferenceFrame</a:t>
            </a:r>
            <a:r>
              <a:t>) implies count(coordinateEpoch)=1}</a:t>
            </a:r>
          </a:p>
        </p:txBody>
      </p:sp>
      <p:sp>
        <p:nvSpPr>
          <p:cNvPr id="197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3598601"/>
            <a:ext cx="24384001" cy="88124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473321" y="11799760"/>
            <a:ext cx="1903178" cy="19031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ISO19111-201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ISO19111-2019</a:t>
            </a:r>
          </a:p>
        </p:txBody>
      </p:sp>
      <p:sp>
        <p:nvSpPr>
          <p:cNvPr id="202" name="Datums package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Datums package</a:t>
            </a:r>
          </a:p>
        </p:txBody>
      </p:sp>
      <p:sp>
        <p:nvSpPr>
          <p:cNvPr id="203" name="Dynamic Datum?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Dynamic Datum?</a:t>
            </a:r>
          </a:p>
        </p:txBody>
      </p:sp>
      <p:pic>
        <p:nvPicPr>
          <p:cNvPr id="20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48750" y="323850"/>
            <a:ext cx="11505523" cy="13465410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Rounded Rectangle"/>
          <p:cNvSpPr/>
          <p:nvPr/>
        </p:nvSpPr>
        <p:spPr>
          <a:xfrm>
            <a:off x="12828585" y="7333948"/>
            <a:ext cx="4620183" cy="1163542"/>
          </a:xfrm>
          <a:prstGeom prst="roundRect">
            <a:avLst>
              <a:gd name="adj" fmla="val 6819"/>
            </a:avLst>
          </a:prstGeom>
          <a:ln w="63500">
            <a:solidFill>
              <a:schemeClr val="accent4">
                <a:hueOff val="348544"/>
                <a:lumOff val="7139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20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473321" y="11799760"/>
            <a:ext cx="1903178" cy="19031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Future Work to Support ISO19115-1 amd.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Future Work to Support ISO19115-1 amd.2</a:t>
            </a:r>
          </a:p>
        </p:txBody>
      </p:sp>
      <p:sp>
        <p:nvSpPr>
          <p:cNvPr id="209" name="Schema and Tools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Schema and Tools</a:t>
            </a:r>
          </a:p>
        </p:txBody>
      </p:sp>
      <p:sp>
        <p:nvSpPr>
          <p:cNvPr id="210" name="Create Schema (XML) for ISO19115-1 amd.2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69391" indent="-469391" defTabSz="1877520">
              <a:spcBef>
                <a:spcPts val="3400"/>
              </a:spcBef>
              <a:defRPr sz="3696"/>
            </a:pPr>
            <a:r>
              <a:t>Create Schema (XML) for ISO19115-1 amd.2</a:t>
            </a:r>
          </a:p>
          <a:p>
            <a:pPr lvl="1" marL="938783" indent="-469391" defTabSz="1877520">
              <a:spcBef>
                <a:spcPts val="3400"/>
              </a:spcBef>
              <a:defRPr sz="3696"/>
            </a:pPr>
            <a:r>
              <a:t>Include ISO19111 2019 elements</a:t>
            </a:r>
          </a:p>
          <a:p>
            <a:pPr lvl="2" marL="1408175" indent="-469391" defTabSz="1877520">
              <a:spcBef>
                <a:spcPts val="3400"/>
              </a:spcBef>
              <a:defRPr sz="3696"/>
            </a:pPr>
            <a:r>
              <a:t>coordinateEpoch - decimal year</a:t>
            </a:r>
          </a:p>
          <a:p>
            <a:pPr lvl="2" marL="1408175" indent="-469391" defTabSz="1877520">
              <a:spcBef>
                <a:spcPts val="3400"/>
              </a:spcBef>
              <a:defRPr sz="3696"/>
            </a:pPr>
            <a:r>
              <a:t>crs - logical model and XML implementation </a:t>
            </a:r>
          </a:p>
          <a:p>
            <a:pPr marL="469391" indent="-469391" defTabSz="1877520">
              <a:spcBef>
                <a:spcPts val="3400"/>
              </a:spcBef>
              <a:defRPr sz="3696"/>
            </a:pPr>
            <a:r>
              <a:t>Tool support - GeoNetwork</a:t>
            </a:r>
          </a:p>
          <a:p>
            <a:pPr lvl="1" marL="938783" indent="-469391" defTabSz="1877520">
              <a:spcBef>
                <a:spcPts val="3400"/>
              </a:spcBef>
              <a:defRPr sz="3696"/>
            </a:pPr>
            <a:r>
              <a:t>Plugin Schema</a:t>
            </a:r>
          </a:p>
          <a:p>
            <a:pPr lvl="1" marL="938783" indent="-469391" defTabSz="1877520">
              <a:spcBef>
                <a:spcPts val="3400"/>
              </a:spcBef>
              <a:defRPr sz="3696"/>
            </a:pPr>
            <a:r>
              <a:t>ISO19111 editing interface</a:t>
            </a:r>
          </a:p>
          <a:p>
            <a:pPr marL="469391" indent="-469391" defTabSz="1877520">
              <a:spcBef>
                <a:spcPts val="3400"/>
              </a:spcBef>
              <a:defRPr sz="3696"/>
            </a:pPr>
            <a:r>
              <a:t>Support to help to tell “if dynamicCRS = true”</a:t>
            </a:r>
          </a:p>
          <a:p>
            <a:pPr marL="469391" indent="-469391" defTabSz="1877520">
              <a:spcBef>
                <a:spcPts val="3400"/>
              </a:spcBef>
              <a:defRPr sz="3696"/>
            </a:pPr>
            <a:r>
              <a:t>Questions? Suggestions?</a:t>
            </a:r>
          </a:p>
        </p:txBody>
      </p:sp>
      <p:pic>
        <p:nvPicPr>
          <p:cNvPr id="21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73321" y="11799760"/>
            <a:ext cx="1903178" cy="19031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EF40FCC7D7FF4E998AAD9E30FB8BEC" ma:contentTypeVersion="16" ma:contentTypeDescription="Create a new document." ma:contentTypeScope="" ma:versionID="485237bef7920f187da4cbed4e826017">
  <xsd:schema xmlns:xsd="http://www.w3.org/2001/XMLSchema" xmlns:xs="http://www.w3.org/2001/XMLSchema" xmlns:p="http://schemas.microsoft.com/office/2006/metadata/properties" xmlns:ns2="9e6f4a2a-3c00-4a10-8254-c125036e376d" xmlns:ns3="0859af4d-6755-4846-ac57-3a419529e0b3" targetNamespace="http://schemas.microsoft.com/office/2006/metadata/properties" ma:root="true" ma:fieldsID="7d502c0e0d59de5e95636c2d67a55b46" ns2:_="" ns3:_="">
    <xsd:import namespace="9e6f4a2a-3c00-4a10-8254-c125036e376d"/>
    <xsd:import namespace="0859af4d-6755-4846-ac57-3a419529e0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6f4a2a-3c00-4a10-8254-c125036e37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6a60af0-845b-4d8a-8d01-be9f6f2a1d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59af4d-6755-4846-ac57-3a419529e0b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2511507-e263-4687-bbd5-81d740b8bf9e}" ma:internalName="TaxCatchAll" ma:showField="CatchAllData" ma:web="0859af4d-6755-4846-ac57-3a419529e0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EDD5DC-08B4-493C-A330-02FFA5D96116}"/>
</file>

<file path=customXml/itemProps2.xml><?xml version="1.0" encoding="utf-8"?>
<ds:datastoreItem xmlns:ds="http://schemas.openxmlformats.org/officeDocument/2006/customXml" ds:itemID="{073E6316-8D06-48A5-AD75-BB7A86D03439}"/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