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2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7" r:id="rId15"/>
    <p:sldId id="366" r:id="rId16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E60"/>
    <a:srgbClr val="008666"/>
    <a:srgbClr val="00755A"/>
    <a:srgbClr val="EFFF9C"/>
    <a:srgbClr val="FFFFCC"/>
    <a:srgbClr val="A33F1F"/>
    <a:srgbClr val="4D4D4D"/>
    <a:srgbClr val="006983"/>
    <a:srgbClr val="267485"/>
    <a:srgbClr val="00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111" autoAdjust="0"/>
  </p:normalViewPr>
  <p:slideViewPr>
    <p:cSldViewPr>
      <p:cViewPr>
        <p:scale>
          <a:sx n="250" d="100"/>
          <a:sy n="250" d="100"/>
        </p:scale>
        <p:origin x="-1170" y="-27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62"/>
    </p:cViewPr>
  </p:sorterViewPr>
  <p:notesViewPr>
    <p:cSldViewPr>
      <p:cViewPr varScale="1">
        <p:scale>
          <a:sx n="69" d="100"/>
          <a:sy n="69" d="100"/>
        </p:scale>
        <p:origin x="2790" y="4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C663EE-5F87-4822-98BA-EC6FAAE531C8}" type="datetime1">
              <a:rPr lang="en-US" altLang="en-US"/>
              <a:pPr/>
              <a:t>10/28/2019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90CA95-A3A4-47AA-B49F-4142911F6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220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" y="744538"/>
            <a:ext cx="39687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2233ED3-09B4-4F9A-B811-C33D60C2DED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63252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madartzgraphics-3575871/?utm_source=link-attribution&amp;utm_medium=referral&amp;utm_campaign=image&amp;utm_content=194468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1944688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tectivesecurity.gov.au/information/Pages/default.aspx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law.gov.au/Series/C2004A02796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6.emf"/><Relationship Id="rId5" Type="http://schemas.openxmlformats.org/officeDocument/2006/relationships/hyperlink" Target="https://dpmc.govt.nz/our-business-units/national-security-group/national-security-policy" TargetMode="External"/><Relationship Id="rId4" Type="http://schemas.openxmlformats.org/officeDocument/2006/relationships/hyperlink" Target="https://www.protectivesecurity.gov.au/Pages/default.aspx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Image by </a:t>
            </a:r>
            <a:r>
              <a:rPr lang="en-AU" sz="1400" b="0" i="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Darwin </a:t>
            </a:r>
            <a:r>
              <a:rPr lang="en-AU" sz="1400" b="0" i="0" u="sng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Laganzon</a:t>
            </a:r>
            <a:r>
              <a:rPr lang="en-AU" sz="14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 from </a:t>
            </a:r>
            <a:r>
              <a:rPr lang="en-AU" sz="1400" b="0" i="0" u="sng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4"/>
              </a:rPr>
              <a:t>Pixabay</a:t>
            </a:r>
            <a:r>
              <a:rPr lang="en-AU" sz="14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 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33ED3-09B4-4F9A-B811-C33D60C2DED8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25209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0" y="4963321"/>
            <a:ext cx="3385957" cy="4592264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27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0" y="4963321"/>
            <a:ext cx="3501471" cy="4360109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929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0" y="5008461"/>
            <a:ext cx="3654516" cy="4675425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041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2" y="4979487"/>
            <a:ext cx="3225245" cy="4675425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9114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source: https://www.protectivesecurity.gov.au/resources/Documents/PSPF-fact-sheet-classification-reforms.pdf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436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https://www.protectivesecurity.gov.au/resources/Pages/default.aspx</a:t>
            </a:r>
          </a:p>
          <a:p>
            <a:r>
              <a:rPr lang="en-AU" dirty="0"/>
              <a:t>https://www.protectivesecurity.gov.au/sites/default/files/pspf-infosec-08-sensitive-classified-information.pdf</a:t>
            </a:r>
          </a:p>
          <a:p>
            <a:r>
              <a:rPr lang="en-AU" dirty="0"/>
              <a:t>https://www.protectivesecurity.gov.au/sites/default/files/pspf-infosec-09-access-information.pdf</a:t>
            </a:r>
          </a:p>
          <a:p>
            <a:r>
              <a:rPr lang="en-AU" dirty="0"/>
              <a:t>https://www.protectivesecurity.gov.au/resources/Pages/PSPF-fact-sheets-and-publications.aspx</a:t>
            </a:r>
          </a:p>
          <a:p>
            <a:r>
              <a:rPr lang="en-AU" dirty="0"/>
              <a:t>https://www.cyber.gov.au/sites/default/files/2019-10/Australian%20Government%20Information%20Security%20Manual%20%28October%202019%29.pdf</a:t>
            </a:r>
          </a:p>
          <a:p>
            <a:r>
              <a:rPr lang="en-AU" dirty="0"/>
              <a:t>https://www.protectivesecurity.gov.au/sites/default/files/PSPF-fact-sheet-summary-of-key-changes.pdf</a:t>
            </a:r>
          </a:p>
          <a:p>
            <a:r>
              <a:rPr lang="en-AU" dirty="0"/>
              <a:t>https://www.protectivesecurity.gov.au/sites/default/files/PSPF-on-page-a3.PDF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46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</a:rPr>
              <a:t>Protective Security Policy Framework</a:t>
            </a:r>
          </a:p>
          <a:p>
            <a:r>
              <a:rPr lang="en-US" sz="1200" b="1" dirty="0"/>
              <a:t>Information security:</a:t>
            </a:r>
          </a:p>
          <a:p>
            <a:r>
              <a:rPr lang="en-AU" sz="1200" dirty="0">
                <a:effectLst/>
              </a:rPr>
              <a:t>There are four core information security requirements that entities apply to achieve the information security outcome. The </a:t>
            </a:r>
            <a:endParaRPr lang="en-AU" sz="1200" b="1" dirty="0">
              <a:effectLst/>
            </a:endParaRPr>
          </a:p>
          <a:p>
            <a:endParaRPr lang="en-AU" sz="1200" b="1" dirty="0">
              <a:effectLst/>
            </a:endParaRPr>
          </a:p>
          <a:p>
            <a:r>
              <a:rPr lang="en-AU" sz="1200" b="1" dirty="0">
                <a:effectLst/>
              </a:rPr>
              <a:t>Core1: Sensitive and classified information</a:t>
            </a:r>
            <a:endParaRPr lang="en-AU" sz="1200" dirty="0">
              <a:effectLst/>
            </a:endParaRPr>
          </a:p>
          <a:p>
            <a:r>
              <a:rPr lang="en-AU" sz="1200" dirty="0">
                <a:effectLst/>
              </a:rPr>
              <a:t>Each entity must:</a:t>
            </a:r>
          </a:p>
          <a:p>
            <a:r>
              <a:rPr lang="en-AU" sz="1200" dirty="0">
                <a:effectLst/>
              </a:rPr>
              <a:t>identify information asset holdings</a:t>
            </a:r>
          </a:p>
          <a:p>
            <a:r>
              <a:rPr lang="en-AU" sz="1200" dirty="0">
                <a:effectLst/>
              </a:rPr>
              <a:t>assess the sensitivity and security classification of information asset holdings</a:t>
            </a:r>
          </a:p>
          <a:p>
            <a:r>
              <a:rPr lang="en-AU" sz="1200" dirty="0">
                <a:effectLst/>
              </a:rPr>
              <a:t>implement operational controls for these assets proportional to their value, importance and sensitivity.</a:t>
            </a:r>
          </a:p>
          <a:p>
            <a:endParaRPr lang="en-AU" sz="1200" b="1" dirty="0">
              <a:effectLst/>
            </a:endParaRPr>
          </a:p>
          <a:p>
            <a:r>
              <a:rPr lang="en-AU" sz="1200" b="1" dirty="0">
                <a:effectLst/>
              </a:rPr>
              <a:t>Core 2: Access to information</a:t>
            </a:r>
            <a:endParaRPr lang="en-AU" sz="1200" dirty="0">
              <a:effectLst/>
            </a:endParaRPr>
          </a:p>
          <a:p>
            <a:r>
              <a:rPr lang="en-AU" sz="1200" dirty="0">
                <a:effectLst/>
              </a:rPr>
              <a:t>Each entity must enable appropriate access to official information. This includes:</a:t>
            </a:r>
          </a:p>
          <a:p>
            <a:r>
              <a:rPr lang="en-AU" sz="1200" dirty="0">
                <a:effectLst/>
              </a:rPr>
              <a:t>sharing information within the entity, as well as with other relevant stakeholders</a:t>
            </a:r>
          </a:p>
          <a:p>
            <a:r>
              <a:rPr lang="en-AU" sz="1200" dirty="0">
                <a:effectLst/>
              </a:rPr>
              <a:t>ensuring that those who access sensitive or security classified information have an appropriate security clearance and need to know that information</a:t>
            </a:r>
          </a:p>
          <a:p>
            <a:r>
              <a:rPr lang="en-AU" sz="1200" dirty="0">
                <a:effectLst/>
              </a:rPr>
              <a:t>controlling access to supporting ICT systems, networks (including remote access), infrastructure and applications.</a:t>
            </a:r>
          </a:p>
          <a:p>
            <a:endParaRPr lang="en-US" sz="1200" dirty="0"/>
          </a:p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https://www.protectivesecurity.gov.au/information/Pages/default.aspx</a:t>
            </a: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33ED3-09B4-4F9A-B811-C33D60C2DED8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080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is Figure 8 from ISO 19115-1</a:t>
            </a:r>
          </a:p>
          <a:p>
            <a:endParaRPr lang="en-US" dirty="0"/>
          </a:p>
          <a:p>
            <a:r>
              <a:rPr lang="en-US" dirty="0"/>
              <a:t>Constraints apply to both the Metadata Record and the Dataset. </a:t>
            </a:r>
            <a:r>
              <a:rPr lang="en-AU" dirty="0"/>
              <a:t>Constraints information is required to comply with the </a:t>
            </a:r>
            <a:r>
              <a:rPr lang="en-AU" u="sng" dirty="0">
                <a:hlinkClick r:id="rId3"/>
              </a:rPr>
              <a:t>Archives Act</a:t>
            </a:r>
            <a:r>
              <a:rPr lang="en-AU" dirty="0"/>
              <a:t> and Australian Government Protective Security Policy Framework (</a:t>
            </a:r>
            <a:r>
              <a:rPr lang="en-AU" dirty="0">
                <a:hlinkClick r:id="rId4"/>
              </a:rPr>
              <a:t>https://www.protectivesecurity.gov.au/Pages/default.aspx</a:t>
            </a:r>
            <a:r>
              <a:rPr lang="en-AU" dirty="0"/>
              <a:t>) or  for New Zealand the Public Records Act 2005 and National Security Policy (</a:t>
            </a:r>
            <a:r>
              <a:rPr lang="en-AU" dirty="0">
                <a:hlinkClick r:id="rId5"/>
              </a:rPr>
              <a:t>https://dpmc.govt.nz/our-business-units/national-security-group/national-security-policy</a:t>
            </a:r>
            <a:r>
              <a:rPr lang="en-AU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3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38" y="5898976"/>
            <a:ext cx="3542921" cy="34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0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64" y="4914422"/>
            <a:ext cx="3097791" cy="3860641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25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1" y="4753903"/>
            <a:ext cx="2502393" cy="3808091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element should be used to provide information on the limitations on the use of the resource. In particular, it should inform users how the resource should not be used.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18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3297" y="5064775"/>
            <a:ext cx="5438140" cy="390813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6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0" y="5165582"/>
            <a:ext cx="3051726" cy="403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40" y="4963319"/>
            <a:ext cx="3340693" cy="4387531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Or the requirement for using a login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001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40" y="5025246"/>
            <a:ext cx="3110670" cy="4403156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Copyright is</a:t>
            </a:r>
            <a:r>
              <a:rPr lang="en-AU" baseline="0" dirty="0"/>
              <a:t> a big one in the commercial world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68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0" y="4963320"/>
            <a:ext cx="3151360" cy="4246435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23B6-327E-46F8-9BA0-E0A224F5C52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28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56179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00755A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r>
              <a:rPr lang="en-AU" dirty="0"/>
              <a:t>Click to edit Master Author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42917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1776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541658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class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01811"/>
            <a:ext cx="8229600" cy="522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2A6D8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03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218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1308360" y="1556792"/>
            <a:ext cx="6696744" cy="11079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p3d prstMaterial="plastic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b="1" dirty="0">
                <a:solidFill>
                  <a:srgbClr val="2A6D88"/>
                </a:solidFill>
                <a:effectLst/>
                <a:latin typeface="Gill Sans MT" panose="020B0502020104020203" pitchFamily="34" charset="0"/>
                <a:cs typeface="Calibri" pitchFamily="34" charset="0"/>
              </a:rPr>
              <a:t>questions ?</a:t>
            </a:r>
            <a:endParaRPr lang="en-AU" sz="6600" b="1" dirty="0">
              <a:solidFill>
                <a:srgbClr val="2A6D88"/>
              </a:solidFill>
              <a:effectLst/>
              <a:latin typeface="Gill Sans MT" panose="020B0502020104020203" pitchFamily="34" charset="0"/>
              <a:cs typeface="Calibri" pitchFamily="34" charset="0"/>
            </a:endParaRPr>
          </a:p>
        </p:txBody>
      </p:sp>
      <p:pic>
        <p:nvPicPr>
          <p:cNvPr id="1028" name="Picture 4" descr="D:\adobe design\All staff brief\Aus_Glob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3766"/>
            <a:ext cx="5154439" cy="37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3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87124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135026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382912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130408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388729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467606" y="6525344"/>
            <a:ext cx="284385" cy="144016"/>
          </a:xfrm>
          <a:custGeom>
            <a:avLst/>
            <a:gdLst>
              <a:gd name="connsiteX0" fmla="*/ 0 w 252000"/>
              <a:gd name="connsiteY0" fmla="*/ 0 h 144016"/>
              <a:gd name="connsiteX1" fmla="*/ 252000 w 252000"/>
              <a:gd name="connsiteY1" fmla="*/ 0 h 144016"/>
              <a:gd name="connsiteX2" fmla="*/ 252000 w 252000"/>
              <a:gd name="connsiteY2" fmla="*/ 144016 h 144016"/>
              <a:gd name="connsiteX3" fmla="*/ 0 w 252000"/>
              <a:gd name="connsiteY3" fmla="*/ 144016 h 144016"/>
              <a:gd name="connsiteX4" fmla="*/ 0 w 252000"/>
              <a:gd name="connsiteY4" fmla="*/ 0 h 144016"/>
              <a:gd name="connsiteX0" fmla="*/ 0 w 280575"/>
              <a:gd name="connsiteY0" fmla="*/ 0 h 144016"/>
              <a:gd name="connsiteX1" fmla="*/ 280575 w 280575"/>
              <a:gd name="connsiteY1" fmla="*/ 0 h 144016"/>
              <a:gd name="connsiteX2" fmla="*/ 280575 w 280575"/>
              <a:gd name="connsiteY2" fmla="*/ 144016 h 144016"/>
              <a:gd name="connsiteX3" fmla="*/ 28575 w 280575"/>
              <a:gd name="connsiteY3" fmla="*/ 144016 h 144016"/>
              <a:gd name="connsiteX4" fmla="*/ 0 w 280575"/>
              <a:gd name="connsiteY4" fmla="*/ 0 h 144016"/>
              <a:gd name="connsiteX0" fmla="*/ 3810 w 284385"/>
              <a:gd name="connsiteY0" fmla="*/ 0 h 144016"/>
              <a:gd name="connsiteX1" fmla="*/ 284385 w 284385"/>
              <a:gd name="connsiteY1" fmla="*/ 0 h 144016"/>
              <a:gd name="connsiteX2" fmla="*/ 284385 w 284385"/>
              <a:gd name="connsiteY2" fmla="*/ 144016 h 144016"/>
              <a:gd name="connsiteX3" fmla="*/ 0 w 284385"/>
              <a:gd name="connsiteY3" fmla="*/ 144016 h 144016"/>
              <a:gd name="connsiteX4" fmla="*/ 3810 w 284385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85" h="144016">
                <a:moveTo>
                  <a:pt x="3810" y="0"/>
                </a:moveTo>
                <a:lnTo>
                  <a:pt x="284385" y="0"/>
                </a:lnTo>
                <a:lnTo>
                  <a:pt x="284385" y="144016"/>
                </a:lnTo>
                <a:lnTo>
                  <a:pt x="0" y="144016"/>
                </a:lnTo>
                <a:lnTo>
                  <a:pt x="3810" y="0"/>
                </a:lnTo>
                <a:close/>
              </a:path>
            </a:pathLst>
          </a:custGeom>
          <a:solidFill>
            <a:srgbClr val="007E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8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  <p:extLst>
      <p:ext uri="{BB962C8B-B14F-4D97-AF65-F5344CB8AC3E}">
        <p14:creationId xmlns:p14="http://schemas.microsoft.com/office/powerpoint/2010/main" val="347631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465702" y="6525344"/>
            <a:ext cx="250314" cy="145921"/>
          </a:xfrm>
          <a:custGeom>
            <a:avLst/>
            <a:gdLst>
              <a:gd name="connsiteX0" fmla="*/ 0 w 216024"/>
              <a:gd name="connsiteY0" fmla="*/ 0 h 144016"/>
              <a:gd name="connsiteX1" fmla="*/ 216024 w 216024"/>
              <a:gd name="connsiteY1" fmla="*/ 0 h 144016"/>
              <a:gd name="connsiteX2" fmla="*/ 216024 w 216024"/>
              <a:gd name="connsiteY2" fmla="*/ 144016 h 144016"/>
              <a:gd name="connsiteX3" fmla="*/ 0 w 216024"/>
              <a:gd name="connsiteY3" fmla="*/ 144016 h 144016"/>
              <a:gd name="connsiteX4" fmla="*/ 0 w 216024"/>
              <a:gd name="connsiteY4" fmla="*/ 0 h 144016"/>
              <a:gd name="connsiteX0" fmla="*/ 0 w 246504"/>
              <a:gd name="connsiteY0" fmla="*/ 0 h 144016"/>
              <a:gd name="connsiteX1" fmla="*/ 246504 w 246504"/>
              <a:gd name="connsiteY1" fmla="*/ 0 h 144016"/>
              <a:gd name="connsiteX2" fmla="*/ 246504 w 246504"/>
              <a:gd name="connsiteY2" fmla="*/ 144016 h 144016"/>
              <a:gd name="connsiteX3" fmla="*/ 30480 w 246504"/>
              <a:gd name="connsiteY3" fmla="*/ 144016 h 144016"/>
              <a:gd name="connsiteX4" fmla="*/ 0 w 246504"/>
              <a:gd name="connsiteY4" fmla="*/ 0 h 144016"/>
              <a:gd name="connsiteX0" fmla="*/ 3810 w 250314"/>
              <a:gd name="connsiteY0" fmla="*/ 0 h 145921"/>
              <a:gd name="connsiteX1" fmla="*/ 250314 w 250314"/>
              <a:gd name="connsiteY1" fmla="*/ 0 h 145921"/>
              <a:gd name="connsiteX2" fmla="*/ 250314 w 250314"/>
              <a:gd name="connsiteY2" fmla="*/ 144016 h 145921"/>
              <a:gd name="connsiteX3" fmla="*/ 0 w 250314"/>
              <a:gd name="connsiteY3" fmla="*/ 145921 h 145921"/>
              <a:gd name="connsiteX4" fmla="*/ 3810 w 250314"/>
              <a:gd name="connsiteY4" fmla="*/ 0 h 14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314" h="145921">
                <a:moveTo>
                  <a:pt x="3810" y="0"/>
                </a:moveTo>
                <a:lnTo>
                  <a:pt x="250314" y="0"/>
                </a:lnTo>
                <a:lnTo>
                  <a:pt x="250314" y="144016"/>
                </a:lnTo>
                <a:lnTo>
                  <a:pt x="0" y="145921"/>
                </a:lnTo>
                <a:lnTo>
                  <a:pt x="3810" y="0"/>
                </a:lnTo>
                <a:close/>
              </a:path>
            </a:pathLst>
          </a:custGeom>
          <a:solidFill>
            <a:srgbClr val="007E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9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459538"/>
            <a:ext cx="40068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AU"/>
              <a:t>Insert Title Here &lt;view/master/slidemaster&gt;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94" r:id="rId2"/>
    <p:sldLayoutId id="214748400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6" r:id="rId12"/>
    <p:sldLayoutId id="2147484007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55A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55A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55A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55A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55A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ＭＳ Ｐゴシック" charset="-128"/>
          <a:cs typeface="ＭＳ Ｐゴシック" charset="-128"/>
        </a:defRPr>
      </a:lvl1pPr>
      <a:lvl2pPr marL="447675" indent="-268288" algn="l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  <a:ea typeface="ＭＳ Ｐゴシック" charset="-128"/>
        </a:defRPr>
      </a:lvl2pPr>
      <a:lvl3pPr marL="895350" indent="-268288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3pPr>
      <a:lvl4pPr marL="1350963" indent="-271463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  <a:ea typeface="ＭＳ Ｐゴシック" charset="-128"/>
        </a:defRPr>
      </a:lvl4pPr>
      <a:lvl5pPr marL="1792288" indent="-261938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d.gov.au/infosec/ism/index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pmc.govt.nz/our-business-units/national-security-group/national-security-polic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tectivesecurity.gov.au/informationsecurity/Pages/ProtectivelyMarkingAndHandlingSensitiveAndSecurityClassifiedInformation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hyperlink" Target="https://www.protectivesecurity.gov.au/informationsecurity/Pages/default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56179"/>
          </a:xfrm>
        </p:spPr>
        <p:txBody>
          <a:bodyPr/>
          <a:lstStyle/>
          <a:p>
            <a:r>
              <a:rPr lang="en-AU" altLang="en-US" dirty="0">
                <a:ea typeface="ＭＳ Ｐゴシック" pitchFamily="34" charset="-128"/>
              </a:rPr>
              <a:t>Legal and Security Constraints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402291"/>
          </a:xfrm>
        </p:spPr>
        <p:txBody>
          <a:bodyPr/>
          <a:lstStyle/>
          <a:p>
            <a:r>
              <a:rPr lang="en-AU" altLang="en-US" dirty="0">
                <a:ea typeface="ＭＳ Ｐゴシック" pitchFamily="34" charset="-128"/>
              </a:rPr>
              <a:t>Shanti Rowlison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AU" altLang="en-US" sz="1000" dirty="0">
                <a:solidFill>
                  <a:schemeClr val="bg1"/>
                </a:solidFill>
              </a:rPr>
              <a:t>Legal and Security Constraints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380249" y="6536774"/>
            <a:ext cx="288032" cy="144016"/>
          </a:xfrm>
          <a:prstGeom prst="rect">
            <a:avLst/>
          </a:prstGeom>
          <a:solidFill>
            <a:srgbClr val="007E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63B9C-3F55-4994-B33D-19B973661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469269"/>
            <a:ext cx="4968552" cy="33110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metadata and resource constraints are used to describe restriction on the security classification of the resource being described by the metadata record. For example, the resource may have a security classification constraint, such as protected or secret.</a:t>
            </a:r>
          </a:p>
          <a:p>
            <a:r>
              <a:rPr lang="en-AU" dirty="0"/>
              <a:t>Guidance:</a:t>
            </a:r>
          </a:p>
          <a:p>
            <a:r>
              <a:rPr lang="en-AU" dirty="0"/>
              <a:t>The sub-components of this element are presented in more detail </a:t>
            </a:r>
          </a:p>
        </p:txBody>
      </p:sp>
    </p:spTree>
    <p:extLst>
      <p:ext uri="{BB962C8B-B14F-4D97-AF65-F5344CB8AC3E}">
        <p14:creationId xmlns:p14="http://schemas.microsoft.com/office/powerpoint/2010/main" val="128879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element provides the classification placed on the resource or metadata indicating its handling restrictions. Values for this element are selected from a code list. </a:t>
            </a:r>
          </a:p>
        </p:txBody>
      </p:sp>
    </p:spTree>
    <p:extLst>
      <p:ext uri="{BB962C8B-B14F-4D97-AF65-F5344CB8AC3E}">
        <p14:creationId xmlns:p14="http://schemas.microsoft.com/office/powerpoint/2010/main" val="84668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ClassificationSystem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Identify which classification system is being used.</a:t>
            </a:r>
          </a:p>
          <a:p>
            <a:r>
              <a:rPr lang="en-AU" dirty="0"/>
              <a:t>By default this should be the </a:t>
            </a:r>
            <a:r>
              <a:rPr lang="en-AU" i="1" u="sng" dirty="0">
                <a:hlinkClick r:id="rId3"/>
              </a:rPr>
              <a:t>Australian Government Information Security Manual</a:t>
            </a:r>
            <a:r>
              <a:rPr lang="en-AU" i="1" dirty="0"/>
              <a:t> </a:t>
            </a:r>
            <a:r>
              <a:rPr lang="en-AU" dirty="0"/>
              <a:t>(ISM) or NZ Policy </a:t>
            </a:r>
            <a:r>
              <a:rPr lang="en-AU" dirty="0">
                <a:hlinkClick r:id="rId4"/>
              </a:rPr>
              <a:t>https://dpmc.govt.nz/our-business-units/national-security-group/national-security-policy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827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handlingDescription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 </a:t>
            </a:r>
            <a:r>
              <a:rPr lang="en-AU" sz="1800" dirty="0"/>
              <a:t>This element provides an opportunity for resource custodians to identify any special handling instructions for the resource.</a:t>
            </a:r>
          </a:p>
          <a:p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element provides space to identify additional information handling restrictions on the resource or metadata. This information is commonly referred to as “Security caveats”. For more information, refer to “</a:t>
            </a:r>
            <a:r>
              <a:rPr lang="en-AU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Information security management guidelines: Protectively marking and handling sensitive and security classified information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on the Attorney-General’s Department’s</a:t>
            </a:r>
            <a:r>
              <a:rPr lang="en-AU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Protective Security Policy Framework website</a:t>
            </a:r>
            <a:endParaRPr lang="en-AU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4509120"/>
            <a:ext cx="5875257" cy="143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1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Australia’s Recent Changes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011" y="1927225"/>
            <a:ext cx="747597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28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them?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 management 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provides a mechanism to allow machine-machine automation based on the various access controls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Provides a means of capturing information for users and data managers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Legal and Security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158683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66949"/>
          </a:xfrm>
        </p:spPr>
        <p:txBody>
          <a:bodyPr>
            <a:normAutofit/>
          </a:bodyPr>
          <a:lstStyle/>
          <a:p>
            <a:r>
              <a:rPr lang="en-US" dirty="0"/>
              <a:t>Constraint Information Classes</a:t>
            </a:r>
            <a:endParaRPr lang="en-AU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60" y="908720"/>
            <a:ext cx="4968552" cy="50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useLimitation</a:t>
            </a:r>
            <a:endParaRPr lang="en-AU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dirty="0"/>
              <a:t>This element provides an opportunity for resource custodians to identify that there are specific limitations on the resource for a given use. </a:t>
            </a:r>
          </a:p>
          <a:p>
            <a:endParaRPr lang="en-AU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15" y="3212976"/>
            <a:ext cx="5876970" cy="17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7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releasability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/>
              <a:t>This element should be used to provide information about the release of the resource (DLMs). In particular, it should provide users with information on: </a:t>
            </a:r>
          </a:p>
          <a:p>
            <a:pPr lvl="1"/>
            <a:r>
              <a:rPr lang="en-AU" sz="1400" dirty="0"/>
              <a:t>1.	who the resource should not be released to, or</a:t>
            </a:r>
          </a:p>
          <a:p>
            <a:pPr lvl="1"/>
            <a:r>
              <a:rPr lang="en-AU" sz="1400" dirty="0"/>
              <a:t>2.	the release statement, or </a:t>
            </a:r>
          </a:p>
          <a:p>
            <a:pPr lvl="1"/>
            <a:r>
              <a:rPr lang="en-AU" sz="1400" dirty="0"/>
              <a:t>3.	if there is a restriction on dissemination. </a:t>
            </a:r>
          </a:p>
          <a:p>
            <a:pPr marL="179387" lvl="1" indent="0">
              <a:buNone/>
            </a:pPr>
            <a:endParaRPr lang="en-AU" sz="1400" dirty="0"/>
          </a:p>
          <a:p>
            <a:pPr marL="179387" lvl="1" indent="0">
              <a:buNone/>
            </a:pPr>
            <a:r>
              <a:rPr lang="en-AU" sz="1400" dirty="0"/>
              <a:t>For example: For Official Use Only (FOUO)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645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Constraints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metadata and resource constraints are used to describe restriction on the access and use of the resource being described by the metadata record. </a:t>
            </a:r>
          </a:p>
          <a:p>
            <a:r>
              <a:rPr lang="en-AU" dirty="0"/>
              <a:t>Examples: Copyright to protect Intellectual Property, Legal Privilege (Lawyers/Doctors), Legislative secrecy (Defence/Intel Community), personal privacy (Privacy Act)</a:t>
            </a:r>
          </a:p>
        </p:txBody>
      </p:sp>
    </p:spTree>
    <p:extLst>
      <p:ext uri="{BB962C8B-B14F-4D97-AF65-F5344CB8AC3E}">
        <p14:creationId xmlns:p14="http://schemas.microsoft.com/office/powerpoint/2010/main" val="159470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accessConstraints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element should be used to provide information on the access limitations for the resource. </a:t>
            </a:r>
          </a:p>
          <a:p>
            <a:r>
              <a:rPr lang="en-AU" dirty="0"/>
              <a:t>For example,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the resource may have access restrictions applied such as licenses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Or require a login to access (e.g. WA SLIP)</a:t>
            </a:r>
          </a:p>
        </p:txBody>
      </p:sp>
    </p:spTree>
    <p:extLst>
      <p:ext uri="{BB962C8B-B14F-4D97-AF65-F5344CB8AC3E}">
        <p14:creationId xmlns:p14="http://schemas.microsoft.com/office/powerpoint/2010/main" val="246796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useConstraints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element should be used to provide information on the limitations of the use of the resource. In particular, it should inform users how the resource should not be used. </a:t>
            </a:r>
          </a:p>
          <a:p>
            <a:r>
              <a:rPr lang="en-AU" dirty="0"/>
              <a:t>For example,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the resource may have use restrictions applied such as patents, copyrights or trademarks.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Not suitable for measurements e.g. web </a:t>
            </a:r>
            <a:r>
              <a:rPr lang="en-AU" dirty="0" err="1"/>
              <a:t>mercator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442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otherConstraints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element provides an opportunity for resource custodians to identify that there are specific limitations on the resource not covered by access or use constraints.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309375"/>
            <a:ext cx="5876970" cy="21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13747"/>
      </p:ext>
    </p:extLst>
  </p:cSld>
  <p:clrMapOvr>
    <a:masterClrMapping/>
  </p:clrMapOvr>
</p:sld>
</file>

<file path=ppt/theme/theme1.xml><?xml version="1.0" encoding="utf-8"?>
<a:theme xmlns:a="http://schemas.openxmlformats.org/drawingml/2006/main" name="ICSM Template">
  <a:themeElements>
    <a:clrScheme name="GA White Pag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960</Words>
  <Application>Microsoft Office PowerPoint</Application>
  <PresentationFormat>On-screen Show (4:3)</PresentationFormat>
  <Paragraphs>93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ICSM Template</vt:lpstr>
      <vt:lpstr>Legal and Security Constraints</vt:lpstr>
      <vt:lpstr>Why Use them?</vt:lpstr>
      <vt:lpstr>Constraint Information Classes</vt:lpstr>
      <vt:lpstr>useLimitation</vt:lpstr>
      <vt:lpstr>releasability</vt:lpstr>
      <vt:lpstr>Legal Constraints</vt:lpstr>
      <vt:lpstr>accessConstraints</vt:lpstr>
      <vt:lpstr>useConstraints</vt:lpstr>
      <vt:lpstr>otherConstraints</vt:lpstr>
      <vt:lpstr>Security Constraints</vt:lpstr>
      <vt:lpstr>Classification</vt:lpstr>
      <vt:lpstr>ClassificationSystem</vt:lpstr>
      <vt:lpstr>handlingDescription</vt:lpstr>
      <vt:lpstr>Australia’s Recent Changes</vt:lpstr>
      <vt:lpstr>PowerPoint Presentation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u62764</dc:creator>
  <cp:lastModifiedBy>Shanti Rowlison</cp:lastModifiedBy>
  <cp:revision>55</cp:revision>
  <dcterms:created xsi:type="dcterms:W3CDTF">2013-02-26T01:53:27Z</dcterms:created>
  <dcterms:modified xsi:type="dcterms:W3CDTF">2019-10-28T05:43:27Z</dcterms:modified>
</cp:coreProperties>
</file>