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4"/>
    <p:sldMasterId id="2147483657" r:id="rId5"/>
    <p:sldMasterId id="2147483659" r:id="rId6"/>
  </p:sldMasterIdLst>
  <p:notesMasterIdLst>
    <p:notesMasterId r:id="rId14"/>
  </p:notesMasterIdLst>
  <p:sldIdLst>
    <p:sldId id="256" r:id="rId7"/>
    <p:sldId id="393" r:id="rId8"/>
    <p:sldId id="394" r:id="rId9"/>
    <p:sldId id="395" r:id="rId10"/>
    <p:sldId id="397" r:id="rId11"/>
    <p:sldId id="396" r:id="rId12"/>
    <p:sldId id="300" r:id="rId13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4D4D"/>
    <a:srgbClr val="006983"/>
    <a:srgbClr val="EFFF9C"/>
    <a:srgbClr val="A33F1F"/>
    <a:srgbClr val="267485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DFB16-27FB-48D7-A93B-E4D1DB8A200D}" v="238" dt="2021-06-07T04:52:01.165"/>
    <p1510:client id="{BE550461-6275-0C10-402A-652043F9A975}" v="149" dt="2021-06-08T06:33:05.480"/>
    <p1510:client id="{CC2C2C69-7488-D489-EB46-330475814B0E}" v="5" dt="2021-06-08T06:14:43.985"/>
    <p1510:client id="{D7F5B284-F63E-D97B-158F-F1ED985DC59B}" v="11" dt="2021-06-08T06:50:46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63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" y="744538"/>
            <a:ext cx="3968750" cy="2976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1638" y="4025900"/>
            <a:ext cx="599440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884230-34D9-4471-9399-5E5375172E0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8390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feedback@ga.gov.au</a:t>
            </a:r>
          </a:p>
          <a:p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70794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/>
              <a:t>Click to edit Master Author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706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258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409825"/>
            <a:ext cx="82296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860550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5084763"/>
            <a:ext cx="8208962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lnSpc>
                <a:spcPct val="80000"/>
              </a:lnSpc>
              <a:spcBef>
                <a:spcPct val="50000"/>
              </a:spcBef>
              <a:defRPr sz="1700" b="1">
                <a:solidFill>
                  <a:srgbClr val="4D4D4D"/>
                </a:solidFill>
              </a:defRPr>
            </a:lvl1pPr>
          </a:lstStyle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feedback@ga.gov.au</a:t>
            </a:r>
          </a:p>
          <a:p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511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44613" indent="-268288" algn="l" rtl="0" eaLnBrk="1" fontAlgn="base" hangingPunct="1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1" r:id="rId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860550"/>
            <a:ext cx="8229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482850"/>
            <a:ext cx="822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/>
              <a:t>Click to edit Master Author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taleconomy.pmc.gov.au/fact-sheets/data-and-digital-economy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75349"/>
            <a:ext cx="9069173" cy="556179"/>
          </a:xfrm>
          <a:ln/>
        </p:spPr>
        <p:txBody>
          <a:bodyPr/>
          <a:lstStyle/>
          <a:p>
            <a:pPr algn="ctr"/>
            <a:r>
              <a:rPr lang="en-AU"/>
              <a:t>Digital Atlas of Australia</a:t>
            </a:r>
            <a:endParaRPr lang="en-US"/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72154" y="4946175"/>
            <a:ext cx="3589635" cy="1433342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AU" sz="1800" b="1" dirty="0" smtClean="0">
                <a:ea typeface="+mn-lt"/>
                <a:cs typeface="+mn-lt"/>
              </a:rPr>
              <a:t>ANZ MDWG</a:t>
            </a:r>
          </a:p>
          <a:p>
            <a:pPr algn="ctr">
              <a:spcBef>
                <a:spcPts val="600"/>
              </a:spcBef>
            </a:pPr>
            <a:r>
              <a:rPr lang="en-AU" sz="1800" b="1" dirty="0" smtClean="0">
                <a:ea typeface="+mn-lt"/>
                <a:cs typeface="+mn-lt"/>
              </a:rPr>
              <a:t>Meeting </a:t>
            </a:r>
            <a:r>
              <a:rPr lang="en-AU" sz="1800" b="1" dirty="0">
                <a:ea typeface="+mn-lt"/>
                <a:cs typeface="+mn-lt"/>
              </a:rPr>
              <a:t>#9 </a:t>
            </a:r>
          </a:p>
          <a:p>
            <a:pPr algn="ctr">
              <a:spcBef>
                <a:spcPts val="600"/>
              </a:spcBef>
            </a:pPr>
            <a:r>
              <a:rPr lang="en-AU" sz="1800" b="1" smtClean="0">
                <a:ea typeface="+mn-lt"/>
                <a:cs typeface="+mn-lt"/>
              </a:rPr>
              <a:t>Irina </a:t>
            </a:r>
            <a:r>
              <a:rPr lang="en-AU" sz="1800" b="1" smtClean="0">
                <a:ea typeface="+mn-lt"/>
                <a:cs typeface="+mn-lt"/>
              </a:rPr>
              <a:t>Bastrakova</a:t>
            </a:r>
            <a:endParaRPr lang="en-AU" sz="1800" b="1" dirty="0" smtClean="0">
              <a:ea typeface="+mn-lt"/>
              <a:cs typeface="+mn-lt"/>
            </a:endParaRPr>
          </a:p>
          <a:p>
            <a:pPr algn="ctr">
              <a:spcBef>
                <a:spcPts val="600"/>
              </a:spcBef>
            </a:pPr>
            <a:r>
              <a:rPr lang="en-AU" sz="1800" b="1" dirty="0" smtClean="0">
                <a:ea typeface="+mn-lt"/>
                <a:cs typeface="+mn-lt"/>
              </a:rPr>
              <a:t>8 October 2021</a:t>
            </a:r>
            <a:endParaRPr lang="en-AU" sz="1800" dirty="0">
              <a:ea typeface="+mn-lt"/>
              <a:cs typeface="+mn-lt"/>
            </a:endParaRPr>
          </a:p>
        </p:txBody>
      </p:sp>
      <p:pic>
        <p:nvPicPr>
          <p:cNvPr id="8" name="Picture 4" descr="Image result for old map australia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4635"/>
            <a:ext cx="3419872" cy="228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7" y="4896425"/>
            <a:ext cx="4669430" cy="1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cdn-images-1.medium.com/max/2000/1*ooNcKnmVxZzqBeAu0w82PQ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54" y="3412241"/>
            <a:ext cx="3660301" cy="141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architect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4"/>
          <a:stretch/>
        </p:blipFill>
        <p:spPr bwMode="auto">
          <a:xfrm>
            <a:off x="3175679" y="2603241"/>
            <a:ext cx="2204503" cy="22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Digital Atlas of Australia budget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Digital Atlas of Australia is a </a:t>
            </a:r>
            <a:r>
              <a:rPr lang="en-AU" u="sng" dirty="0"/>
              <a:t>key piece of government strategy </a:t>
            </a:r>
            <a:r>
              <a:rPr lang="en-AU" dirty="0"/>
              <a:t>to be a leading </a:t>
            </a:r>
            <a:r>
              <a:rPr lang="en-AU" dirty="0">
                <a:hlinkClick r:id="rId2"/>
              </a:rPr>
              <a:t>digital economy</a:t>
            </a:r>
            <a:r>
              <a:rPr lang="en-AU" dirty="0"/>
              <a:t> by 2030.</a:t>
            </a:r>
          </a:p>
          <a:p>
            <a:r>
              <a:rPr lang="en-AU" dirty="0"/>
              <a:t>A </a:t>
            </a:r>
            <a:r>
              <a:rPr lang="en-AU" u="sng" dirty="0"/>
              <a:t>free interactive </a:t>
            </a:r>
            <a:r>
              <a:rPr lang="en-AU" dirty="0"/>
              <a:t>geospatial map, based on an uplifted and modernised National Map.</a:t>
            </a:r>
          </a:p>
          <a:p>
            <a:r>
              <a:rPr lang="en-AU" dirty="0"/>
              <a:t>Provide better information to allow governments, businesses and the community to make </a:t>
            </a:r>
            <a:r>
              <a:rPr lang="en-AU" u="sng" dirty="0"/>
              <a:t>more informed decisions </a:t>
            </a:r>
            <a:r>
              <a:rPr lang="en-AU" dirty="0"/>
              <a:t>about planning, infrastructure and investment at the local and national level. </a:t>
            </a:r>
          </a:p>
          <a:p>
            <a:r>
              <a:rPr lang="en-AU" dirty="0"/>
              <a:t>Attempting to </a:t>
            </a:r>
            <a:r>
              <a:rPr lang="en-AU" u="sng" dirty="0"/>
              <a:t>address</a:t>
            </a:r>
            <a:r>
              <a:rPr lang="en-AU" dirty="0"/>
              <a:t> a number of </a:t>
            </a:r>
            <a:r>
              <a:rPr lang="en-AU" u="sng" dirty="0"/>
              <a:t>long-term, cross-government spatial issues</a:t>
            </a:r>
            <a:r>
              <a:rPr lang="en-AU" dirty="0"/>
              <a:t>:</a:t>
            </a:r>
            <a:endParaRPr lang="en-AU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Access to government data that is spatially-enabled, authoritative, available as data services / APIs.</a:t>
            </a:r>
            <a:endParaRPr lang="en-AU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Sustainment of National Map and Location Index, including public and secure access.</a:t>
            </a:r>
            <a:endParaRPr lang="en-AU" dirty="0">
              <a:cs typeface="Arial"/>
            </a:endParaRP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1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How will the Digital Atlas of Australia be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8633"/>
            <a:ext cx="8229600" cy="4117398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AU" dirty="0">
                <a:ea typeface="+mn-lt"/>
                <a:cs typeface="+mn-lt"/>
              </a:rPr>
              <a:t>Users will </a:t>
            </a:r>
            <a:r>
              <a:rPr lang="en-AU" u="sng" dirty="0">
                <a:ea typeface="+mn-lt"/>
                <a:cs typeface="+mn-lt"/>
              </a:rPr>
              <a:t>not just ‘find and see’ </a:t>
            </a:r>
            <a:r>
              <a:rPr lang="en-AU" u="sng" dirty="0" smtClean="0">
                <a:ea typeface="+mn-lt"/>
                <a:cs typeface="+mn-lt"/>
              </a:rPr>
              <a:t>data</a:t>
            </a:r>
            <a:r>
              <a:rPr lang="en-AU" dirty="0">
                <a:ea typeface="+mn-lt"/>
                <a:cs typeface="+mn-lt"/>
              </a:rPr>
              <a:t>:</a:t>
            </a:r>
            <a:endParaRPr lang="en-AU" dirty="0" smtClean="0">
              <a:ea typeface="+mn-lt"/>
              <a:cs typeface="+mn-lt"/>
            </a:endParaRPr>
          </a:p>
          <a:p>
            <a:pPr lvl="1">
              <a:spcBef>
                <a:spcPts val="2400"/>
              </a:spcBef>
            </a:pPr>
            <a:r>
              <a:rPr lang="en-AU" dirty="0" smtClean="0">
                <a:ea typeface="+mn-lt"/>
                <a:cs typeface="+mn-lt"/>
              </a:rPr>
              <a:t>they </a:t>
            </a:r>
            <a:r>
              <a:rPr lang="en-AU" dirty="0">
                <a:ea typeface="+mn-lt"/>
                <a:cs typeface="+mn-lt"/>
              </a:rPr>
              <a:t>will have the basic </a:t>
            </a:r>
            <a:r>
              <a:rPr lang="en-AU" u="sng" dirty="0">
                <a:ea typeface="+mn-lt"/>
                <a:cs typeface="+mn-lt"/>
              </a:rPr>
              <a:t>tools to ‘analyse and compare’</a:t>
            </a:r>
            <a:r>
              <a:rPr lang="en-AU" dirty="0">
                <a:ea typeface="+mn-lt"/>
                <a:cs typeface="+mn-lt"/>
              </a:rPr>
              <a:t> that data </a:t>
            </a:r>
            <a:r>
              <a:rPr lang="en-AU" u="sng" dirty="0">
                <a:ea typeface="+mn-lt"/>
                <a:cs typeface="+mn-lt"/>
              </a:rPr>
              <a:t>to help </a:t>
            </a:r>
            <a:r>
              <a:rPr lang="en-AU" dirty="0">
                <a:ea typeface="+mn-lt"/>
                <a:cs typeface="+mn-lt"/>
              </a:rPr>
              <a:t>them with decision-making and </a:t>
            </a:r>
            <a:r>
              <a:rPr lang="en-AU" u="sng" dirty="0">
                <a:ea typeface="+mn-lt"/>
                <a:cs typeface="+mn-lt"/>
              </a:rPr>
              <a:t>to record </a:t>
            </a:r>
            <a:r>
              <a:rPr lang="en-AU" dirty="0">
                <a:ea typeface="+mn-lt"/>
                <a:cs typeface="+mn-lt"/>
              </a:rPr>
              <a:t>that decision-making for future needs.</a:t>
            </a:r>
          </a:p>
          <a:p>
            <a:pPr>
              <a:spcBef>
                <a:spcPts val="2400"/>
              </a:spcBef>
            </a:pPr>
            <a:r>
              <a:rPr lang="en-AU" dirty="0">
                <a:ea typeface="+mn-lt"/>
                <a:cs typeface="+mn-lt"/>
              </a:rPr>
              <a:t>Government </a:t>
            </a:r>
            <a:r>
              <a:rPr lang="en-AU" u="sng" dirty="0">
                <a:ea typeface="+mn-lt"/>
                <a:cs typeface="+mn-lt"/>
              </a:rPr>
              <a:t>responses will be data-driven and tailored </a:t>
            </a:r>
            <a:r>
              <a:rPr lang="en-AU" dirty="0">
                <a:ea typeface="+mn-lt"/>
                <a:cs typeface="+mn-lt"/>
              </a:rPr>
              <a:t>to local settings to maximise their impact. </a:t>
            </a:r>
          </a:p>
          <a:p>
            <a:pPr>
              <a:spcBef>
                <a:spcPts val="2400"/>
              </a:spcBef>
            </a:pPr>
            <a:r>
              <a:rPr lang="en-AU" u="sng" dirty="0">
                <a:ea typeface="+mn-lt"/>
                <a:cs typeface="+mn-lt"/>
              </a:rPr>
              <a:t>Businesses and individuals will also be able to access</a:t>
            </a:r>
            <a:r>
              <a:rPr lang="en-AU" dirty="0">
                <a:ea typeface="+mn-lt"/>
                <a:cs typeface="+mn-lt"/>
              </a:rPr>
              <a:t> the Digital Atlas to make faster, cheaper and smarter decisions from trusted open data of Australia’s geography and more. 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99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75567-E519-4035-B7C2-F9B5F3EB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What will the Digital Atlas do?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2D17D-A778-49CB-BDE9-5E8735DEB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8117"/>
            <a:ext cx="8229600" cy="4801957"/>
          </a:xfrm>
        </p:spPr>
        <p:txBody>
          <a:bodyPr/>
          <a:lstStyle/>
          <a:p>
            <a:pPr marL="342900" indent="-342900">
              <a:spcBef>
                <a:spcPts val="2400"/>
              </a:spcBef>
              <a:buFont typeface="Arial"/>
              <a:buChar char="•"/>
            </a:pPr>
            <a:r>
              <a:rPr lang="en-US" u="sng" dirty="0">
                <a:ea typeface="+mn-lt"/>
                <a:cs typeface="+mn-lt"/>
              </a:rPr>
              <a:t>Next generation </a:t>
            </a:r>
            <a:r>
              <a:rPr lang="en-US" dirty="0">
                <a:ea typeface="+mn-lt"/>
                <a:cs typeface="+mn-lt"/>
              </a:rPr>
              <a:t>of the Australian Government’s location-based </a:t>
            </a:r>
            <a:r>
              <a:rPr lang="en-US" u="sng" dirty="0">
                <a:ea typeface="+mn-lt"/>
                <a:cs typeface="+mn-lt"/>
              </a:rPr>
              <a:t>data infrastructure</a:t>
            </a:r>
            <a:r>
              <a:rPr lang="en-US" dirty="0">
                <a:ea typeface="+mn-lt"/>
                <a:cs typeface="+mn-lt"/>
              </a:rPr>
              <a:t>. </a:t>
            </a:r>
          </a:p>
          <a:p>
            <a:pPr marL="342900" indent="-342900">
              <a:spcBef>
                <a:spcPts val="2400"/>
              </a:spcBef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An interactive geospatial platform for </a:t>
            </a:r>
            <a:r>
              <a:rPr lang="en-US" u="sng" dirty="0">
                <a:ea typeface="+mn-lt"/>
                <a:cs typeface="+mn-lt"/>
              </a:rPr>
              <a:t>valuable national data </a:t>
            </a:r>
            <a:r>
              <a:rPr lang="en-US" dirty="0">
                <a:ea typeface="+mn-lt"/>
                <a:cs typeface="+mn-lt"/>
              </a:rPr>
              <a:t>about Australia’s population, the economy, employment, infrastructure, health, land and the environment.</a:t>
            </a:r>
          </a:p>
          <a:p>
            <a:pPr marL="342900" indent="-342900">
              <a:spcBef>
                <a:spcPts val="2400"/>
              </a:spcBef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Use </a:t>
            </a:r>
            <a:r>
              <a:rPr lang="en-US" u="sng" dirty="0">
                <a:ea typeface="+mn-lt"/>
                <a:cs typeface="+mn-lt"/>
              </a:rPr>
              <a:t>location as connector </a:t>
            </a:r>
            <a:r>
              <a:rPr lang="en-US" dirty="0">
                <a:ea typeface="+mn-lt"/>
                <a:cs typeface="+mn-lt"/>
              </a:rPr>
              <a:t>between currently disparate datasets—putting location at the </a:t>
            </a:r>
            <a:r>
              <a:rPr lang="en-US" dirty="0" err="1" smtClean="0">
                <a:ea typeface="+mn-lt"/>
                <a:cs typeface="+mn-lt"/>
              </a:rPr>
              <a:t>centre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of transforming Australia into a modern and leading digital economy</a:t>
            </a:r>
            <a:endParaRPr lang="en-US" dirty="0">
              <a:cs typeface="Arial"/>
            </a:endParaRPr>
          </a:p>
          <a:p>
            <a:pPr marL="342900" indent="-342900">
              <a:spcBef>
                <a:spcPts val="2400"/>
              </a:spcBef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Equip Australian governments, businesses and the community with </a:t>
            </a:r>
            <a:r>
              <a:rPr lang="en-US" u="sng" dirty="0">
                <a:ea typeface="+mn-lt"/>
                <a:cs typeface="+mn-lt"/>
              </a:rPr>
              <a:t>regional and national information on</a:t>
            </a:r>
            <a:r>
              <a:rPr lang="en-US" dirty="0">
                <a:ea typeface="+mn-lt"/>
                <a:cs typeface="+mn-lt"/>
              </a:rPr>
              <a:t> Australia’s </a:t>
            </a:r>
            <a:r>
              <a:rPr lang="en-US" u="sng" dirty="0">
                <a:ea typeface="+mn-lt"/>
                <a:cs typeface="+mn-lt"/>
              </a:rPr>
              <a:t>large and complex geography</a:t>
            </a:r>
            <a:r>
              <a:rPr lang="en-US" dirty="0" smtClean="0"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392C7-1937-4C90-8724-2D63F5C9D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316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Stakeholders and links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291"/>
            <a:ext cx="8229600" cy="5116997"/>
          </a:xfrm>
        </p:spPr>
        <p:txBody>
          <a:bodyPr/>
          <a:lstStyle/>
          <a:p>
            <a:r>
              <a:rPr lang="en-AU" dirty="0" smtClean="0">
                <a:ea typeface="+mn-lt"/>
                <a:cs typeface="+mn-lt"/>
              </a:rPr>
              <a:t>Through partnerships with Australian Federal Government Agencies: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ea typeface="+mn-lt"/>
                <a:cs typeface="+mn-lt"/>
              </a:rPr>
              <a:t>GA to </a:t>
            </a:r>
            <a:r>
              <a:rPr lang="en-AU" dirty="0">
                <a:ea typeface="+mn-lt"/>
                <a:cs typeface="+mn-lt"/>
              </a:rPr>
              <a:t>lead </a:t>
            </a:r>
            <a:r>
              <a:rPr lang="en-AU" dirty="0" smtClean="0">
                <a:ea typeface="+mn-lt"/>
                <a:cs typeface="+mn-lt"/>
              </a:rPr>
              <a:t>implementation </a:t>
            </a:r>
            <a:endParaRPr lang="en-AU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mtClean="0">
                <a:ea typeface="+mn-lt"/>
                <a:cs typeface="+mn-lt"/>
              </a:rPr>
              <a:t>ABS and </a:t>
            </a:r>
            <a:r>
              <a:rPr lang="en-AU" dirty="0">
                <a:ea typeface="+mn-lt"/>
                <a:cs typeface="+mn-lt"/>
              </a:rPr>
              <a:t>other key government </a:t>
            </a:r>
            <a:r>
              <a:rPr lang="en-AU" dirty="0" smtClean="0">
                <a:ea typeface="+mn-lt"/>
                <a:cs typeface="+mn-lt"/>
              </a:rPr>
              <a:t>agencies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cs typeface="Arial"/>
              </a:rPr>
              <a:t>Through international and national initiatives and collaborations: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cs typeface="Arial"/>
              </a:rPr>
              <a:t>Australian Climate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cs typeface="Arial"/>
              </a:rPr>
              <a:t>ANZLIC and ICSM: </a:t>
            </a:r>
            <a:r>
              <a:rPr lang="en-US" dirty="0" err="1" smtClean="0">
                <a:cs typeface="Arial"/>
              </a:rPr>
              <a:t>modernisation</a:t>
            </a:r>
            <a:r>
              <a:rPr lang="en-US" dirty="0" smtClean="0">
                <a:cs typeface="Arial"/>
              </a:rPr>
              <a:t> </a:t>
            </a:r>
            <a:r>
              <a:rPr lang="en-US" dirty="0">
                <a:cs typeface="Arial"/>
              </a:rPr>
              <a:t>of FSDF, Digital </a:t>
            </a:r>
            <a:r>
              <a:rPr lang="en-US" dirty="0" smtClean="0">
                <a:cs typeface="Arial"/>
              </a:rPr>
              <a:t>Twins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cs typeface="Arial"/>
              </a:rPr>
              <a:t>Research: ARDC data platforms initiatives (e.g. Bushfire), AURIN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cs typeface="Arial"/>
              </a:rPr>
              <a:t>OGC activities, e.g. Testbed-18, Open APIs</a:t>
            </a:r>
            <a:endParaRPr lang="en-US" dirty="0">
              <a:cs typeface="Arial"/>
            </a:endParaRPr>
          </a:p>
          <a:p>
            <a:endParaRPr lang="en-AU" dirty="0">
              <a:ea typeface="+mn-lt"/>
              <a:cs typeface="+mn-lt"/>
            </a:endParaRP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86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719"/>
            <a:ext cx="8229600" cy="488950"/>
          </a:xfrm>
        </p:spPr>
        <p:txBody>
          <a:bodyPr/>
          <a:lstStyle/>
          <a:p>
            <a:r>
              <a:rPr lang="en-AU" dirty="0" smtClean="0"/>
              <a:t>Focus areas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4669"/>
            <a:ext cx="8229600" cy="5586557"/>
          </a:xfrm>
        </p:spPr>
        <p:txBody>
          <a:bodyPr/>
          <a:lstStyle/>
          <a:p>
            <a:r>
              <a:rPr lang="en-AU" dirty="0" smtClean="0"/>
              <a:t>Governance (external and internal):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800" dirty="0" smtClean="0"/>
              <a:t>Agreements with partners on access, share and distribution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800" dirty="0" smtClean="0"/>
              <a:t>Defined </a:t>
            </a:r>
            <a:r>
              <a:rPr lang="en-AU" sz="1800" dirty="0"/>
              <a:t>rules </a:t>
            </a:r>
            <a:r>
              <a:rPr lang="en-AU" sz="1800" dirty="0" smtClean="0"/>
              <a:t>for data/metadata </a:t>
            </a:r>
            <a:r>
              <a:rPr lang="en-AU" sz="1800" dirty="0"/>
              <a:t>lifecycle </a:t>
            </a:r>
            <a:r>
              <a:rPr lang="en-AU" sz="1800" dirty="0" smtClean="0"/>
              <a:t>management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800" dirty="0" smtClean="0"/>
              <a:t>Development of common registries (Spatial Linked Data Registry)</a:t>
            </a:r>
            <a:endParaRPr lang="en-AU" dirty="0" smtClean="0"/>
          </a:p>
          <a:p>
            <a:r>
              <a:rPr lang="en-AU" dirty="0" smtClean="0"/>
              <a:t>Data and metadata: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800" dirty="0" smtClean="0"/>
              <a:t>Consistent and compliant but fit for purpose metadata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800" dirty="0" smtClean="0"/>
              <a:t>Data architecture to support multiple use cases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800" dirty="0" smtClean="0"/>
              <a:t>Vocabularies: data quality, self-description, cross-linkages</a:t>
            </a:r>
          </a:p>
          <a:p>
            <a:r>
              <a:rPr lang="en-AU" dirty="0" smtClean="0"/>
              <a:t>Technology to support improved access/share and data analytics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800" dirty="0" smtClean="0"/>
              <a:t>OGC Open APIs as new generation of W*S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800" dirty="0" smtClean="0"/>
              <a:t>Linked Data and exploring other IoT capability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800" dirty="0" smtClean="0"/>
              <a:t>Automated workflows for data integration, transformation and delivery</a:t>
            </a:r>
            <a:endParaRPr lang="en-AU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800" dirty="0" smtClean="0"/>
              <a:t>Dashboards to support analytics, visualisation, decision making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800" dirty="0" smtClean="0"/>
              <a:t>Moving toward supporting AI/ML</a:t>
            </a:r>
            <a:endParaRPr lang="en-AU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67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3569782"/>
            <a:ext cx="8229600" cy="430887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EFA467-2436-CF44-8F52-16A93AEF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86" y="2339015"/>
            <a:ext cx="8229600" cy="492443"/>
          </a:xfrm>
        </p:spPr>
        <p:txBody>
          <a:bodyPr/>
          <a:lstStyle/>
          <a:p>
            <a:pPr algn="ctr"/>
            <a:r>
              <a:rPr lang="en-AU">
                <a:cs typeface="Arial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 White 4x3">
  <a:themeElements>
    <a:clrScheme name="GA Conclusion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Conclusion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Conclusio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D1DFDE81-7B7F-5D48-9654-25C5CE88A670}" vid="{F296D251-EF45-0249-9B93-7FC6576814FD}"/>
    </a:ext>
  </a:extLst>
</a:theme>
</file>

<file path=ppt/theme/theme2.xml><?xml version="1.0" encoding="utf-8"?>
<a:theme xmlns:a="http://schemas.openxmlformats.org/drawingml/2006/main" name="GA Blue Pages">
  <a:themeElements>
    <a:clrScheme name="GA Blu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Blu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Blu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D1DFDE81-7B7F-5D48-9654-25C5CE88A670}" vid="{62FD012F-D1A3-8B4B-B65E-171F1FE745A3}"/>
    </a:ext>
  </a:extLst>
</a:theme>
</file>

<file path=ppt/theme/theme3.xml><?xml version="1.0" encoding="utf-8"?>
<a:theme xmlns:a="http://schemas.openxmlformats.org/drawingml/2006/main" name="GA Internal Title Slide">
  <a:themeElements>
    <a:clrScheme name="GA Internal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Internal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Internal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D1DFDE81-7B7F-5D48-9654-25C5CE88A670}" vid="{83E7A16E-F938-4349-B451-5AF6A4CF6434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F40FCC7D7FF4E998AAD9E30FB8BEC" ma:contentTypeVersion="16" ma:contentTypeDescription="Create a new document." ma:contentTypeScope="" ma:versionID="485237bef7920f187da4cbed4e826017">
  <xsd:schema xmlns:xsd="http://www.w3.org/2001/XMLSchema" xmlns:xs="http://www.w3.org/2001/XMLSchema" xmlns:p="http://schemas.microsoft.com/office/2006/metadata/properties" xmlns:ns2="9e6f4a2a-3c00-4a10-8254-c125036e376d" xmlns:ns3="0859af4d-6755-4846-ac57-3a419529e0b3" targetNamespace="http://schemas.microsoft.com/office/2006/metadata/properties" ma:root="true" ma:fieldsID="7d502c0e0d59de5e95636c2d67a55b46" ns2:_="" ns3:_="">
    <xsd:import namespace="9e6f4a2a-3c00-4a10-8254-c125036e376d"/>
    <xsd:import namespace="0859af4d-6755-4846-ac57-3a419529e0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f4a2a-3c00-4a10-8254-c125036e37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a60af0-845b-4d8a-8d01-be9f6f2a1d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9af4d-6755-4846-ac57-3a419529e0b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2511507-e263-4687-bbd5-81d740b8bf9e}" ma:internalName="TaxCatchAll" ma:showField="CatchAllData" ma:web="0859af4d-6755-4846-ac57-3a419529e0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6f4a2a-3c00-4a10-8254-c125036e376d">
      <Terms xmlns="http://schemas.microsoft.com/office/infopath/2007/PartnerControls"/>
    </lcf76f155ced4ddcb4097134ff3c332f>
    <TaxCatchAll xmlns="0859af4d-6755-4846-ac57-3a419529e0b3" xsi:nil="true"/>
  </documentManagement>
</p:properties>
</file>

<file path=customXml/itemProps1.xml><?xml version="1.0" encoding="utf-8"?>
<ds:datastoreItem xmlns:ds="http://schemas.openxmlformats.org/officeDocument/2006/customXml" ds:itemID="{5E0E9C9B-D598-4C15-AA12-3BC81CEFF359}"/>
</file>

<file path=customXml/itemProps2.xml><?xml version="1.0" encoding="utf-8"?>
<ds:datastoreItem xmlns:ds="http://schemas.openxmlformats.org/officeDocument/2006/customXml" ds:itemID="{B9DAAD71-F023-4780-8800-590C8C0EE9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F7D4A9-A75A-4368-98C6-59E241B16B50}">
  <ds:schemaRefs>
    <ds:schemaRef ds:uri="fbeb2f1a-1674-45b6-9b62-b7eac1313c3e"/>
    <ds:schemaRef ds:uri="http://purl.org/dc/dcmitype/"/>
    <ds:schemaRef ds:uri="http://schemas.microsoft.com/office/infopath/2007/PartnerControls"/>
    <ds:schemaRef ds:uri="9546db70-b761-4d64-9420-ccaa470e7153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 White 4x3</Template>
  <TotalTime>195</TotalTime>
  <Words>493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Arial,Sans-Serif</vt:lpstr>
      <vt:lpstr>GA White 4x3</vt:lpstr>
      <vt:lpstr>GA Blue Pages</vt:lpstr>
      <vt:lpstr>GA Internal Title Slide</vt:lpstr>
      <vt:lpstr>Digital Atlas of Australia</vt:lpstr>
      <vt:lpstr>Digital Atlas of Australia budget measure</vt:lpstr>
      <vt:lpstr>How will the Digital Atlas of Australia be used?</vt:lpstr>
      <vt:lpstr>What will the Digital Atlas do?</vt:lpstr>
      <vt:lpstr>Stakeholders and links</vt:lpstr>
      <vt:lpstr>Focus areas</vt:lpstr>
      <vt:lpstr>Thank you</vt:lpstr>
    </vt:vector>
  </TitlesOfParts>
  <Company>Geoscience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NLI Business Lines</dc:title>
  <dc:creator>Simon Costello</dc:creator>
  <cp:lastModifiedBy>Irina Bastrakova</cp:lastModifiedBy>
  <cp:revision>22</cp:revision>
  <dcterms:created xsi:type="dcterms:W3CDTF">2018-06-13T03:19:43Z</dcterms:created>
  <dcterms:modified xsi:type="dcterms:W3CDTF">2021-10-08T00:34:05Z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0x010100709EB9F764567A46B3E1772DDF56DF56</vt:lpwstr>
  </property>
</Properties>
</file>