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24654418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61605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34506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0165077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9EE681-C428-41BD-921F-D58EC3708441}" type="datetimeFigureOut">
              <a:rPr lang="en-AU" smtClean="0"/>
              <a:t>26/10/2019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40530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09EE681-C428-41BD-921F-D58EC3708441}" type="datetimeFigureOut">
              <a:rPr lang="en-AU" smtClean="0"/>
              <a:t>26/10/2019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28902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09EE681-C428-41BD-921F-D58EC3708441}" type="datetimeFigureOut">
              <a:rPr lang="en-AU" smtClean="0"/>
              <a:t>26/10/2019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34097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09EE681-C428-41BD-921F-D58EC3708441}" type="datetimeFigureOut">
              <a:rPr lang="en-AU" smtClean="0"/>
              <a:t>26/10/2019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16999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EE681-C428-41BD-921F-D58EC3708441}" type="datetimeFigureOut">
              <a:rPr lang="en-AU" smtClean="0"/>
              <a:t>26/10/2019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87851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EE681-C428-41BD-921F-D58EC3708441}" type="datetimeFigureOut">
              <a:rPr lang="en-AU" smtClean="0"/>
              <a:t>26/10/2019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127176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9EE681-C428-41BD-921F-D58EC3708441}" type="datetimeFigureOut">
              <a:rPr lang="en-AU" smtClean="0"/>
              <a:t>26/10/2019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3726C3-1434-4562-AE7D-DE66483C9F5C}" type="slidenum">
              <a:rPr lang="en-AU" smtClean="0"/>
              <a:t>‹#›</a:t>
            </a:fld>
            <a:endParaRPr lang="en-AU"/>
          </a:p>
        </p:txBody>
      </p:sp>
    </p:spTree>
    <p:extLst>
      <p:ext uri="{BB962C8B-B14F-4D97-AF65-F5344CB8AC3E}">
        <p14:creationId xmlns:p14="http://schemas.microsoft.com/office/powerpoint/2010/main" val="34087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EE681-C428-41BD-921F-D58EC3708441}" type="datetimeFigureOut">
              <a:rPr lang="en-AU" smtClean="0"/>
              <a:t>26/10/2019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726C3-1434-4562-AE7D-DE66483C9F5C}" type="slidenum">
              <a:rPr lang="en-AU" smtClean="0"/>
              <a:t>‹#›</a:t>
            </a:fld>
            <a:endParaRPr lang="en-AU"/>
          </a:p>
        </p:txBody>
      </p:sp>
    </p:spTree>
    <p:extLst>
      <p:ext uri="{BB962C8B-B14F-4D97-AF65-F5344CB8AC3E}">
        <p14:creationId xmlns:p14="http://schemas.microsoft.com/office/powerpoint/2010/main" val="161333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icsm.gov.au/upgrades-australian-geospatial-reference-syst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csm.gov.au/datum/gda-transformation-products-and-too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psg-registry.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66122"/>
            <a:ext cx="9144000" cy="2243916"/>
          </a:xfrm>
        </p:spPr>
        <p:txBody>
          <a:bodyPr>
            <a:normAutofit fontScale="90000"/>
          </a:bodyPr>
          <a:lstStyle/>
          <a:p>
            <a:r>
              <a:rPr lang="en-AU" b="1" dirty="0"/>
              <a:t>How to prepare your metadata for upgrades to Australian Geospatial Reference System</a:t>
            </a:r>
            <a:endParaRPr lang="en-GB" b="1" dirty="0"/>
          </a:p>
        </p:txBody>
      </p:sp>
      <p:sp>
        <p:nvSpPr>
          <p:cNvPr id="3" name="Subtitle 2"/>
          <p:cNvSpPr>
            <a:spLocks noGrp="1"/>
          </p:cNvSpPr>
          <p:nvPr>
            <p:ph type="subTitle" idx="1"/>
          </p:nvPr>
        </p:nvSpPr>
        <p:spPr>
          <a:xfrm>
            <a:off x="1059366" y="4316413"/>
            <a:ext cx="9608634" cy="1655762"/>
          </a:xfrm>
        </p:spPr>
        <p:txBody>
          <a:bodyPr>
            <a:normAutofit/>
          </a:bodyPr>
          <a:lstStyle/>
          <a:p>
            <a:r>
              <a:rPr lang="en-AU" b="1" dirty="0" smtClean="0"/>
              <a:t>Irina Bastrakova</a:t>
            </a:r>
          </a:p>
          <a:p>
            <a:r>
              <a:rPr lang="en-AU" b="1" dirty="0" smtClean="0"/>
              <a:t>ANZLIC/ICSM </a:t>
            </a:r>
            <a:r>
              <a:rPr lang="en-AU" b="1" dirty="0"/>
              <a:t>Metadata Working Group Meeting No </a:t>
            </a:r>
            <a:r>
              <a:rPr lang="en-AU" b="1" dirty="0" smtClean="0"/>
              <a:t>5, Canberra</a:t>
            </a:r>
          </a:p>
          <a:p>
            <a:r>
              <a:rPr lang="en-AU" b="1" dirty="0" smtClean="0"/>
              <a:t>28-29 October 2019</a:t>
            </a:r>
          </a:p>
        </p:txBody>
      </p:sp>
    </p:spTree>
    <p:extLst>
      <p:ext uri="{BB962C8B-B14F-4D97-AF65-F5344CB8AC3E}">
        <p14:creationId xmlns:p14="http://schemas.microsoft.com/office/powerpoint/2010/main" val="99090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77" y="89211"/>
            <a:ext cx="11123759" cy="914400"/>
          </a:xfrm>
        </p:spPr>
        <p:txBody>
          <a:bodyPr>
            <a:normAutofit fontScale="90000"/>
          </a:bodyPr>
          <a:lstStyle/>
          <a:p>
            <a:r>
              <a:rPr lang="en-AU" sz="4900" dirty="0"/>
              <a:t>Upgrades</a:t>
            </a:r>
            <a:r>
              <a:rPr lang="en-AU" dirty="0"/>
              <a:t> to Australian Geospatial Reference System</a:t>
            </a:r>
          </a:p>
        </p:txBody>
      </p:sp>
      <p:sp>
        <p:nvSpPr>
          <p:cNvPr id="3" name="Content Placeholder 2"/>
          <p:cNvSpPr>
            <a:spLocks noGrp="1"/>
          </p:cNvSpPr>
          <p:nvPr>
            <p:ph idx="1"/>
          </p:nvPr>
        </p:nvSpPr>
        <p:spPr>
          <a:xfrm>
            <a:off x="408878" y="1343608"/>
            <a:ext cx="11374244" cy="4644598"/>
          </a:xfrm>
        </p:spPr>
        <p:txBody>
          <a:bodyPr>
            <a:normAutofit/>
          </a:bodyPr>
          <a:lstStyle/>
          <a:p>
            <a:pPr marL="0" indent="0" hangingPunct="0">
              <a:buNone/>
            </a:pPr>
            <a:r>
              <a:rPr lang="en-AU" dirty="0"/>
              <a:t>Providers and users of the spatial data needs to be aware of upgrades being made to the Australian Geospatial Reference System for the:</a:t>
            </a:r>
          </a:p>
          <a:p>
            <a:pPr lvl="1" hangingPunct="0">
              <a:lnSpc>
                <a:spcPct val="150000"/>
              </a:lnSpc>
              <a:spcBef>
                <a:spcPts val="1200"/>
              </a:spcBef>
              <a:spcAft>
                <a:spcPts val="600"/>
              </a:spcAft>
            </a:pPr>
            <a:r>
              <a:rPr lang="en-AU" sz="2800" dirty="0"/>
              <a:t>Geocentric Datum of Australia 2020 (GDA2020)</a:t>
            </a:r>
          </a:p>
          <a:p>
            <a:pPr lvl="1" hangingPunct="0">
              <a:lnSpc>
                <a:spcPct val="150000"/>
              </a:lnSpc>
              <a:spcBef>
                <a:spcPts val="1200"/>
              </a:spcBef>
              <a:spcAft>
                <a:spcPts val="600"/>
              </a:spcAft>
            </a:pPr>
            <a:r>
              <a:rPr lang="en-AU" sz="2800" dirty="0"/>
              <a:t>Australian Terrestrial Reference Frame (ATRF)</a:t>
            </a:r>
          </a:p>
          <a:p>
            <a:pPr lvl="1" hangingPunct="0">
              <a:lnSpc>
                <a:spcPct val="150000"/>
              </a:lnSpc>
              <a:spcBef>
                <a:spcPts val="1200"/>
              </a:spcBef>
              <a:spcAft>
                <a:spcPts val="600"/>
              </a:spcAft>
            </a:pPr>
            <a:r>
              <a:rPr lang="en-AU" sz="2800" dirty="0"/>
              <a:t>Australian Vertical Working Surface (AVWS)</a:t>
            </a:r>
          </a:p>
          <a:p>
            <a:pPr marL="0" indent="0" hangingPunct="0">
              <a:buNone/>
            </a:pPr>
            <a:r>
              <a:rPr lang="en-AU" dirty="0" smtClean="0"/>
              <a:t>For </a:t>
            </a:r>
            <a:r>
              <a:rPr lang="en-AU" dirty="0"/>
              <a:t>more information visit </a:t>
            </a:r>
            <a:r>
              <a:rPr lang="en-AU" u="sng" dirty="0">
                <a:hlinkClick r:id="rId2"/>
              </a:rPr>
              <a:t>https://www.icsm.gov.au/upgrades-australian-geospatial-reference-system</a:t>
            </a:r>
            <a:endParaRPr lang="en-AU" dirty="0"/>
          </a:p>
          <a:p>
            <a:endParaRPr lang="en-AU" sz="2400" dirty="0" smtClean="0"/>
          </a:p>
        </p:txBody>
      </p:sp>
    </p:spTree>
    <p:extLst>
      <p:ext uri="{BB962C8B-B14F-4D97-AF65-F5344CB8AC3E}">
        <p14:creationId xmlns:p14="http://schemas.microsoft.com/office/powerpoint/2010/main" val="376352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253"/>
            <a:ext cx="10515600" cy="794602"/>
          </a:xfrm>
        </p:spPr>
        <p:txBody>
          <a:bodyPr>
            <a:normAutofit fontScale="90000"/>
          </a:bodyPr>
          <a:lstStyle/>
          <a:p>
            <a:r>
              <a:rPr lang="en-AU" sz="4900" dirty="0"/>
              <a:t>Geocentric</a:t>
            </a:r>
            <a:r>
              <a:rPr lang="en-AU" dirty="0"/>
              <a:t> Datum of Australia 2020 (GDA2020)</a:t>
            </a:r>
          </a:p>
        </p:txBody>
      </p:sp>
      <p:sp>
        <p:nvSpPr>
          <p:cNvPr id="3" name="Content Placeholder 2"/>
          <p:cNvSpPr>
            <a:spLocks noGrp="1"/>
          </p:cNvSpPr>
          <p:nvPr>
            <p:ph idx="1"/>
          </p:nvPr>
        </p:nvSpPr>
        <p:spPr>
          <a:xfrm>
            <a:off x="311798" y="1154491"/>
            <a:ext cx="11174186" cy="5129561"/>
          </a:xfrm>
        </p:spPr>
        <p:txBody>
          <a:bodyPr>
            <a:normAutofit fontScale="85000" lnSpcReduction="10000"/>
          </a:bodyPr>
          <a:lstStyle/>
          <a:p>
            <a:pPr lvl="0"/>
            <a:r>
              <a:rPr lang="en-AU" dirty="0"/>
              <a:t>The Geocentric Datum of Australia 2020 (GDA2020) is a static datum – just like GDA94</a:t>
            </a:r>
          </a:p>
          <a:p>
            <a:pPr lvl="0"/>
            <a:r>
              <a:rPr lang="en-AU" dirty="0"/>
              <a:t>A ‘static’ datum means that the positions of features (e.g. roads, </a:t>
            </a:r>
            <a:r>
              <a:rPr lang="en-AU" dirty="0" smtClean="0"/>
              <a:t>buildings), </a:t>
            </a:r>
            <a:r>
              <a:rPr lang="en-AU" dirty="0"/>
              <a:t>do not change over time despite the ongoing changes in the Earth’s surface</a:t>
            </a:r>
          </a:p>
          <a:p>
            <a:pPr lvl="0"/>
            <a:r>
              <a:rPr lang="en-AU" dirty="0"/>
              <a:t>The upgrade to GDA2020 is to ensure spatial data can be more closely aligned to positions observed using Global Navigation Satellite System (e.g. GPS)</a:t>
            </a:r>
          </a:p>
          <a:p>
            <a:pPr lvl="0"/>
            <a:r>
              <a:rPr lang="en-AU" dirty="0"/>
              <a:t>Changing to the GDA 2020 is beneficial for many applications where it is easier if the coordinates of features do not change (e.g. a major road development project)</a:t>
            </a:r>
          </a:p>
          <a:p>
            <a:pPr lvl="0"/>
            <a:r>
              <a:rPr lang="en-AU" dirty="0"/>
              <a:t>Australia will move 1.8 meters north-east from 1994 by 2020</a:t>
            </a:r>
          </a:p>
          <a:p>
            <a:pPr lvl="0"/>
            <a:r>
              <a:rPr lang="en-AU" dirty="0"/>
              <a:t>Adopting GDA2020, users will be able to benefit from modern positioning technology</a:t>
            </a:r>
          </a:p>
          <a:p>
            <a:pPr lvl="0"/>
            <a:r>
              <a:rPr lang="en-AU" dirty="0"/>
              <a:t>GDA2020 is available for use now</a:t>
            </a:r>
          </a:p>
          <a:p>
            <a:pPr lvl="0"/>
            <a:r>
              <a:rPr lang="en-AU" dirty="0"/>
              <a:t>Users can transform between GDA94 and GDA2020 using </a:t>
            </a:r>
            <a:r>
              <a:rPr lang="en-AU" u="sng" dirty="0">
                <a:hlinkClick r:id="rId2" tooltip="GDA Transformation products and tools"/>
              </a:rPr>
              <a:t>transformation parameters or </a:t>
            </a:r>
            <a:r>
              <a:rPr lang="en-AU" u="sng" dirty="0" smtClean="0">
                <a:hlinkClick r:id="rId2" tooltip="GDA Transformation products and tools"/>
              </a:rPr>
              <a:t>grids</a:t>
            </a:r>
            <a:endParaRPr lang="en-AU" dirty="0" smtClean="0"/>
          </a:p>
          <a:p>
            <a:pPr marL="0" indent="0">
              <a:buNone/>
            </a:pPr>
            <a:endParaRPr lang="en-AU" dirty="0"/>
          </a:p>
        </p:txBody>
      </p:sp>
    </p:spTree>
    <p:extLst>
      <p:ext uri="{BB962C8B-B14F-4D97-AF65-F5344CB8AC3E}">
        <p14:creationId xmlns:p14="http://schemas.microsoft.com/office/powerpoint/2010/main" val="7818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49" y="215835"/>
            <a:ext cx="10515600" cy="783451"/>
          </a:xfrm>
        </p:spPr>
        <p:txBody>
          <a:bodyPr>
            <a:normAutofit/>
          </a:bodyPr>
          <a:lstStyle/>
          <a:p>
            <a:r>
              <a:rPr lang="en-AU" dirty="0"/>
              <a:t>Australian Terrestrial Reference Frame (ATRF)</a:t>
            </a:r>
          </a:p>
        </p:txBody>
      </p:sp>
      <p:sp>
        <p:nvSpPr>
          <p:cNvPr id="3" name="Content Placeholder 2"/>
          <p:cNvSpPr>
            <a:spLocks noGrp="1"/>
          </p:cNvSpPr>
          <p:nvPr>
            <p:ph idx="1"/>
          </p:nvPr>
        </p:nvSpPr>
        <p:spPr>
          <a:xfrm>
            <a:off x="240926" y="1148576"/>
            <a:ext cx="11487653" cy="5028387"/>
          </a:xfrm>
        </p:spPr>
        <p:txBody>
          <a:bodyPr>
            <a:normAutofit/>
          </a:bodyPr>
          <a:lstStyle/>
          <a:p>
            <a:pPr lvl="0"/>
            <a:r>
              <a:rPr lang="en-AU" sz="2400" dirty="0"/>
              <a:t>The Australian Terrestrial Reference Frame (ATRF) is a time dependent reference frame</a:t>
            </a:r>
          </a:p>
          <a:p>
            <a:pPr lvl="0"/>
            <a:r>
              <a:rPr lang="en-AU" sz="2400" dirty="0"/>
              <a:t>A ‘time-dependent reference frame/earth fixed’ means that positions of features change with time due to plate tectonic motion</a:t>
            </a:r>
          </a:p>
          <a:p>
            <a:pPr lvl="0"/>
            <a:r>
              <a:rPr lang="en-AU" sz="2400" dirty="0"/>
              <a:t>GPS operates in a time-dependent reference frame</a:t>
            </a:r>
          </a:p>
          <a:p>
            <a:pPr lvl="0"/>
            <a:r>
              <a:rPr lang="en-AU" sz="2400" dirty="0"/>
              <a:t>ATRF coordinates change with time as the Australian plate moves</a:t>
            </a:r>
          </a:p>
          <a:p>
            <a:pPr lvl="0"/>
            <a:r>
              <a:rPr lang="en-AU" sz="2400" dirty="0"/>
              <a:t>A user can choose to use either GDA2020 or ATRF depending on their requirements</a:t>
            </a:r>
          </a:p>
          <a:p>
            <a:pPr lvl="0"/>
            <a:r>
              <a:rPr lang="en-AU" sz="2400" dirty="0"/>
              <a:t>Users of ATRF are expected to be predominantly from the Intelligent Transport Services (e.g. autonomous vehicles) and Location Based Services (e.g. mobile applications)</a:t>
            </a:r>
          </a:p>
          <a:p>
            <a:pPr lvl="0"/>
            <a:r>
              <a:rPr lang="en-AU" sz="2400" dirty="0"/>
              <a:t>ATRF will be available for use from 1 January 2020.</a:t>
            </a:r>
          </a:p>
        </p:txBody>
      </p:sp>
    </p:spTree>
    <p:extLst>
      <p:ext uri="{BB962C8B-B14F-4D97-AF65-F5344CB8AC3E}">
        <p14:creationId xmlns:p14="http://schemas.microsoft.com/office/powerpoint/2010/main" val="234603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Australian Vertical Working Surface (AVWS)</a:t>
            </a:r>
          </a:p>
        </p:txBody>
      </p:sp>
      <p:sp>
        <p:nvSpPr>
          <p:cNvPr id="3" name="Content Placeholder 2"/>
          <p:cNvSpPr>
            <a:spLocks noGrp="1"/>
          </p:cNvSpPr>
          <p:nvPr>
            <p:ph idx="1"/>
          </p:nvPr>
        </p:nvSpPr>
        <p:spPr/>
        <p:txBody>
          <a:bodyPr/>
          <a:lstStyle/>
          <a:p>
            <a:pPr lvl="0"/>
            <a:r>
              <a:rPr lang="en-AU" sz="2400" dirty="0"/>
              <a:t>The Australian Vertical Working Surface (AVWS) is a new reference surface for heights in Australia free of the bias and distortion in Australian Height Datum (AHD)</a:t>
            </a:r>
          </a:p>
          <a:p>
            <a:pPr lvl="0"/>
            <a:r>
              <a:rPr lang="en-AU" sz="2400" dirty="0"/>
              <a:t>AVWS heights can be computed directly from GNSS with accuracy of 4-8 cm</a:t>
            </a:r>
          </a:p>
          <a:p>
            <a:pPr lvl="0"/>
            <a:r>
              <a:rPr lang="en-AU" sz="2400" dirty="0"/>
              <a:t>AVWS will be available for use from 1 January 2020</a:t>
            </a:r>
          </a:p>
          <a:p>
            <a:endParaRPr lang="en-AU" dirty="0"/>
          </a:p>
        </p:txBody>
      </p:sp>
    </p:spTree>
    <p:extLst>
      <p:ext uri="{BB962C8B-B14F-4D97-AF65-F5344CB8AC3E}">
        <p14:creationId xmlns:p14="http://schemas.microsoft.com/office/powerpoint/2010/main" val="185293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504"/>
            <a:ext cx="10515600" cy="885177"/>
          </a:xfrm>
        </p:spPr>
        <p:txBody>
          <a:bodyPr>
            <a:normAutofit/>
          </a:bodyPr>
          <a:lstStyle/>
          <a:p>
            <a:r>
              <a:rPr lang="en-AU" dirty="0"/>
              <a:t>The ISO 19115-1 </a:t>
            </a:r>
            <a:r>
              <a:rPr lang="en-AU" dirty="0" smtClean="0"/>
              <a:t>and upgrades </a:t>
            </a:r>
            <a:r>
              <a:rPr lang="en-AU" dirty="0"/>
              <a:t>to </a:t>
            </a:r>
            <a:r>
              <a:rPr lang="en-AU" dirty="0" smtClean="0"/>
              <a:t>AGRF</a:t>
            </a:r>
            <a:endParaRPr lang="en-AU" dirty="0"/>
          </a:p>
        </p:txBody>
      </p:sp>
      <p:sp>
        <p:nvSpPr>
          <p:cNvPr id="3" name="Content Placeholder 2"/>
          <p:cNvSpPr>
            <a:spLocks noGrp="1"/>
          </p:cNvSpPr>
          <p:nvPr>
            <p:ph idx="1"/>
          </p:nvPr>
        </p:nvSpPr>
        <p:spPr>
          <a:xfrm>
            <a:off x="838200" y="1175657"/>
            <a:ext cx="10515600" cy="5001306"/>
          </a:xfrm>
        </p:spPr>
        <p:txBody>
          <a:bodyPr/>
          <a:lstStyle/>
          <a:p>
            <a:r>
              <a:rPr lang="en-AU" dirty="0"/>
              <a:t>Metadata is an important component of the puzzle </a:t>
            </a:r>
            <a:r>
              <a:rPr lang="en-AU" dirty="0" smtClean="0"/>
              <a:t>helping to </a:t>
            </a:r>
            <a:r>
              <a:rPr lang="en-AU" dirty="0"/>
              <a:t>understand and correctly apply the data</a:t>
            </a:r>
            <a:r>
              <a:rPr lang="en-AU" dirty="0" smtClean="0"/>
              <a:t>.</a:t>
            </a:r>
          </a:p>
          <a:p>
            <a:r>
              <a:rPr lang="en-AU" dirty="0" smtClean="0"/>
              <a:t>The </a:t>
            </a:r>
            <a:r>
              <a:rPr lang="en-AU" dirty="0"/>
              <a:t>ISO 19115-1 contains a number of classes and elements record information which help to store information related </a:t>
            </a:r>
            <a:r>
              <a:rPr lang="en-AU" dirty="0" smtClean="0"/>
              <a:t>to:</a:t>
            </a:r>
          </a:p>
          <a:p>
            <a:pPr lvl="1"/>
            <a:r>
              <a:rPr lang="en-AU" dirty="0" smtClean="0"/>
              <a:t>upgrades </a:t>
            </a:r>
            <a:r>
              <a:rPr lang="en-AU" dirty="0"/>
              <a:t>to </a:t>
            </a:r>
            <a:r>
              <a:rPr lang="en-AU" dirty="0" smtClean="0"/>
              <a:t>AGRF</a:t>
            </a:r>
          </a:p>
          <a:p>
            <a:pPr lvl="1"/>
            <a:r>
              <a:rPr lang="en-AU" dirty="0" smtClean="0"/>
              <a:t>history </a:t>
            </a:r>
            <a:r>
              <a:rPr lang="en-AU" dirty="0"/>
              <a:t>of data </a:t>
            </a:r>
            <a:r>
              <a:rPr lang="en-AU" dirty="0" smtClean="0"/>
              <a:t>transformation</a:t>
            </a:r>
            <a:endParaRPr lang="en-AU" dirty="0"/>
          </a:p>
          <a:p>
            <a:r>
              <a:rPr lang="en-AU" dirty="0"/>
              <a:t>Beyond metadata, information about data temporal </a:t>
            </a:r>
            <a:r>
              <a:rPr lang="en-AU" dirty="0" smtClean="0"/>
              <a:t>extents, reference systems, its accuracy, etc. should be recorded </a:t>
            </a:r>
            <a:r>
              <a:rPr lang="en-AU" dirty="0"/>
              <a:t>against each measured observation in the </a:t>
            </a:r>
            <a:r>
              <a:rPr lang="en-AU" dirty="0" smtClean="0"/>
              <a:t>dataset</a:t>
            </a:r>
          </a:p>
          <a:p>
            <a:pPr lvl="1"/>
            <a:r>
              <a:rPr lang="en-AU" dirty="0" smtClean="0"/>
              <a:t>In particular, </a:t>
            </a:r>
            <a:r>
              <a:rPr lang="en-AU" dirty="0"/>
              <a:t>if a dataset has a wide variation of individual data observations taken at different accuracies and over a long time period.</a:t>
            </a:r>
          </a:p>
          <a:p>
            <a:endParaRPr lang="en-AU" dirty="0"/>
          </a:p>
        </p:txBody>
      </p:sp>
    </p:spTree>
    <p:extLst>
      <p:ext uri="{BB962C8B-B14F-4D97-AF65-F5344CB8AC3E}">
        <p14:creationId xmlns:p14="http://schemas.microsoft.com/office/powerpoint/2010/main" val="325218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32469285"/>
              </p:ext>
            </p:extLst>
          </p:nvPr>
        </p:nvGraphicFramePr>
        <p:xfrm>
          <a:off x="205273" y="755780"/>
          <a:ext cx="11290040" cy="5366477"/>
        </p:xfrm>
        <a:graphic>
          <a:graphicData uri="http://schemas.openxmlformats.org/drawingml/2006/table">
            <a:tbl>
              <a:tblPr firstRow="1" firstCol="1" bandRow="1">
                <a:tableStyleId>{5C22544A-7EE6-4342-B048-85BDC9FD1C3A}</a:tableStyleId>
              </a:tblPr>
              <a:tblGrid>
                <a:gridCol w="1170432">
                  <a:extLst>
                    <a:ext uri="{9D8B030D-6E8A-4147-A177-3AD203B41FA5}">
                      <a16:colId xmlns:a16="http://schemas.microsoft.com/office/drawing/2014/main" val="2455952528"/>
                    </a:ext>
                  </a:extLst>
                </a:gridCol>
                <a:gridCol w="3012030">
                  <a:extLst>
                    <a:ext uri="{9D8B030D-6E8A-4147-A177-3AD203B41FA5}">
                      <a16:colId xmlns:a16="http://schemas.microsoft.com/office/drawing/2014/main" val="1526415428"/>
                    </a:ext>
                  </a:extLst>
                </a:gridCol>
                <a:gridCol w="3553789">
                  <a:extLst>
                    <a:ext uri="{9D8B030D-6E8A-4147-A177-3AD203B41FA5}">
                      <a16:colId xmlns:a16="http://schemas.microsoft.com/office/drawing/2014/main" val="80927938"/>
                    </a:ext>
                  </a:extLst>
                </a:gridCol>
                <a:gridCol w="3553789">
                  <a:extLst>
                    <a:ext uri="{9D8B030D-6E8A-4147-A177-3AD203B41FA5}">
                      <a16:colId xmlns:a16="http://schemas.microsoft.com/office/drawing/2014/main" val="435770085"/>
                    </a:ext>
                  </a:extLst>
                </a:gridCol>
              </a:tblGrid>
              <a:tr h="111967">
                <a:tc>
                  <a:txBody>
                    <a:bodyPr/>
                    <a:lstStyle/>
                    <a:p>
                      <a:pPr hangingPunct="0">
                        <a:spcAft>
                          <a:spcPts val="0"/>
                        </a:spcAft>
                      </a:pPr>
                      <a:r>
                        <a:rPr lang="en-AU" sz="1200">
                          <a:effectLst/>
                        </a:rPr>
                        <a:t>Class</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Element</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Definition</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Comments</a:t>
                      </a:r>
                      <a:endParaRPr lang="en-AU" sz="120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3822480123"/>
                  </a:ext>
                </a:extLst>
              </a:tr>
              <a:tr h="1074493">
                <a:tc rowSpan="3">
                  <a:txBody>
                    <a:bodyPr/>
                    <a:lstStyle/>
                    <a:p>
                      <a:pPr hangingPunct="0">
                        <a:spcAft>
                          <a:spcPts val="0"/>
                        </a:spcAft>
                      </a:pPr>
                      <a:r>
                        <a:rPr lang="en-AU" sz="1200">
                          <a:effectLst/>
                        </a:rPr>
                        <a:t>Reference System</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 </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Information about reference system</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dirty="0">
                          <a:effectLst/>
                        </a:rPr>
                        <a:t>The Reference system enables ability for users to record information about spatial (horizontal and vertical) datums, projections and/or temporal systems for spatial, temporal or </a:t>
                      </a:r>
                      <a:r>
                        <a:rPr lang="en-AU" sz="1200" dirty="0" smtClean="0">
                          <a:effectLst/>
                        </a:rPr>
                        <a:t>spatiotemporal </a:t>
                      </a:r>
                      <a:r>
                        <a:rPr lang="en-AU" sz="1200" dirty="0">
                          <a:effectLst/>
                        </a:rPr>
                        <a:t>datasets, including the code, authority and URL links describing Reference Systems</a:t>
                      </a:r>
                      <a:endParaRPr lang="en-AU" sz="1200" dirty="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1843190490"/>
                  </a:ext>
                </a:extLst>
              </a:tr>
              <a:tr h="805870">
                <a:tc vMerge="1">
                  <a:txBody>
                    <a:bodyPr/>
                    <a:lstStyle/>
                    <a:p>
                      <a:endParaRPr lang="en-AU"/>
                    </a:p>
                  </a:txBody>
                  <a:tcPr/>
                </a:tc>
                <a:tc>
                  <a:txBody>
                    <a:bodyPr/>
                    <a:lstStyle/>
                    <a:p>
                      <a:pPr hangingPunct="0">
                        <a:spcAft>
                          <a:spcPts val="0"/>
                        </a:spcAft>
                      </a:pPr>
                      <a:r>
                        <a:rPr lang="en-AU" sz="1200">
                          <a:effectLst/>
                        </a:rPr>
                        <a:t>Reference System Identifier</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a:spcAft>
                          <a:spcPts val="0"/>
                        </a:spcAft>
                      </a:pPr>
                      <a:r>
                        <a:rPr lang="en-AU" sz="1200" dirty="0">
                          <a:effectLst/>
                        </a:rPr>
                        <a:t>Identifier for reference system</a:t>
                      </a:r>
                      <a:endParaRPr lang="en-AU" sz="1200" dirty="0">
                        <a:solidFill>
                          <a:srgbClr val="000000"/>
                        </a:solidFill>
                        <a:effectLst/>
                        <a:latin typeface="Arial" panose="020B0604020202020204" pitchFamily="34"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Specify the code, authority and URL of this authority e.g. reference to the Geodetic CRS for GDA2020, geographic 2D will be recorded as EPSG:7844, EPSG; </a:t>
                      </a:r>
                      <a:r>
                        <a:rPr lang="en-AU" sz="1200" u="sng">
                          <a:effectLst/>
                          <a:hlinkClick r:id="rId2"/>
                        </a:rPr>
                        <a:t>http://www.epsg-registry.org</a:t>
                      </a:r>
                      <a:r>
                        <a:rPr lang="en-AU" sz="1200">
                          <a:effectLst/>
                        </a:rPr>
                        <a:t>. Realisation Epoch is recorded as part of CRS</a:t>
                      </a:r>
                      <a:endParaRPr lang="en-AU" sz="120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777327683"/>
                  </a:ext>
                </a:extLst>
              </a:tr>
              <a:tr h="537247">
                <a:tc vMerge="1">
                  <a:txBody>
                    <a:bodyPr/>
                    <a:lstStyle/>
                    <a:p>
                      <a:endParaRPr lang="en-AU"/>
                    </a:p>
                  </a:txBody>
                  <a:tcPr/>
                </a:tc>
                <a:tc>
                  <a:txBody>
                    <a:bodyPr/>
                    <a:lstStyle/>
                    <a:p>
                      <a:pPr hangingPunct="0">
                        <a:spcAft>
                          <a:spcPts val="0"/>
                        </a:spcAft>
                      </a:pPr>
                      <a:r>
                        <a:rPr lang="en-AU" sz="1200">
                          <a:effectLst/>
                        </a:rPr>
                        <a:t>Reference System Type</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Type of the reference system used</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Specify what reference system type the identifier belongs to: temporal, vertical, etc. e.g. the type of example above will be ‘geodeticGeographic2D </a:t>
                      </a:r>
                      <a:endParaRPr lang="en-AU" sz="120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362644704"/>
                  </a:ext>
                </a:extLst>
              </a:tr>
              <a:tr h="1208805">
                <a:tc>
                  <a:txBody>
                    <a:bodyPr/>
                    <a:lstStyle/>
                    <a:p>
                      <a:pPr hangingPunct="0">
                        <a:spcAft>
                          <a:spcPts val="0"/>
                        </a:spcAft>
                      </a:pPr>
                      <a:r>
                        <a:rPr lang="en-AU" sz="1200">
                          <a:effectLst/>
                        </a:rPr>
                        <a:t>Temporal Extent</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 </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a:spcAft>
                          <a:spcPts val="0"/>
                        </a:spcAft>
                      </a:pPr>
                      <a:r>
                        <a:rPr lang="en-AU" sz="1200">
                          <a:effectLst/>
                        </a:rPr>
                        <a:t>Provides temporal component of the extent of the referring object </a:t>
                      </a:r>
                      <a:endParaRPr lang="en-AU" sz="1200">
                        <a:solidFill>
                          <a:srgbClr val="000000"/>
                        </a:solidFill>
                        <a:effectLst/>
                        <a:latin typeface="Arial" panose="020B0604020202020204" pitchFamily="34"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Recording the time of observation is important to propagate coordinates back and forward through time for the Australian Terrestrial Reference Frame (ATRF) .Time period covered by the content of the resource (e.g. when data was collected or observed). Can be represented as a single datetime or a range (start and end datetime).</a:t>
                      </a:r>
                      <a:endParaRPr lang="en-AU" sz="120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2934043562"/>
                  </a:ext>
                </a:extLst>
              </a:tr>
              <a:tr h="402935">
                <a:tc>
                  <a:txBody>
                    <a:bodyPr/>
                    <a:lstStyle/>
                    <a:p>
                      <a:pPr hangingPunct="0">
                        <a:spcAft>
                          <a:spcPts val="0"/>
                        </a:spcAft>
                      </a:pPr>
                      <a:r>
                        <a:rPr lang="en-AU" sz="1200">
                          <a:effectLst/>
                        </a:rPr>
                        <a:t>Lineage</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 </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a:spcAft>
                          <a:spcPts val="0"/>
                        </a:spcAft>
                      </a:pPr>
                      <a:r>
                        <a:rPr lang="en-AU" sz="1200">
                          <a:effectLst/>
                        </a:rPr>
                        <a:t>Information about the events or source data used in constructing the data or lack of knowledge about them</a:t>
                      </a:r>
                      <a:endParaRPr lang="en-AU" sz="1200">
                        <a:solidFill>
                          <a:srgbClr val="000000"/>
                        </a:solidFill>
                        <a:effectLst/>
                        <a:latin typeface="Arial" panose="020B0604020202020204" pitchFamily="34"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Record history of the data lifecycle</a:t>
                      </a:r>
                      <a:endParaRPr lang="en-AU" sz="120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1172926443"/>
                  </a:ext>
                </a:extLst>
              </a:tr>
              <a:tr h="402935">
                <a:tc>
                  <a:txBody>
                    <a:bodyPr/>
                    <a:lstStyle/>
                    <a:p>
                      <a:pPr hangingPunct="0">
                        <a:spcAft>
                          <a:spcPts val="0"/>
                        </a:spcAft>
                      </a:pPr>
                      <a:r>
                        <a:rPr lang="en-AU" sz="1200">
                          <a:effectLst/>
                        </a:rPr>
                        <a:t> </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dirty="0">
                          <a:effectLst/>
                        </a:rPr>
                        <a:t>Statement</a:t>
                      </a:r>
                      <a:endParaRPr lang="en-AU" sz="1200" dirty="0">
                        <a:effectLst/>
                        <a:latin typeface="Times New Roman" panose="02020603050405020304" pitchFamily="18" charset="0"/>
                        <a:ea typeface="Times New Roman" panose="02020603050405020304" pitchFamily="18" charset="0"/>
                      </a:endParaRPr>
                    </a:p>
                  </a:txBody>
                  <a:tcPr marL="54392" marR="54392" marT="0" marB="0"/>
                </a:tc>
                <a:tc>
                  <a:txBody>
                    <a:bodyPr/>
                    <a:lstStyle/>
                    <a:p>
                      <a:pPr>
                        <a:spcAft>
                          <a:spcPts val="0"/>
                        </a:spcAft>
                      </a:pPr>
                      <a:r>
                        <a:rPr lang="en-AU" sz="1200">
                          <a:effectLst/>
                        </a:rPr>
                        <a:t>General explanation of the data producer’s knowledge about the data history</a:t>
                      </a:r>
                      <a:endParaRPr lang="en-AU" sz="1200">
                        <a:solidFill>
                          <a:srgbClr val="000000"/>
                        </a:solidFill>
                        <a:effectLst/>
                        <a:latin typeface="Arial" panose="020B0604020202020204" pitchFamily="34"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Record of history of data generation or transformation, including accuracy/uncertainty of data</a:t>
                      </a:r>
                      <a:endParaRPr lang="en-AU" sz="120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3705590984"/>
                  </a:ext>
                </a:extLst>
              </a:tr>
              <a:tr h="537247">
                <a:tc>
                  <a:txBody>
                    <a:bodyPr/>
                    <a:lstStyle/>
                    <a:p>
                      <a:pPr hangingPunct="0">
                        <a:spcAft>
                          <a:spcPts val="0"/>
                        </a:spcAft>
                      </a:pPr>
                      <a:r>
                        <a:rPr lang="en-AU" sz="1200">
                          <a:effectLst/>
                        </a:rPr>
                        <a:t> </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hangingPunct="0">
                        <a:spcAft>
                          <a:spcPts val="0"/>
                        </a:spcAft>
                      </a:pPr>
                      <a:r>
                        <a:rPr lang="en-AU" sz="1200">
                          <a:effectLst/>
                        </a:rPr>
                        <a:t>Process steps</a:t>
                      </a:r>
                      <a:endParaRPr lang="en-AU" sz="1200">
                        <a:effectLst/>
                        <a:latin typeface="Times New Roman" panose="02020603050405020304" pitchFamily="18" charset="0"/>
                        <a:ea typeface="Times New Roman" panose="02020603050405020304" pitchFamily="18" charset="0"/>
                      </a:endParaRPr>
                    </a:p>
                  </a:txBody>
                  <a:tcPr marL="54392" marR="54392" marT="0" marB="0"/>
                </a:tc>
                <a:tc>
                  <a:txBody>
                    <a:bodyPr/>
                    <a:lstStyle/>
                    <a:p>
                      <a:pPr>
                        <a:spcAft>
                          <a:spcPts val="0"/>
                        </a:spcAft>
                      </a:pPr>
                      <a:r>
                        <a:rPr lang="en-AU" sz="1200">
                          <a:effectLst/>
                        </a:rPr>
                        <a:t>Information about an event or transformation in the life of data including the process used to maintain data </a:t>
                      </a:r>
                      <a:endParaRPr lang="en-AU" sz="1200">
                        <a:solidFill>
                          <a:srgbClr val="000000"/>
                        </a:solidFill>
                        <a:effectLst/>
                        <a:latin typeface="Arial" panose="020B0604020202020204" pitchFamily="34" charset="0"/>
                        <a:ea typeface="Times New Roman" panose="02020603050405020304" pitchFamily="18" charset="0"/>
                      </a:endParaRPr>
                    </a:p>
                  </a:txBody>
                  <a:tcPr marL="54392" marR="54392" marT="0" marB="0"/>
                </a:tc>
                <a:tc>
                  <a:txBody>
                    <a:bodyPr/>
                    <a:lstStyle/>
                    <a:p>
                      <a:pPr hangingPunct="0">
                        <a:spcAft>
                          <a:spcPts val="0"/>
                        </a:spcAft>
                      </a:pPr>
                      <a:r>
                        <a:rPr lang="en-AU" sz="1200" dirty="0">
                          <a:effectLst/>
                        </a:rPr>
                        <a:t>Record procedure of data generation or transformation</a:t>
                      </a:r>
                      <a:endParaRPr lang="en-AU" sz="1200" dirty="0">
                        <a:effectLst/>
                        <a:latin typeface="Times New Roman" panose="02020603050405020304" pitchFamily="18" charset="0"/>
                        <a:ea typeface="Times New Roman" panose="02020603050405020304" pitchFamily="18" charset="0"/>
                      </a:endParaRPr>
                    </a:p>
                  </a:txBody>
                  <a:tcPr marL="54392" marR="54392" marT="0" marB="0"/>
                </a:tc>
                <a:extLst>
                  <a:ext uri="{0D108BD9-81ED-4DB2-BD59-A6C34878D82A}">
                    <a16:rowId xmlns:a16="http://schemas.microsoft.com/office/drawing/2014/main" val="2684919908"/>
                  </a:ext>
                </a:extLst>
              </a:tr>
            </a:tbl>
          </a:graphicData>
        </a:graphic>
      </p:graphicFrame>
      <p:sp>
        <p:nvSpPr>
          <p:cNvPr id="7" name="Rectangle 6"/>
          <p:cNvSpPr/>
          <p:nvPr/>
        </p:nvSpPr>
        <p:spPr>
          <a:xfrm>
            <a:off x="205273" y="259999"/>
            <a:ext cx="11290040" cy="369332"/>
          </a:xfrm>
          <a:prstGeom prst="rect">
            <a:avLst/>
          </a:prstGeom>
        </p:spPr>
        <p:txBody>
          <a:bodyPr wrap="square">
            <a:spAutoFit/>
          </a:bodyPr>
          <a:lstStyle/>
          <a:p>
            <a:r>
              <a:rPr lang="en-AU" dirty="0" smtClean="0">
                <a:latin typeface="Times New Roman" panose="02020603050405020304" pitchFamily="18" charset="0"/>
                <a:ea typeface="Times New Roman" panose="02020603050405020304" pitchFamily="18" charset="0"/>
              </a:rPr>
              <a:t>Interim Solution: ISO 19115-1 classes </a:t>
            </a:r>
            <a:r>
              <a:rPr lang="en-AU" dirty="0">
                <a:latin typeface="Times New Roman" panose="02020603050405020304" pitchFamily="18" charset="0"/>
                <a:ea typeface="Times New Roman" panose="02020603050405020304" pitchFamily="18" charset="0"/>
              </a:rPr>
              <a:t>and elements that can be used to record information relevant to </a:t>
            </a:r>
            <a:r>
              <a:rPr lang="en-AU" dirty="0" smtClean="0">
                <a:latin typeface="Times New Roman" panose="02020603050405020304" pitchFamily="18" charset="0"/>
                <a:ea typeface="Times New Roman" panose="02020603050405020304" pitchFamily="18" charset="0"/>
              </a:rPr>
              <a:t>upgrades to AGRF</a:t>
            </a:r>
            <a:endParaRPr lang="en-AU" dirty="0"/>
          </a:p>
        </p:txBody>
      </p:sp>
    </p:spTree>
    <p:extLst>
      <p:ext uri="{BB962C8B-B14F-4D97-AF65-F5344CB8AC3E}">
        <p14:creationId xmlns:p14="http://schemas.microsoft.com/office/powerpoint/2010/main" val="715506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539" y="215835"/>
            <a:ext cx="10515600" cy="903839"/>
          </a:xfrm>
        </p:spPr>
        <p:txBody>
          <a:bodyPr/>
          <a:lstStyle/>
          <a:p>
            <a:r>
              <a:rPr lang="en-AU" dirty="0" smtClean="0"/>
              <a:t>Open Discussion</a:t>
            </a:r>
            <a:endParaRPr lang="en-AU" dirty="0"/>
          </a:p>
        </p:txBody>
      </p:sp>
      <p:sp>
        <p:nvSpPr>
          <p:cNvPr id="3" name="Content Placeholder 2"/>
          <p:cNvSpPr>
            <a:spLocks noGrp="1"/>
          </p:cNvSpPr>
          <p:nvPr>
            <p:ph idx="1"/>
          </p:nvPr>
        </p:nvSpPr>
        <p:spPr>
          <a:xfrm>
            <a:off x="438539" y="1240971"/>
            <a:ext cx="11243388" cy="4935992"/>
          </a:xfrm>
        </p:spPr>
        <p:txBody>
          <a:bodyPr>
            <a:normAutofit fontScale="92500" lnSpcReduction="20000"/>
          </a:bodyPr>
          <a:lstStyle/>
          <a:p>
            <a:r>
              <a:rPr lang="en-AU" dirty="0" smtClean="0"/>
              <a:t>Limitations of current standard:</a:t>
            </a:r>
          </a:p>
          <a:p>
            <a:pPr lvl="1"/>
            <a:r>
              <a:rPr lang="en-AU" dirty="0" smtClean="0"/>
              <a:t>Data accuracy/uncertainty</a:t>
            </a:r>
          </a:p>
          <a:p>
            <a:pPr lvl="1"/>
            <a:r>
              <a:rPr lang="en-AU" dirty="0" smtClean="0"/>
              <a:t>Types of date/time</a:t>
            </a:r>
          </a:p>
          <a:p>
            <a:r>
              <a:rPr lang="en-AU" dirty="0" smtClean="0"/>
              <a:t>ISO 19115-2:2019 – can it be used to capture data accuracy, transformation</a:t>
            </a:r>
            <a:r>
              <a:rPr lang="en-AU" smtClean="0"/>
              <a:t>, epochs, </a:t>
            </a:r>
            <a:r>
              <a:rPr lang="en-AU" dirty="0" smtClean="0"/>
              <a:t>etc. </a:t>
            </a:r>
          </a:p>
          <a:p>
            <a:r>
              <a:rPr lang="en-AU" dirty="0" smtClean="0"/>
              <a:t>Mandatory/optional </a:t>
            </a:r>
            <a:r>
              <a:rPr lang="en-AU" dirty="0" smtClean="0"/>
              <a:t>elements</a:t>
            </a:r>
          </a:p>
          <a:p>
            <a:r>
              <a:rPr lang="en-AU" dirty="0" smtClean="0"/>
              <a:t>Recording provenance of data transformation</a:t>
            </a:r>
          </a:p>
          <a:p>
            <a:pPr marL="457200" lvl="1" indent="0">
              <a:buNone/>
            </a:pPr>
            <a:r>
              <a:rPr lang="en-AU" dirty="0" smtClean="0"/>
              <a:t>Example: record of multiple epochs of data transformations</a:t>
            </a:r>
            <a:endParaRPr lang="en-AU" dirty="0"/>
          </a:p>
          <a:p>
            <a:pPr lvl="2"/>
            <a:r>
              <a:rPr lang="en-AU" dirty="0"/>
              <a:t>1)      E.g. Observe data:          </a:t>
            </a:r>
            <a:r>
              <a:rPr lang="en-AU" dirty="0" err="1"/>
              <a:t>ATRFxxxx</a:t>
            </a:r>
            <a:r>
              <a:rPr lang="en-AU" dirty="0"/>
              <a:t> </a:t>
            </a:r>
            <a:r>
              <a:rPr lang="en-AU" b="1" dirty="0"/>
              <a:t>@Coordinate Epoch</a:t>
            </a:r>
            <a:r>
              <a:rPr lang="en-AU" dirty="0"/>
              <a:t>, observed at 20191021;</a:t>
            </a:r>
          </a:p>
          <a:p>
            <a:pPr lvl="2"/>
            <a:r>
              <a:rPr lang="en-AU" dirty="0"/>
              <a:t>       Coordinate Epoch = Observation Epoch at this point.</a:t>
            </a:r>
          </a:p>
          <a:p>
            <a:pPr lvl="2"/>
            <a:r>
              <a:rPr lang="en-AU" dirty="0"/>
              <a:t>2)      E.g. Propagate data:       </a:t>
            </a:r>
            <a:r>
              <a:rPr lang="en-AU" dirty="0" err="1"/>
              <a:t>ATRFxxxx</a:t>
            </a:r>
            <a:r>
              <a:rPr lang="en-AU" dirty="0"/>
              <a:t> </a:t>
            </a:r>
            <a:r>
              <a:rPr lang="en-AU" b="1" dirty="0"/>
              <a:t>@</a:t>
            </a:r>
            <a:r>
              <a:rPr lang="en-AU" b="1" dirty="0" err="1"/>
              <a:t>anyCoordinateEpoch</a:t>
            </a:r>
            <a:r>
              <a:rPr lang="en-AU" dirty="0"/>
              <a:t>, observed at 20191021</a:t>
            </a:r>
          </a:p>
          <a:p>
            <a:pPr lvl="2"/>
            <a:r>
              <a:rPr lang="en-AU" dirty="0"/>
              <a:t>3)      E.g. Transform data:       GDA2020 </a:t>
            </a:r>
            <a:r>
              <a:rPr lang="en-AU" b="1" dirty="0"/>
              <a:t>@2020.0 (implicitly)</a:t>
            </a:r>
            <a:r>
              <a:rPr lang="en-AU" dirty="0"/>
              <a:t>, observed at 20191021</a:t>
            </a:r>
          </a:p>
          <a:p>
            <a:pPr lvl="2"/>
            <a:r>
              <a:rPr lang="en-AU" dirty="0"/>
              <a:t>4)      E.g. Transform data:       </a:t>
            </a:r>
            <a:r>
              <a:rPr lang="en-AU" dirty="0" err="1"/>
              <a:t>ITRFxxxx</a:t>
            </a:r>
            <a:r>
              <a:rPr lang="en-AU" dirty="0"/>
              <a:t> </a:t>
            </a:r>
            <a:r>
              <a:rPr lang="en-AU" b="1" dirty="0"/>
              <a:t>@</a:t>
            </a:r>
            <a:r>
              <a:rPr lang="en-AU" b="1" dirty="0" err="1"/>
              <a:t>anyCoordinateEpoch</a:t>
            </a:r>
            <a:r>
              <a:rPr lang="en-AU" dirty="0"/>
              <a:t>, observed at 20191021</a:t>
            </a:r>
          </a:p>
          <a:p>
            <a:r>
              <a:rPr lang="en-AU" dirty="0" smtClean="0"/>
              <a:t>Other ISO standards</a:t>
            </a:r>
          </a:p>
        </p:txBody>
      </p:sp>
    </p:spTree>
    <p:extLst>
      <p:ext uri="{BB962C8B-B14F-4D97-AF65-F5344CB8AC3E}">
        <p14:creationId xmlns:p14="http://schemas.microsoft.com/office/powerpoint/2010/main" val="646215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ICSM_16_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_16_9" id="{325884B6-AB00-4B73-8B68-8B8B4E432820}" vid="{230E7DAC-45EF-423B-B86D-980C9F0545CC}"/>
    </a:ext>
  </a:extLst>
</a:theme>
</file>

<file path=docProps/app.xml><?xml version="1.0" encoding="utf-8"?>
<Properties xmlns="http://schemas.openxmlformats.org/officeDocument/2006/extended-properties" xmlns:vt="http://schemas.openxmlformats.org/officeDocument/2006/docPropsVTypes">
  <Template>ICSM_16_9</Template>
  <TotalTime>181</TotalTime>
  <Words>787</Words>
  <Application>Microsoft Office PowerPoint</Application>
  <PresentationFormat>Widescreen</PresentationFormat>
  <Paragraphs>83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ICSM_16_9</vt:lpstr>
      <vt:lpstr>How to prepare your metadata for upgrades to Australian Geospatial Reference System</vt:lpstr>
      <vt:lpstr>Upgrades to Australian Geospatial Reference System</vt:lpstr>
      <vt:lpstr>Geocentric Datum of Australia 2020 (GDA2020)</vt:lpstr>
      <vt:lpstr>Australian Terrestrial Reference Frame (ATRF)</vt:lpstr>
      <vt:lpstr>Australian Vertical Working Surface (AVWS)</vt:lpstr>
      <vt:lpstr>The ISO 19115-1 and upgrades to AGRF</vt:lpstr>
      <vt:lpstr>PowerPoint Presentation</vt:lpstr>
      <vt:lpstr>Open Discussion</vt:lpstr>
    </vt:vector>
  </TitlesOfParts>
  <Company>Geoscience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Waterhouse Lesley</dc:creator>
  <cp:lastModifiedBy>Bastrakova Irina</cp:lastModifiedBy>
  <cp:revision>42</cp:revision>
  <dcterms:created xsi:type="dcterms:W3CDTF">2019-03-28T00:17:53Z</dcterms:created>
  <dcterms:modified xsi:type="dcterms:W3CDTF">2019-10-26T03:53:27Z</dcterms:modified>
</cp:coreProperties>
</file>