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0" r:id="rId5"/>
    <p:sldId id="261" r:id="rId6"/>
    <p:sldId id="259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7A40-D27C-4530-BD8B-4B6B66C37A44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2ABE8-8EB1-4972-87DC-B8AE7DF79F5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006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baseline="0" dirty="0" smtClean="0"/>
              <a:t>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5F36F-C54C-48D1-BF7C-2268638D9405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623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793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87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630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47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46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988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608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4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237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981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2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D7DA3-7FB5-48B3-B766-E4ECA0ED2038}" type="datetimeFigureOut">
              <a:rPr lang="en-AU" smtClean="0"/>
              <a:t>18/11/2019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B8BD4-C66E-4B09-B711-8EB4C8AFC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671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CRS + Coordinate Epoch</a:t>
            </a:r>
            <a:br>
              <a:rPr lang="en-AU" dirty="0" smtClean="0"/>
            </a:br>
            <a:r>
              <a:rPr lang="en-AU" dirty="0" smtClean="0"/>
              <a:t>Sample Use Cases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75613"/>
          </a:xfrm>
        </p:spPr>
        <p:txBody>
          <a:bodyPr/>
          <a:lstStyle/>
          <a:p>
            <a:r>
              <a:rPr lang="en-AU" dirty="0" smtClean="0"/>
              <a:t>ANZ Metadata Working Group</a:t>
            </a:r>
          </a:p>
          <a:p>
            <a:r>
              <a:rPr lang="en-AU" dirty="0" smtClean="0"/>
              <a:t>Meeting 5, 28 October 2019</a:t>
            </a:r>
          </a:p>
          <a:p>
            <a:r>
              <a:rPr lang="en-AU" dirty="0" smtClean="0"/>
              <a:t>Canberra</a:t>
            </a:r>
          </a:p>
          <a:p>
            <a:endParaRPr lang="en-AU" dirty="0"/>
          </a:p>
          <a:p>
            <a:r>
              <a:rPr lang="en-AU" smtClean="0"/>
              <a:t>Joel Haasdyk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365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80341"/>
              </p:ext>
            </p:extLst>
          </p:nvPr>
        </p:nvGraphicFramePr>
        <p:xfrm>
          <a:off x="358815" y="603680"/>
          <a:ext cx="11609408" cy="5060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352">
                  <a:extLst>
                    <a:ext uri="{9D8B030D-6E8A-4147-A177-3AD203B41FA5}">
                      <a16:colId xmlns:a16="http://schemas.microsoft.com/office/drawing/2014/main" val="2954823553"/>
                    </a:ext>
                  </a:extLst>
                </a:gridCol>
                <a:gridCol w="3012312">
                  <a:extLst>
                    <a:ext uri="{9D8B030D-6E8A-4147-A177-3AD203B41FA5}">
                      <a16:colId xmlns:a16="http://schemas.microsoft.com/office/drawing/2014/main" val="3925362258"/>
                    </a:ext>
                  </a:extLst>
                </a:gridCol>
                <a:gridCol w="2792392">
                  <a:extLst>
                    <a:ext uri="{9D8B030D-6E8A-4147-A177-3AD203B41FA5}">
                      <a16:colId xmlns:a16="http://schemas.microsoft.com/office/drawing/2014/main" val="120143990"/>
                    </a:ext>
                  </a:extLst>
                </a:gridCol>
                <a:gridCol w="2902352">
                  <a:extLst>
                    <a:ext uri="{9D8B030D-6E8A-4147-A177-3AD203B41FA5}">
                      <a16:colId xmlns:a16="http://schemas.microsoft.com/office/drawing/2014/main" val="3497427152"/>
                    </a:ext>
                  </a:extLst>
                </a:gridCol>
              </a:tblGrid>
              <a:tr h="641377">
                <a:tc>
                  <a:txBody>
                    <a:bodyPr/>
                    <a:lstStyle/>
                    <a:p>
                      <a:r>
                        <a:rPr lang="en-AU" b="0" dirty="0" smtClean="0"/>
                        <a:t>Use Case</a:t>
                      </a: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smtClean="0"/>
                        <a:t>CRS </a:t>
                      </a:r>
                      <a:r>
                        <a:rPr lang="en-AU" b="0" dirty="0" smtClean="0"/>
                        <a:t/>
                      </a:r>
                      <a:br>
                        <a:rPr lang="en-AU" b="0" dirty="0" smtClean="0"/>
                      </a:b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u="sng" dirty="0" smtClean="0"/>
                        <a:t>Coordinate</a:t>
                      </a:r>
                      <a:r>
                        <a:rPr lang="en-AU" b="1" u="sng" baseline="0" dirty="0" smtClean="0"/>
                        <a:t> Epoch</a:t>
                      </a:r>
                      <a:r>
                        <a:rPr lang="en-AU" b="1" u="sng" baseline="30000" dirty="0" smtClean="0"/>
                        <a:t>1</a:t>
                      </a:r>
                      <a:endParaRPr lang="en-AU" b="1" u="sng" baseline="30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u="sng" dirty="0" smtClean="0"/>
                        <a:t>Observation</a:t>
                      </a:r>
                      <a:r>
                        <a:rPr lang="en-AU" u="sng" baseline="0" dirty="0" smtClean="0"/>
                        <a:t> Epoch</a:t>
                      </a:r>
                      <a:r>
                        <a:rPr lang="en-AU" u="sng" strike="noStrike" baseline="30000" dirty="0" smtClean="0"/>
                        <a:t>2</a:t>
                      </a:r>
                    </a:p>
                    <a:p>
                      <a:r>
                        <a:rPr lang="en-AU" b="0" baseline="0" dirty="0" smtClean="0"/>
                        <a:t>[or Range]</a:t>
                      </a:r>
                    </a:p>
                    <a:p>
                      <a:r>
                        <a:rPr lang="en-AU" sz="1600" b="0" baseline="0" dirty="0" smtClean="0"/>
                        <a:t>[vs Temporal Extent = </a:t>
                      </a:r>
                      <a:r>
                        <a:rPr lang="en-AU" sz="1600" b="0" baseline="0" dirty="0" err="1" smtClean="0"/>
                        <a:t>approx</a:t>
                      </a:r>
                      <a:r>
                        <a:rPr lang="en-AU" sz="1600" b="0" baseline="0" dirty="0" smtClean="0"/>
                        <a:t>?]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9806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Observe</a:t>
                      </a:r>
                      <a:r>
                        <a:rPr lang="en-AU" baseline="0" dirty="0" smtClean="0"/>
                        <a:t> Data in ATRF </a:t>
                      </a:r>
                    </a:p>
                    <a:p>
                      <a:r>
                        <a:rPr lang="en-AU" baseline="0" dirty="0" smtClean="0"/>
                        <a:t>(GPS at 3-10cm accuracy in Australia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ATRF2014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b="0" u="none" dirty="0" smtClean="0"/>
                        <a:t>‘2014’ </a:t>
                      </a:r>
                      <a:r>
                        <a:rPr lang="en-AU" sz="1600" b="1" u="none" baseline="30000" dirty="0" smtClean="0"/>
                        <a:t>3</a:t>
                      </a:r>
                      <a:r>
                        <a:rPr lang="en-AU" sz="1600" b="1" u="none" dirty="0" smtClean="0"/>
                        <a:t> </a:t>
                      </a:r>
                      <a:r>
                        <a:rPr lang="en-AU" sz="1600" b="0" u="none" dirty="0" smtClean="0"/>
                        <a:t>nominal</a:t>
                      </a:r>
                      <a:r>
                        <a:rPr lang="en-AU" sz="1600" b="0" u="none" baseline="0" dirty="0" smtClean="0"/>
                        <a:t> </a:t>
                      </a:r>
                      <a:r>
                        <a:rPr lang="en-AU" sz="1600" b="0" dirty="0" smtClean="0"/>
                        <a:t>from </a:t>
                      </a:r>
                      <a:r>
                        <a:rPr lang="en-AU" sz="1600" dirty="0" smtClean="0"/>
                        <a:t>ITRF2014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Defined</a:t>
                      </a:r>
                      <a:r>
                        <a:rPr lang="en-AU" sz="1600" baseline="0" dirty="0" smtClean="0"/>
                        <a:t> as </a:t>
                      </a:r>
                      <a:r>
                        <a:rPr lang="en-AU" sz="1600" u="sng" baseline="0" dirty="0" smtClean="0"/>
                        <a:t>coordinates</a:t>
                      </a:r>
                      <a:r>
                        <a:rPr lang="en-AU" sz="1600" baseline="0" dirty="0" smtClean="0"/>
                        <a:t> at epoch</a:t>
                      </a:r>
                      <a:r>
                        <a:rPr lang="en-AU" sz="1600" b="0" u="none" baseline="0" dirty="0" smtClean="0"/>
                        <a:t> 2020.0 </a:t>
                      </a:r>
                      <a:r>
                        <a:rPr lang="en-AU" sz="1600" b="0" u="none" baseline="30000" dirty="0" smtClean="0"/>
                        <a:t>4</a:t>
                      </a:r>
                      <a:r>
                        <a:rPr lang="en-AU" sz="1600" b="0" u="none" baseline="0" dirty="0" smtClean="0"/>
                        <a:t>, </a:t>
                      </a:r>
                      <a:r>
                        <a:rPr lang="en-AU" sz="1600" baseline="0" dirty="0" smtClean="0"/>
                        <a:t>plus </a:t>
                      </a:r>
                      <a:r>
                        <a:rPr lang="en-AU" sz="1600" u="sng" baseline="0" dirty="0" smtClean="0"/>
                        <a:t>velocities</a:t>
                      </a:r>
                      <a:endParaRPr lang="en-AU" sz="1600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 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Equal</a:t>
                      </a:r>
                      <a:r>
                        <a:rPr lang="en-AU" sz="1600" baseline="0" dirty="0" smtClean="0"/>
                        <a:t> to Observation epoch 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600" baseline="0" dirty="0" smtClean="0"/>
                        <a:t>Precision driven by user need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600" baseline="0" dirty="0" smtClean="0"/>
                        <a:t>     2019.83  or 2019.82543  or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600" baseline="0" dirty="0" smtClean="0"/>
                        <a:t>     2019/10/28 14:05:18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/>
                        <a:t>Single epoch only; [average?]</a:t>
                      </a:r>
                    </a:p>
                    <a:p>
                      <a:pPr marL="173038" indent="-173038"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/>
                        <a:t>Data-set level metadata </a:t>
                      </a:r>
                      <a:r>
                        <a:rPr lang="en-AU" sz="1400" baseline="0" dirty="0" smtClean="0"/>
                        <a:t>only?</a:t>
                      </a:r>
                      <a:r>
                        <a:rPr lang="en-AU" sz="1600" baseline="0" dirty="0" smtClean="0"/>
                        <a:t> </a:t>
                      </a:r>
                      <a:endParaRPr lang="en-AU" sz="1600" baseline="0" dirty="0" smtClean="0"/>
                    </a:p>
                    <a:p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, for example:</a:t>
                      </a:r>
                    </a:p>
                    <a:p>
                      <a:r>
                        <a:rPr lang="en-AU" sz="1600" baseline="0" dirty="0" smtClean="0"/>
                        <a:t>2019/10/28</a:t>
                      </a:r>
                    </a:p>
                    <a:p>
                      <a:r>
                        <a:rPr lang="en-AU" sz="1600" baseline="0" dirty="0" smtClean="0"/>
                        <a:t>2019/10/28 14:05:18</a:t>
                      </a:r>
                    </a:p>
                    <a:p>
                      <a:r>
                        <a:rPr lang="en-AU" sz="1600" baseline="0" dirty="0" smtClean="0"/>
                        <a:t>2019/10/28 14:05:18 – 15:06:30</a:t>
                      </a:r>
                    </a:p>
                    <a:p>
                      <a:pPr marL="182563" indent="-182563">
                        <a:buFont typeface="Arial" panose="020B0604020202020204" pitchFamily="34" charset="0"/>
                        <a:buChar char="•"/>
                      </a:pPr>
                      <a:r>
                        <a:rPr lang="en-AU" sz="1400" baseline="0" dirty="0" smtClean="0"/>
                        <a:t>Time range, rarely an instance</a:t>
                      </a:r>
                      <a:br>
                        <a:rPr lang="en-AU" sz="1400" baseline="0" dirty="0" smtClean="0"/>
                      </a:br>
                      <a:r>
                        <a:rPr lang="en-AU" sz="1400" baseline="0" dirty="0" smtClean="0"/>
                        <a:t>Can only be </a:t>
                      </a:r>
                      <a:r>
                        <a:rPr lang="en-AU" sz="1400" u="sng" baseline="0" dirty="0" smtClean="0"/>
                        <a:t>extent in metadata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1400" i="1" u="none" baseline="0" dirty="0" smtClean="0"/>
                        <a:t>     and/or timestamp on each point.</a:t>
                      </a:r>
                    </a:p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394562"/>
                  </a:ext>
                </a:extLst>
              </a:tr>
              <a:tr h="573226">
                <a:tc>
                  <a:txBody>
                    <a:bodyPr/>
                    <a:lstStyle/>
                    <a:p>
                      <a:r>
                        <a:rPr lang="en-AU" dirty="0" smtClean="0"/>
                        <a:t>Propagate to a project epoch</a:t>
                      </a:r>
                    </a:p>
                    <a:p>
                      <a:r>
                        <a:rPr lang="en-AU" dirty="0" smtClean="0"/>
                        <a:t>e.g. for </a:t>
                      </a:r>
                      <a:r>
                        <a:rPr lang="en-AU" baseline="0" dirty="0" smtClean="0"/>
                        <a:t>storage(?), analysis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ATRF2014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@</a:t>
                      </a:r>
                      <a:r>
                        <a:rPr lang="en-AU" sz="1800" dirty="0" err="1" smtClean="0"/>
                        <a:t>project</a:t>
                      </a:r>
                      <a:r>
                        <a:rPr lang="en-AU" sz="1800" baseline="0" dirty="0" err="1" smtClean="0"/>
                        <a:t>Epoch</a:t>
                      </a:r>
                      <a:r>
                        <a:rPr lang="en-AU" sz="1600" baseline="0" dirty="0" smtClean="0"/>
                        <a:t> (e.g. 2015.0)</a:t>
                      </a:r>
                    </a:p>
                    <a:p>
                      <a:r>
                        <a:rPr lang="en-AU" sz="1600" baseline="0" dirty="0" smtClean="0"/>
                        <a:t>via velocities / models</a:t>
                      </a:r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(unchanged)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05651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Transform to</a:t>
                      </a:r>
                      <a:r>
                        <a:rPr lang="en-AU" baseline="0" dirty="0" smtClean="0"/>
                        <a:t> CRS2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GDA2020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[@2020.0</a:t>
                      </a:r>
                      <a:r>
                        <a:rPr lang="en-AU" sz="1600" baseline="0" dirty="0" smtClean="0"/>
                        <a:t>; implicitly]</a:t>
                      </a:r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(unchanged)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5527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Transform</a:t>
                      </a:r>
                      <a:r>
                        <a:rPr lang="en-AU" baseline="0" dirty="0" smtClean="0"/>
                        <a:t> to CRS3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ITRF2014</a:t>
                      </a:r>
                    </a:p>
                    <a:p>
                      <a:pPr marL="173038" marR="0" lvl="0" indent="-1730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600" dirty="0" smtClean="0"/>
                        <a:t>Defined</a:t>
                      </a:r>
                      <a:r>
                        <a:rPr lang="en-AU" sz="1600" baseline="0" dirty="0" smtClean="0"/>
                        <a:t> as </a:t>
                      </a:r>
                      <a:r>
                        <a:rPr lang="en-AU" sz="1600" u="sng" baseline="0" dirty="0" smtClean="0"/>
                        <a:t>coordinates</a:t>
                      </a:r>
                      <a:r>
                        <a:rPr lang="en-AU" sz="1600" baseline="0" dirty="0" smtClean="0"/>
                        <a:t> at epoch 2010.0 , plus </a:t>
                      </a:r>
                      <a:r>
                        <a:rPr lang="en-AU" sz="1600" u="sng" baseline="0" dirty="0" smtClean="0"/>
                        <a:t>velocities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@</a:t>
                      </a:r>
                      <a:r>
                        <a:rPr lang="en-AU" sz="1600" dirty="0" err="1" smtClean="0"/>
                        <a:t>anyEpoch</a:t>
                      </a:r>
                      <a:r>
                        <a:rPr lang="en-AU" sz="1600" baseline="0" dirty="0" smtClean="0"/>
                        <a:t> (e.g. 2023.54)</a:t>
                      </a:r>
                      <a:endParaRPr lang="en-AU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@today</a:t>
                      </a:r>
                      <a:r>
                        <a:rPr lang="en-AU" baseline="0" dirty="0" smtClean="0"/>
                        <a:t> (unchanged)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0754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815" y="183370"/>
            <a:ext cx="387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Coordinate Epoch – Example Use Cases</a:t>
            </a:r>
            <a:endParaRPr lang="en-AU" b="1" dirty="0"/>
          </a:p>
        </p:txBody>
      </p:sp>
      <p:sp>
        <p:nvSpPr>
          <p:cNvPr id="3" name="Arc 2"/>
          <p:cNvSpPr/>
          <p:nvPr/>
        </p:nvSpPr>
        <p:spPr>
          <a:xfrm>
            <a:off x="9167149" y="2939968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chemeClr val="tx1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Arc 8"/>
          <p:cNvSpPr/>
          <p:nvPr/>
        </p:nvSpPr>
        <p:spPr>
          <a:xfrm>
            <a:off x="9167149" y="3622876"/>
            <a:ext cx="659757" cy="1342663"/>
          </a:xfrm>
          <a:prstGeom prst="arc">
            <a:avLst>
              <a:gd name="adj1" fmla="val 18142838"/>
              <a:gd name="adj2" fmla="val 0"/>
            </a:avLst>
          </a:prstGeom>
          <a:ln w="63500">
            <a:solidFill>
              <a:schemeClr val="tx1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Arc 9"/>
          <p:cNvSpPr/>
          <p:nvPr/>
        </p:nvSpPr>
        <p:spPr>
          <a:xfrm>
            <a:off x="9167149" y="4305779"/>
            <a:ext cx="659757" cy="1342663"/>
          </a:xfrm>
          <a:prstGeom prst="arc">
            <a:avLst>
              <a:gd name="adj1" fmla="val 18142838"/>
              <a:gd name="adj2" fmla="val 0"/>
            </a:avLst>
          </a:prstGeom>
          <a:ln w="63500">
            <a:solidFill>
              <a:schemeClr val="tx1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Arc 11"/>
          <p:cNvSpPr/>
          <p:nvPr/>
        </p:nvSpPr>
        <p:spPr>
          <a:xfrm>
            <a:off x="5972535" y="2997440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rgbClr val="FF000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/>
          <p:cNvSpPr txBox="1"/>
          <p:nvPr/>
        </p:nvSpPr>
        <p:spPr>
          <a:xfrm>
            <a:off x="6642217" y="3264188"/>
            <a:ext cx="2371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</a:rPr>
              <a:t>Velocity Model + Accuracy</a:t>
            </a:r>
            <a:endParaRPr lang="en-AU" sz="1600" dirty="0">
              <a:solidFill>
                <a:srgbClr val="FF0000"/>
              </a:solidFill>
            </a:endParaRPr>
          </a:p>
        </p:txBody>
      </p:sp>
      <p:sp>
        <p:nvSpPr>
          <p:cNvPr id="13" name="Arc 12"/>
          <p:cNvSpPr/>
          <p:nvPr/>
        </p:nvSpPr>
        <p:spPr>
          <a:xfrm>
            <a:off x="2961182" y="3569913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rgbClr val="FF000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3622870" y="3791472"/>
            <a:ext cx="27127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</a:rPr>
              <a:t>Transform + accuracy</a:t>
            </a:r>
          </a:p>
          <a:p>
            <a:r>
              <a:rPr lang="en-AU" sz="1400" dirty="0" smtClean="0">
                <a:solidFill>
                  <a:srgbClr val="FF0000"/>
                </a:solidFill>
              </a:rPr>
              <a:t>Parameters are time-dependent! </a:t>
            </a:r>
            <a:r>
              <a:rPr lang="en-AU" sz="1400" b="1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" name="Arc 14"/>
          <p:cNvSpPr/>
          <p:nvPr/>
        </p:nvSpPr>
        <p:spPr>
          <a:xfrm>
            <a:off x="3009408" y="4254762"/>
            <a:ext cx="659757" cy="1342663"/>
          </a:xfrm>
          <a:prstGeom prst="arc">
            <a:avLst>
              <a:gd name="adj1" fmla="val 18142837"/>
              <a:gd name="adj2" fmla="val 0"/>
            </a:avLst>
          </a:prstGeom>
          <a:ln w="63500">
            <a:solidFill>
              <a:srgbClr val="FF000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TextBox 15"/>
          <p:cNvSpPr txBox="1"/>
          <p:nvPr/>
        </p:nvSpPr>
        <p:spPr>
          <a:xfrm>
            <a:off x="3647946" y="4430018"/>
            <a:ext cx="26947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0000"/>
                </a:solidFill>
              </a:rPr>
              <a:t>Transform + accuracy:</a:t>
            </a:r>
          </a:p>
          <a:p>
            <a:r>
              <a:rPr lang="en-AU" sz="1400" dirty="0" smtClean="0">
                <a:solidFill>
                  <a:srgbClr val="FF0000"/>
                </a:solidFill>
              </a:rPr>
              <a:t>Parameters are time-dependent! </a:t>
            </a:r>
            <a:r>
              <a:rPr lang="en-AU" sz="1400" b="1" baseline="30000" dirty="0">
                <a:solidFill>
                  <a:srgbClr val="FF0000"/>
                </a:solidFill>
              </a:rPr>
              <a:t>5</a:t>
            </a:r>
            <a:endParaRPr lang="en-AU" sz="1400" dirty="0">
              <a:solidFill>
                <a:srgbClr val="FF0000"/>
              </a:solidFill>
            </a:endParaRPr>
          </a:p>
        </p:txBody>
      </p:sp>
      <p:sp>
        <p:nvSpPr>
          <p:cNvPr id="17" name="Arc 16"/>
          <p:cNvSpPr/>
          <p:nvPr/>
        </p:nvSpPr>
        <p:spPr>
          <a:xfrm flipH="1">
            <a:off x="3324220" y="3645621"/>
            <a:ext cx="694482" cy="1342663"/>
          </a:xfrm>
          <a:prstGeom prst="arc">
            <a:avLst>
              <a:gd name="adj1" fmla="val 18142837"/>
              <a:gd name="adj2" fmla="val 4419835"/>
            </a:avLst>
          </a:prstGeom>
          <a:ln w="63500">
            <a:solidFill>
              <a:srgbClr val="FE937A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Rectangle 17"/>
          <p:cNvSpPr/>
          <p:nvPr/>
        </p:nvSpPr>
        <p:spPr>
          <a:xfrm>
            <a:off x="358815" y="5722965"/>
            <a:ext cx="1144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aseline="30000" dirty="0" smtClean="0"/>
              <a:t>1 “Coordinate Epoch”  	Epoch at  which the data is described in the nominated CRS. Explicitly required for a dynamic CRS&gt;</a:t>
            </a:r>
            <a:br>
              <a:rPr lang="en-AU" baseline="30000" dirty="0" smtClean="0"/>
            </a:br>
            <a:r>
              <a:rPr lang="en-AU" baseline="30000" dirty="0" smtClean="0"/>
              <a:t>     Best described by ISO8601? ISO19108?  Decimal year? Extensible to enable user defined precision?  Single epoch… average(?) of recorded Observation epoch(s) if a range.</a:t>
            </a:r>
          </a:p>
          <a:p>
            <a:r>
              <a:rPr lang="en-AU" baseline="30000" dirty="0" smtClean="0"/>
              <a:t>2  “Observation Epoch” 	Epoch at which the data is physically observed.</a:t>
            </a:r>
          </a:p>
          <a:p>
            <a:r>
              <a:rPr lang="en-AU" baseline="30000" dirty="0" smtClean="0"/>
              <a:t>3  “Realisation [Epoch]”	Date nominated to distinguish one CRS realisation from another. E.g. ITRF2008 vs ITRF2014; Nominally last data employed in creating the realisation.</a:t>
            </a:r>
          </a:p>
          <a:p>
            <a:r>
              <a:rPr lang="en-AU" baseline="30000" dirty="0" smtClean="0"/>
              <a:t>4  “Frame Reference Epoch”	Epoch  of Coordinate that define  a dynamic reference system [ISO 19111:2019]</a:t>
            </a:r>
          </a:p>
          <a:p>
            <a:r>
              <a:rPr lang="en-AU" baseline="30000" dirty="0"/>
              <a:t>5</a:t>
            </a:r>
            <a:r>
              <a:rPr lang="en-AU" baseline="30000" dirty="0" smtClean="0"/>
              <a:t> “Parameter Reference Epoch” and /or “Transformation Reference Epoch”: Transformations between dynamic CRSs are time-dependent  [ISO 19111:2019]</a:t>
            </a:r>
          </a:p>
          <a:p>
            <a:endParaRPr lang="en-AU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169524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57689"/>
              </p:ext>
            </p:extLst>
          </p:nvPr>
        </p:nvGraphicFramePr>
        <p:xfrm>
          <a:off x="358815" y="603680"/>
          <a:ext cx="11609408" cy="423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352">
                  <a:extLst>
                    <a:ext uri="{9D8B030D-6E8A-4147-A177-3AD203B41FA5}">
                      <a16:colId xmlns:a16="http://schemas.microsoft.com/office/drawing/2014/main" val="2954823553"/>
                    </a:ext>
                  </a:extLst>
                </a:gridCol>
                <a:gridCol w="3012312">
                  <a:extLst>
                    <a:ext uri="{9D8B030D-6E8A-4147-A177-3AD203B41FA5}">
                      <a16:colId xmlns:a16="http://schemas.microsoft.com/office/drawing/2014/main" val="3925362258"/>
                    </a:ext>
                  </a:extLst>
                </a:gridCol>
                <a:gridCol w="2847372">
                  <a:extLst>
                    <a:ext uri="{9D8B030D-6E8A-4147-A177-3AD203B41FA5}">
                      <a16:colId xmlns:a16="http://schemas.microsoft.com/office/drawing/2014/main" val="120143990"/>
                    </a:ext>
                  </a:extLst>
                </a:gridCol>
                <a:gridCol w="2847372">
                  <a:extLst>
                    <a:ext uri="{9D8B030D-6E8A-4147-A177-3AD203B41FA5}">
                      <a16:colId xmlns:a16="http://schemas.microsoft.com/office/drawing/2014/main" val="3497427152"/>
                    </a:ext>
                  </a:extLst>
                </a:gridCol>
              </a:tblGrid>
              <a:tr h="641377">
                <a:tc>
                  <a:txBody>
                    <a:bodyPr/>
                    <a:lstStyle/>
                    <a:p>
                      <a:r>
                        <a:rPr lang="en-AU" b="0" dirty="0" smtClean="0"/>
                        <a:t>Use Case</a:t>
                      </a: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0" dirty="0" smtClean="0"/>
                        <a:t>CRS: </a:t>
                      </a:r>
                      <a:br>
                        <a:rPr lang="en-AU" b="0" dirty="0" smtClean="0"/>
                      </a:br>
                      <a:endParaRPr lang="en-A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u="sng" dirty="0" smtClean="0"/>
                        <a:t>Coordinate</a:t>
                      </a:r>
                      <a:r>
                        <a:rPr lang="en-AU" b="1" u="sng" baseline="0" dirty="0" smtClean="0"/>
                        <a:t> Epoch</a:t>
                      </a:r>
                      <a:r>
                        <a:rPr lang="en-AU" b="1" u="sng" baseline="30000" dirty="0" smtClean="0"/>
                        <a:t>1</a:t>
                      </a:r>
                      <a:endParaRPr lang="en-AU" b="1" u="sng" baseline="300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u="sng" dirty="0" smtClean="0"/>
                        <a:t>Observation</a:t>
                      </a:r>
                      <a:r>
                        <a:rPr lang="en-AU" u="sng" baseline="0" dirty="0" smtClean="0"/>
                        <a:t> Epoch</a:t>
                      </a:r>
                      <a:r>
                        <a:rPr lang="en-AU" u="sng" strike="noStrike" baseline="30000" dirty="0" smtClean="0"/>
                        <a:t>2</a:t>
                      </a:r>
                    </a:p>
                    <a:p>
                      <a:r>
                        <a:rPr lang="en-AU" b="0" baseline="0" dirty="0" smtClean="0"/>
                        <a:t>[or Range]</a:t>
                      </a:r>
                    </a:p>
                    <a:p>
                      <a:r>
                        <a:rPr lang="en-AU" sz="1600" b="0" baseline="0" dirty="0" smtClean="0"/>
                        <a:t>[vs Temporal Extent = </a:t>
                      </a:r>
                      <a:r>
                        <a:rPr lang="en-AU" sz="1600" b="0" baseline="0" dirty="0" err="1" smtClean="0"/>
                        <a:t>approx</a:t>
                      </a:r>
                      <a:r>
                        <a:rPr lang="en-AU" sz="1600" b="0" baseline="0" dirty="0" smtClean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9806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Observe</a:t>
                      </a:r>
                      <a:r>
                        <a:rPr lang="en-AU" sz="1800" b="0" u="none" baseline="0" dirty="0" smtClean="0"/>
                        <a:t> from GPS </a:t>
                      </a:r>
                      <a:br>
                        <a:rPr lang="en-AU" sz="1800" b="0" u="none" baseline="0" dirty="0" smtClean="0"/>
                      </a:br>
                      <a:r>
                        <a:rPr lang="en-AU" sz="1600" b="0" u="none" baseline="0" dirty="0" smtClean="0"/>
                        <a:t>(without local differential </a:t>
                      </a:r>
                      <a:r>
                        <a:rPr lang="en-AU" sz="1600" b="0" u="none" baseline="0" dirty="0" err="1" smtClean="0"/>
                        <a:t>ystem</a:t>
                      </a:r>
                      <a:r>
                        <a:rPr lang="en-AU" sz="1600" b="0" u="none" baseline="0" dirty="0" smtClean="0"/>
                        <a:t>)</a:t>
                      </a:r>
                      <a:endParaRPr lang="en-AU" sz="16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WGS84 </a:t>
                      </a:r>
                      <a:r>
                        <a:rPr lang="en-AU" sz="1600" b="0" u="none" dirty="0" smtClean="0"/>
                        <a:t>[which? –</a:t>
                      </a:r>
                      <a:r>
                        <a:rPr lang="en-AU" sz="1600" b="0" u="none" baseline="0" dirty="0" smtClean="0"/>
                        <a:t> WGS84 is an ensemble at metre-level</a:t>
                      </a:r>
                      <a:r>
                        <a:rPr lang="en-AU" sz="1600" b="0" u="none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@today</a:t>
                      </a:r>
                    </a:p>
                    <a:p>
                      <a:r>
                        <a:rPr lang="en-AU" sz="1600" dirty="0" smtClean="0"/>
                        <a:t>Equal</a:t>
                      </a:r>
                      <a:r>
                        <a:rPr lang="en-AU" sz="1600" baseline="0" dirty="0" smtClean="0"/>
                        <a:t> to Observation epoch(s),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@today</a:t>
                      </a:r>
                      <a:endParaRPr lang="en-AU" sz="18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394562"/>
                  </a:ext>
                </a:extLst>
              </a:tr>
              <a:tr h="573226"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Observe GPS </a:t>
                      </a:r>
                      <a:br>
                        <a:rPr lang="en-AU" sz="1800" b="0" u="none" dirty="0" smtClean="0"/>
                      </a:br>
                      <a:r>
                        <a:rPr lang="en-AU" sz="1600" b="0" u="none" dirty="0" smtClean="0"/>
                        <a:t>(via CORS</a:t>
                      </a:r>
                      <a:r>
                        <a:rPr lang="en-AU" sz="1600" b="0" u="none" baseline="0" dirty="0" smtClean="0"/>
                        <a:t> network)</a:t>
                      </a:r>
                      <a:endParaRPr lang="en-AU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CORS-defined</a:t>
                      </a:r>
                      <a:r>
                        <a:rPr lang="en-AU" sz="1800" b="0" u="none" baseline="0" dirty="0" smtClean="0"/>
                        <a:t> CRS</a:t>
                      </a:r>
                      <a:endParaRPr lang="en-AU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CORS-defined Epoch</a:t>
                      </a:r>
                      <a:endParaRPr lang="en-AU" sz="1800" b="0" u="non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@today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05651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Coordinates</a:t>
                      </a:r>
                      <a:r>
                        <a:rPr lang="en-AU" sz="1800" b="0" u="none" baseline="0" dirty="0" smtClean="0"/>
                        <a:t> obtained from website / web-service</a:t>
                      </a:r>
                      <a:endParaRPr lang="en-AU" sz="18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WGS84? </a:t>
                      </a:r>
                      <a:r>
                        <a:rPr lang="en-AU" sz="1600" b="0" u="none" dirty="0" smtClean="0"/>
                        <a:t>[if so, which?]</a:t>
                      </a:r>
                    </a:p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</a:t>
                      </a:r>
                      <a:r>
                        <a:rPr lang="en-AU" sz="1800" b="0" u="none" dirty="0" smtClean="0"/>
                        <a:t>metadata from service?</a:t>
                      </a:r>
                    </a:p>
                    <a:p>
                      <a:r>
                        <a:rPr lang="en-AU" sz="1800" b="0" u="none" dirty="0" smtClean="0"/>
                        <a:t>Unknown?</a:t>
                      </a:r>
                      <a:endParaRPr lang="en-AU" sz="20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metadata from service 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b="0" u="non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metadata from service?</a:t>
                      </a:r>
                    </a:p>
                    <a:p>
                      <a:r>
                        <a:rPr lang="en-AU" sz="1800" b="0" u="none" baseline="0" dirty="0" smtClean="0"/>
                        <a:t>Date of new capture?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b="0" u="none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755272"/>
                  </a:ext>
                </a:extLst>
              </a:tr>
              <a:tr h="641377">
                <a:tc>
                  <a:txBody>
                    <a:bodyPr/>
                    <a:lstStyle/>
                    <a:p>
                      <a:r>
                        <a:rPr lang="en-AU" dirty="0" smtClean="0"/>
                        <a:t>Coordinate from</a:t>
                      </a:r>
                      <a:r>
                        <a:rPr lang="en-AU" baseline="0" dirty="0" smtClean="0"/>
                        <a:t> Imagery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</a:t>
                      </a:r>
                      <a:r>
                        <a:rPr lang="en-AU" sz="1800" b="0" u="none" dirty="0" smtClean="0"/>
                        <a:t>metadata from service?</a:t>
                      </a:r>
                    </a:p>
                    <a:p>
                      <a:r>
                        <a:rPr lang="en-AU" sz="1800" b="0" u="none" dirty="0" smtClean="0"/>
                        <a:t>Unknown?</a:t>
                      </a:r>
                      <a:endParaRPr lang="en-AU" sz="2000" b="0" u="none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date of image capture?</a:t>
                      </a:r>
                    </a:p>
                    <a:p>
                      <a:r>
                        <a:rPr lang="en-AU" sz="1800" b="0" u="none" baseline="0" dirty="0" smtClean="0"/>
                        <a:t>Per date of image CRS?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0" u="none" dirty="0" smtClean="0"/>
                        <a:t>Per</a:t>
                      </a:r>
                      <a:r>
                        <a:rPr lang="en-AU" sz="1800" b="0" u="none" baseline="0" dirty="0" smtClean="0"/>
                        <a:t> date of image capture?</a:t>
                      </a:r>
                    </a:p>
                    <a:p>
                      <a:r>
                        <a:rPr lang="en-AU" sz="1800" b="0" u="none" baseline="0" dirty="0" smtClean="0"/>
                        <a:t>Date of new capture?</a:t>
                      </a:r>
                    </a:p>
                    <a:p>
                      <a:r>
                        <a:rPr lang="en-AU" sz="1800" b="0" u="none" baseline="0" dirty="0" smtClean="0"/>
                        <a:t>Unknown?</a:t>
                      </a:r>
                      <a:endParaRPr lang="en-AU" sz="1800" dirty="0" smtClean="0"/>
                    </a:p>
                    <a:p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0754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8815" y="183370"/>
            <a:ext cx="387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/>
              <a:t>Coordinate Epoch – Example Use Cases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7472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1594049" y="5875017"/>
            <a:ext cx="3225431" cy="960971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99214" y="4306418"/>
            <a:ext cx="2371034" cy="2160000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563653" y="6429116"/>
            <a:ext cx="2248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/>
              <a:t>As used in Web-mapping</a:t>
            </a:r>
          </a:p>
        </p:txBody>
      </p:sp>
      <p:sp>
        <p:nvSpPr>
          <p:cNvPr id="28" name="Left-Right Arrow 27"/>
          <p:cNvSpPr/>
          <p:nvPr/>
        </p:nvSpPr>
        <p:spPr>
          <a:xfrm rot="2634194">
            <a:off x="2235424" y="3932961"/>
            <a:ext cx="1534278" cy="637308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sp>
        <p:nvSpPr>
          <p:cNvPr id="39" name="Left-Right Arrow 38"/>
          <p:cNvSpPr/>
          <p:nvPr/>
        </p:nvSpPr>
        <p:spPr>
          <a:xfrm>
            <a:off x="4113708" y="2287636"/>
            <a:ext cx="1334220" cy="637308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6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60850" y="2368209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AU" sz="2400" dirty="0"/>
              <a:t>1.8 m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760722" y="2292495"/>
            <a:ext cx="933450" cy="533400"/>
          </a:xfrm>
          <a:prstGeom prst="rect">
            <a:avLst/>
          </a:prstGeom>
        </p:spPr>
      </p:pic>
      <p:cxnSp>
        <p:nvCxnSpPr>
          <p:cNvPr id="48" name="Straight Arrow Connector 47"/>
          <p:cNvCxnSpPr/>
          <p:nvPr/>
        </p:nvCxnSpPr>
        <p:spPr>
          <a:xfrm>
            <a:off x="8690265" y="2698248"/>
            <a:ext cx="0" cy="1080000"/>
          </a:xfrm>
          <a:prstGeom prst="straightConnector1">
            <a:avLst/>
          </a:prstGeom>
          <a:ln w="34925">
            <a:solidFill>
              <a:schemeClr val="bg2">
                <a:lumMod val="75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77218" y="1941369"/>
            <a:ext cx="933450" cy="533400"/>
          </a:xfrm>
          <a:prstGeom prst="rect">
            <a:avLst/>
          </a:prstGeom>
        </p:spPr>
      </p:pic>
      <p:cxnSp>
        <p:nvCxnSpPr>
          <p:cNvPr id="54" name="Straight Arrow Connector 53"/>
          <p:cNvCxnSpPr/>
          <p:nvPr/>
        </p:nvCxnSpPr>
        <p:spPr>
          <a:xfrm>
            <a:off x="7599993" y="1856942"/>
            <a:ext cx="2160000" cy="0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1738409" y="1507713"/>
            <a:ext cx="2369828" cy="2160000"/>
            <a:chOff x="1113989" y="1472818"/>
            <a:chExt cx="2369828" cy="21600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3989" y="1472818"/>
              <a:ext cx="2369828" cy="2160000"/>
            </a:xfrm>
            <a:prstGeom prst="rect">
              <a:avLst/>
            </a:prstGeom>
          </p:spPr>
        </p:pic>
        <p:sp>
          <p:nvSpPr>
            <p:cNvPr id="55" name="Oval 54"/>
            <p:cNvSpPr/>
            <p:nvPr/>
          </p:nvSpPr>
          <p:spPr>
            <a:xfrm>
              <a:off x="2819696" y="1556792"/>
              <a:ext cx="540000" cy="54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200" dirty="0">
                  <a:solidFill>
                    <a:schemeClr val="tx1"/>
                  </a:solidFill>
                </a:rPr>
                <a:t>1994</a:t>
              </a:r>
            </a:p>
          </p:txBody>
        </p:sp>
      </p:grp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460274" y="1531632"/>
            <a:ext cx="2376619" cy="2160000"/>
            <a:chOff x="5524633" y="1497746"/>
            <a:chExt cx="2376618" cy="2160000"/>
          </a:xfrm>
          <a:solidFill>
            <a:schemeClr val="accent1">
              <a:lumMod val="60000"/>
              <a:lumOff val="40000"/>
            </a:schemeClr>
          </a:solidFill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24633" y="1497746"/>
              <a:ext cx="2376618" cy="2160000"/>
            </a:xfrm>
            <a:prstGeom prst="rect">
              <a:avLst/>
            </a:prstGeom>
            <a:grpFill/>
          </p:spPr>
        </p:pic>
        <p:sp>
          <p:nvSpPr>
            <p:cNvPr id="56" name="Oval 55"/>
            <p:cNvSpPr/>
            <p:nvPr/>
          </p:nvSpPr>
          <p:spPr>
            <a:xfrm>
              <a:off x="7257047" y="1573564"/>
              <a:ext cx="540000" cy="540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AU" sz="1200" dirty="0">
                  <a:solidFill>
                    <a:schemeClr val="tx1"/>
                  </a:solidFill>
                </a:rPr>
                <a:t>2020</a:t>
              </a:r>
            </a:p>
          </p:txBody>
        </p:sp>
      </p:grpSp>
      <p:grpSp>
        <p:nvGrpSpPr>
          <p:cNvPr id="5" name="Group 56"/>
          <p:cNvGrpSpPr/>
          <p:nvPr/>
        </p:nvGrpSpPr>
        <p:grpSpPr>
          <a:xfrm>
            <a:off x="9949293" y="1595986"/>
            <a:ext cx="540000" cy="540000"/>
            <a:chOff x="11532664" y="1556792"/>
            <a:chExt cx="540000" cy="54000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8" name="Oval 57"/>
            <p:cNvSpPr/>
            <p:nvPr/>
          </p:nvSpPr>
          <p:spPr>
            <a:xfrm>
              <a:off x="11532664" y="1556792"/>
              <a:ext cx="540000" cy="54000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AU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 flipH="1">
              <a:off x="11784632" y="1665441"/>
              <a:ext cx="148214" cy="161351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8" idx="0"/>
            </p:cNvCxnSpPr>
            <p:nvPr/>
          </p:nvCxnSpPr>
          <p:spPr>
            <a:xfrm>
              <a:off x="11802664" y="1556792"/>
              <a:ext cx="0" cy="300150"/>
            </a:xfrm>
            <a:prstGeom prst="line">
              <a:avLst/>
            </a:prstGeom>
            <a:grp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8182005" y="3692089"/>
            <a:ext cx="1007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/>
              <a:t>WGS 84</a:t>
            </a:r>
          </a:p>
        </p:txBody>
      </p:sp>
      <p:sp>
        <p:nvSpPr>
          <p:cNvPr id="35" name="Left-Right Arrow 34"/>
          <p:cNvSpPr/>
          <p:nvPr/>
        </p:nvSpPr>
        <p:spPr>
          <a:xfrm rot="18843724">
            <a:off x="5777011" y="3955214"/>
            <a:ext cx="1534278" cy="637308"/>
          </a:xfrm>
          <a:prstGeom prst="leftRightArrow">
            <a:avLst>
              <a:gd name="adj1" fmla="val 58399"/>
              <a:gd name="adj2" fmla="val 50000"/>
            </a:avLst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1" dirty="0">
              <a:solidFill>
                <a:schemeClr val="tx1"/>
              </a:solidFill>
            </a:endParaRPr>
          </a:p>
        </p:txBody>
      </p: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1781956" y="-68588"/>
            <a:ext cx="8763684" cy="1224136"/>
          </a:xfrm>
        </p:spPr>
        <p:txBody>
          <a:bodyPr/>
          <a:lstStyle/>
          <a:p>
            <a:r>
              <a:rPr lang="en-AU" dirty="0"/>
              <a:t>Misaligned maps </a:t>
            </a:r>
            <a:r>
              <a:rPr lang="en-AU" sz="2800" dirty="0"/>
              <a:t>(a symptom, not the problem)</a:t>
            </a:r>
          </a:p>
        </p:txBody>
      </p:sp>
    </p:spTree>
    <p:extLst>
      <p:ext uri="{BB962C8B-B14F-4D97-AF65-F5344CB8AC3E}">
        <p14:creationId xmlns:p14="http://schemas.microsoft.com/office/powerpoint/2010/main" val="1538944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8" grpId="0" animBg="1"/>
      <p:bldP spid="61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184" y="1115336"/>
            <a:ext cx="9000000" cy="50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07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409B7A4FC4D34C8B783843129535B7" ma:contentTypeVersion="11" ma:contentTypeDescription="Create a new document." ma:contentTypeScope="" ma:versionID="f26bda3b60c09bb0e2c427903fe6bd72">
  <xsd:schema xmlns:xsd="http://www.w3.org/2001/XMLSchema" xmlns:xs="http://www.w3.org/2001/XMLSchema" xmlns:p="http://schemas.microsoft.com/office/2006/metadata/properties" xmlns:ns3="822c67ca-c69a-45a6-a30b-268391355952" xmlns:ns4="e91850c2-57a4-479c-9172-f4d0c1a58a9a" targetNamespace="http://schemas.microsoft.com/office/2006/metadata/properties" ma:root="true" ma:fieldsID="4178723e7e1f543e0a6138f0952ed446" ns3:_="" ns4:_="">
    <xsd:import namespace="822c67ca-c69a-45a6-a30b-268391355952"/>
    <xsd:import namespace="e91850c2-57a4-479c-9172-f4d0c1a58a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2c67ca-c69a-45a6-a30b-2683913559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850c2-57a4-479c-9172-f4d0c1a58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BF9867-BC1B-41AA-8A80-EC3D4BCCED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2c67ca-c69a-45a6-a30b-268391355952"/>
    <ds:schemaRef ds:uri="e91850c2-57a4-479c-9172-f4d0c1a58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4657A4-F5DB-4D57-9794-05CD0D472C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4CBE6A-61F5-429C-9419-B241B7DA58F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822c67ca-c69a-45a6-a30b-268391355952"/>
    <ds:schemaRef ds:uri="http://schemas.openxmlformats.org/package/2006/metadata/core-properties"/>
    <ds:schemaRef ds:uri="http://purl.org/dc/terms/"/>
    <ds:schemaRef ds:uri="e91850c2-57a4-479c-9172-f4d0c1a58a9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369</Words>
  <Application>Microsoft Office PowerPoint</Application>
  <PresentationFormat>Widescreen</PresentationFormat>
  <Paragraphs>98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CRS + Coordinate Epoch Sample Use Cases</vt:lpstr>
      <vt:lpstr>PowerPoint Presentation</vt:lpstr>
      <vt:lpstr>PowerPoint Presentation</vt:lpstr>
      <vt:lpstr>Misaligned maps (a symptom, not the problem)</vt:lpstr>
      <vt:lpstr>PowerPoint Presentation</vt:lpstr>
    </vt:vector>
  </TitlesOfParts>
  <Company>Spatial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Haasdyk</dc:creator>
  <cp:lastModifiedBy>Joel Haasdyk</cp:lastModifiedBy>
  <cp:revision>24</cp:revision>
  <dcterms:created xsi:type="dcterms:W3CDTF">2019-10-28T04:26:21Z</dcterms:created>
  <dcterms:modified xsi:type="dcterms:W3CDTF">2019-11-18T01:24:32Z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0x010100CD409B7A4FC4D34C8B783843129535B7</vt:lpwstr>
  </property>
</Properties>
</file>