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9" r:id="rId6"/>
    <p:sldMasterId id="2147483682" r:id="rId7"/>
    <p:sldMasterId id="2147483698" r:id="rId8"/>
    <p:sldMasterId id="2147483701" r:id="rId9"/>
    <p:sldMasterId id="2147483704" r:id="rId10"/>
  </p:sldMasterIdLst>
  <p:notesMasterIdLst>
    <p:notesMasterId r:id="rId36"/>
  </p:notesMasterIdLst>
  <p:sldIdLst>
    <p:sldId id="622" r:id="rId11"/>
    <p:sldId id="280" r:id="rId12"/>
    <p:sldId id="314" r:id="rId13"/>
    <p:sldId id="347" r:id="rId14"/>
    <p:sldId id="638" r:id="rId15"/>
    <p:sldId id="657" r:id="rId16"/>
    <p:sldId id="635" r:id="rId17"/>
    <p:sldId id="360" r:id="rId18"/>
    <p:sldId id="361" r:id="rId19"/>
    <p:sldId id="623" r:id="rId20"/>
    <p:sldId id="636" r:id="rId21"/>
    <p:sldId id="624" r:id="rId22"/>
    <p:sldId id="626" r:id="rId23"/>
    <p:sldId id="572" r:id="rId24"/>
    <p:sldId id="654" r:id="rId25"/>
    <p:sldId id="662" r:id="rId26"/>
    <p:sldId id="649" r:id="rId27"/>
    <p:sldId id="643" r:id="rId28"/>
    <p:sldId id="653" r:id="rId29"/>
    <p:sldId id="656" r:id="rId30"/>
    <p:sldId id="652" r:id="rId31"/>
    <p:sldId id="645" r:id="rId32"/>
    <p:sldId id="659" r:id="rId33"/>
    <p:sldId id="660" r:id="rId34"/>
    <p:sldId id="6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209033"/>
    <a:srgbClr val="376092"/>
    <a:srgbClr val="14A30D"/>
    <a:srgbClr val="548235"/>
    <a:srgbClr val="DE4040"/>
    <a:srgbClr val="01599C"/>
    <a:srgbClr val="4F3E30"/>
    <a:srgbClr val="FF0000"/>
    <a:srgbClr val="04A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83538" autoAdjust="0"/>
  </p:normalViewPr>
  <p:slideViewPr>
    <p:cSldViewPr snapToGrid="0">
      <p:cViewPr varScale="1">
        <p:scale>
          <a:sx n="91" d="100"/>
          <a:sy n="91" d="100"/>
        </p:scale>
        <p:origin x="9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DE9A8-56BC-466F-B934-3FC7D1CAB67F}" type="datetimeFigureOut">
              <a:rPr lang="en-AU" smtClean="0"/>
              <a:t>21/10/2019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3A69C-004B-413C-9A60-F4EE567972E6}" type="slidenum">
              <a:rPr lang="en-AU" smtClean="0"/>
              <a:t>‹#›</a:t>
            </a:fld>
            <a:endParaRPr lang="en-AU"/>
          </a:p>
        </p:txBody>
      </p:sp>
    </p:spTree>
    <p:extLst>
      <p:ext uri="{BB962C8B-B14F-4D97-AF65-F5344CB8AC3E}">
        <p14:creationId xmlns:p14="http://schemas.microsoft.com/office/powerpoint/2010/main" val="63337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1</a:t>
            </a:fld>
            <a:endParaRPr lang="en-AU"/>
          </a:p>
        </p:txBody>
      </p:sp>
    </p:spTree>
    <p:extLst>
      <p:ext uri="{BB962C8B-B14F-4D97-AF65-F5344CB8AC3E}">
        <p14:creationId xmlns:p14="http://schemas.microsoft.com/office/powerpoint/2010/main" val="254644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3</a:t>
            </a:fld>
            <a:endParaRPr lang="en-AU"/>
          </a:p>
        </p:txBody>
      </p:sp>
    </p:spTree>
    <p:extLst>
      <p:ext uri="{BB962C8B-B14F-4D97-AF65-F5344CB8AC3E}">
        <p14:creationId xmlns:p14="http://schemas.microsoft.com/office/powerpoint/2010/main" val="123560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PCG ensures</a:t>
            </a:r>
            <a:r>
              <a:rPr lang="en-AU" baseline="0" dirty="0" smtClean="0"/>
              <a:t> Australia and New Zealand have the geospatial reference systems *including datums, reference frames, working surfaces, and standards to meet user needs. </a:t>
            </a:r>
          </a:p>
          <a:p>
            <a:endParaRPr lang="en-AU" baseline="0" dirty="0" smtClean="0"/>
          </a:p>
          <a:p>
            <a:r>
              <a:rPr lang="en-AU" baseline="0" dirty="0" smtClean="0"/>
              <a:t>It’s complex – yes – but as we try to measure things more accurately, we need to ensure we have the grs to enable those applications.</a:t>
            </a:r>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4</a:t>
            </a:fld>
            <a:endParaRPr lang="en-AU"/>
          </a:p>
        </p:txBody>
      </p:sp>
    </p:spTree>
    <p:extLst>
      <p:ext uri="{BB962C8B-B14F-4D97-AF65-F5344CB8AC3E}">
        <p14:creationId xmlns:p14="http://schemas.microsoft.com/office/powerpoint/2010/main" val="202224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84B075-523C-4C60-906D-7BADE5602F7D}"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475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it doesn’t</a:t>
            </a:r>
            <a:r>
              <a:rPr lang="en-US" baseline="0" dirty="0" smtClean="0"/>
              <a:t> matter too much for </a:t>
            </a:r>
            <a:r>
              <a:rPr lang="en-US" baseline="0" dirty="0" err="1" smtClean="0"/>
              <a:t>Strava</a:t>
            </a:r>
            <a:r>
              <a:rPr lang="en-US" baseline="0" dirty="0" smtClean="0"/>
              <a:t>, but differences between these datums is going to matter for people looking for underground infrastructure services</a:t>
            </a:r>
          </a:p>
          <a:p>
            <a:r>
              <a:rPr lang="en-US" baseline="0" dirty="0" smtClean="0"/>
              <a:t>Let’s assume, you and I know nothing about datums. The boss has said, go to the Young and Jackson in Melbourne, I mean the corner of Flinders and Swanston, find the underground power line, dig it up and fix it.</a:t>
            </a:r>
          </a:p>
          <a:p>
            <a:endParaRPr lang="en-US" baseline="0" dirty="0" smtClean="0"/>
          </a:p>
          <a:p>
            <a:r>
              <a:rPr lang="en-US" baseline="0" dirty="0" smtClean="0"/>
              <a:t>We pull out the iPad and use augmented reality. Up on the screen appears the underground power line with an uncertainty buffer. Perfect. Easy. </a:t>
            </a:r>
          </a:p>
          <a:p>
            <a:endParaRPr lang="en-US" baseline="0" dirty="0" smtClean="0"/>
          </a:p>
          <a:p>
            <a:r>
              <a:rPr lang="en-US" baseline="0" dirty="0" smtClean="0"/>
              <a:t>But what happened in the background? The iPad had to know its position from GNSS. This was done natively in ITRF. Then, you made a request to a database for the location of the power line, which was stored in GDA2020 and propagated to ATRF using the APMM and projected onto your screen. All done in the background, using clever software which abstracts the user from the complexities. It leaves the spatial decisions to the spatial experts who store the data in the database, choose the appropriate model to propagate the coordinates and use of standards to encode the data and ensure it is FAIR for users like this on the street. Literally. </a:t>
            </a:r>
          </a:p>
          <a:p>
            <a:r>
              <a:rPr lang="en-US" baseline="0" dirty="0" smtClean="0"/>
              <a:t>  </a:t>
            </a:r>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9</a:t>
            </a:fld>
            <a:endParaRPr lang="en-AU"/>
          </a:p>
        </p:txBody>
      </p:sp>
    </p:spTree>
    <p:extLst>
      <p:ext uri="{BB962C8B-B14F-4D97-AF65-F5344CB8AC3E}">
        <p14:creationId xmlns:p14="http://schemas.microsoft.com/office/powerpoint/2010/main" val="46575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None/>
            </a:pPr>
            <a:r>
              <a:rPr lang="en-AU" sz="1400" b="0" i="0" u="none" strike="noStrike" kern="1200" dirty="0" smtClean="0">
                <a:solidFill>
                  <a:schemeClr val="tx1"/>
                </a:solidFill>
                <a:effectLst/>
                <a:latin typeface="Arial" charset="0"/>
                <a:ea typeface="+mn-ea"/>
                <a:cs typeface="+mn-cs"/>
              </a:rPr>
              <a:t>PCG proposed the development of a new national datum – GDA2020</a:t>
            </a:r>
            <a:endParaRPr lang="en-AU" sz="1400" b="0" i="0" u="none" strike="noStrike" kern="1200" baseline="0" dirty="0" smtClean="0">
              <a:solidFill>
                <a:schemeClr val="tx1"/>
              </a:solidFill>
              <a:effectLst/>
              <a:latin typeface="Arial" charset="0"/>
              <a:ea typeface="+mn-ea"/>
              <a:cs typeface="+mn-cs"/>
            </a:endParaRPr>
          </a:p>
          <a:p>
            <a:pPr rtl="0"/>
            <a:endParaRPr lang="en-US" dirty="0" smtClean="0"/>
          </a:p>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15</a:t>
            </a:fld>
            <a:endParaRPr lang="en-AU"/>
          </a:p>
        </p:txBody>
      </p:sp>
    </p:spTree>
    <p:extLst>
      <p:ext uri="{BB962C8B-B14F-4D97-AF65-F5344CB8AC3E}">
        <p14:creationId xmlns:p14="http://schemas.microsoft.com/office/powerpoint/2010/main" val="56157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At the beginning of each year, the NGA update station coordinates of the 17 sites. The coordinates are adjusted to an epoch at the half year mark to account for plate tectonic motion. </a:t>
            </a:r>
          </a:p>
          <a:p>
            <a:r>
              <a:rPr lang="en-AU" dirty="0" smtClean="0"/>
              <a:t>For example, in Jan each year, the US Air Force began using coordinates for the DoD GPS reference sites with an epoch of the middle</a:t>
            </a:r>
            <a:r>
              <a:rPr lang="en-AU" baseline="0" dirty="0" smtClean="0"/>
              <a:t> of the year</a:t>
            </a:r>
            <a:r>
              <a:rPr lang="en-AU" dirty="0" smtClean="0"/>
              <a:t>. This results in an annual step-wise update to the WGS84 frame used to generate the GPS broadcast message.</a:t>
            </a:r>
          </a:p>
          <a:p>
            <a:endParaRPr lang="en-AU" dirty="0"/>
          </a:p>
        </p:txBody>
      </p:sp>
      <p:sp>
        <p:nvSpPr>
          <p:cNvPr id="4" name="Slide Number Placeholder 3"/>
          <p:cNvSpPr>
            <a:spLocks noGrp="1"/>
          </p:cNvSpPr>
          <p:nvPr>
            <p:ph type="sldNum" sz="quarter" idx="10"/>
          </p:nvPr>
        </p:nvSpPr>
        <p:spPr/>
        <p:txBody>
          <a:bodyPr/>
          <a:lstStyle/>
          <a:p>
            <a:fld id="{4183A69C-004B-413C-9A60-F4EE567972E6}" type="slidenum">
              <a:rPr lang="en-AU" smtClean="0"/>
              <a:t>20</a:t>
            </a:fld>
            <a:endParaRPr lang="en-AU"/>
          </a:p>
        </p:txBody>
      </p:sp>
    </p:spTree>
    <p:extLst>
      <p:ext uri="{BB962C8B-B14F-4D97-AF65-F5344CB8AC3E}">
        <p14:creationId xmlns:p14="http://schemas.microsoft.com/office/powerpoint/2010/main" val="3753107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09EE681-C428-41BD-921F-D58EC3708441}" type="datetimeFigureOut">
              <a:rPr lang="en-AU" smtClean="0"/>
              <a:t>21/10/2019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2465441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09EE681-C428-41BD-921F-D58EC3708441}" type="datetimeFigureOut">
              <a:rPr lang="en-AU" smtClean="0"/>
              <a:t>21/10/2019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161605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09EE681-C428-41BD-921F-D58EC3708441}" type="datetimeFigureOut">
              <a:rPr lang="en-AU" smtClean="0"/>
              <a:t>21/10/2019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34506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44FA84-A3EF-4CF9-9256-89DD0CB04E6E}"/>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81" y="0"/>
            <a:ext cx="12192000" cy="6858000"/>
          </a:xfrm>
          <a:prstGeom prst="rect">
            <a:avLst/>
          </a:prstGeom>
        </p:spPr>
      </p:pic>
      <p:sp>
        <p:nvSpPr>
          <p:cNvPr id="14" name="Picture Placeholder 13">
            <a:extLst>
              <a:ext uri="{FF2B5EF4-FFF2-40B4-BE49-F238E27FC236}">
                <a16:creationId xmlns:a16="http://schemas.microsoft.com/office/drawing/2014/main" id="{DA0839A6-F014-4F44-A6EE-744FF4398140}"/>
              </a:ext>
              <a:ext uri="{C183D7F6-B498-43B3-948B-1728B52AA6E4}">
                <adec:decorative xmlns="" xmlns:adec="http://schemas.microsoft.com/office/drawing/2017/decorative" val="1"/>
              </a:ext>
            </a:extLst>
          </p:cNvPr>
          <p:cNvSpPr>
            <a:spLocks noGrp="1"/>
          </p:cNvSpPr>
          <p:nvPr>
            <p:ph type="pic" sz="quarter" idx="11"/>
          </p:nvPr>
        </p:nvSpPr>
        <p:spPr>
          <a:xfrm>
            <a:off x="8832850" y="0"/>
            <a:ext cx="2087563" cy="6604000"/>
          </a:xfrm>
        </p:spPr>
        <p:txBody>
          <a:bodyPr/>
          <a:lstStyle/>
          <a:p>
            <a:r>
              <a:rPr lang="en-US" smtClean="0"/>
              <a:t>Click icon to add picture</a:t>
            </a:r>
            <a:endParaRPr lang="en-GB" dirty="0"/>
          </a:p>
        </p:txBody>
      </p:sp>
      <p:sp>
        <p:nvSpPr>
          <p:cNvPr id="2" name="Title 1">
            <a:extLst>
              <a:ext uri="{FF2B5EF4-FFF2-40B4-BE49-F238E27FC236}">
                <a16:creationId xmlns:a16="http://schemas.microsoft.com/office/drawing/2014/main" id="{22901A65-979A-4F97-8B00-411E7E9DD5D6}"/>
              </a:ext>
            </a:extLst>
          </p:cNvPr>
          <p:cNvSpPr>
            <a:spLocks noGrp="1"/>
          </p:cNvSpPr>
          <p:nvPr>
            <p:ph type="ctrTitle" hasCustomPrompt="1"/>
          </p:nvPr>
        </p:nvSpPr>
        <p:spPr>
          <a:xfrm>
            <a:off x="623888" y="2447999"/>
            <a:ext cx="7920000" cy="1728000"/>
          </a:xfrm>
        </p:spPr>
        <p:txBody>
          <a:bodyPr anchor="t" anchorCtr="0">
            <a:normAutofit/>
          </a:bodyPr>
          <a:lstStyle>
            <a:lvl1pPr algn="l">
              <a:lnSpc>
                <a:spcPts val="5000"/>
              </a:lnSpc>
              <a:defRPr sz="4400">
                <a:solidFill>
                  <a:schemeClr val="bg1"/>
                </a:solidFill>
              </a:defRPr>
            </a:lvl1pPr>
          </a:lstStyle>
          <a:p>
            <a:r>
              <a:rPr lang="en-US" dirty="0"/>
              <a:t>Presentation Title</a:t>
            </a:r>
            <a:endParaRPr lang="en-GB" dirty="0"/>
          </a:p>
        </p:txBody>
      </p:sp>
      <p:sp>
        <p:nvSpPr>
          <p:cNvPr id="3" name="Subtitle 2">
            <a:extLst>
              <a:ext uri="{FF2B5EF4-FFF2-40B4-BE49-F238E27FC236}">
                <a16:creationId xmlns:a16="http://schemas.microsoft.com/office/drawing/2014/main" id="{56770910-59C8-4CC9-B2A6-AEFA09F37ADC}"/>
              </a:ext>
            </a:extLst>
          </p:cNvPr>
          <p:cNvSpPr>
            <a:spLocks noGrp="1"/>
          </p:cNvSpPr>
          <p:nvPr>
            <p:ph type="subTitle" idx="1" hasCustomPrompt="1"/>
          </p:nvPr>
        </p:nvSpPr>
        <p:spPr>
          <a:xfrm>
            <a:off x="623888" y="4464000"/>
            <a:ext cx="7920000" cy="323999"/>
          </a:xfrm>
        </p:spPr>
        <p:txBody>
          <a:bodyPr>
            <a:normAutofit/>
          </a:bodyPr>
          <a:lstStyle>
            <a:lvl1pPr marL="0" indent="0" algn="l">
              <a:lnSpc>
                <a:spcPts val="22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Surname</a:t>
            </a:r>
            <a:endParaRPr lang="en-GB" dirty="0"/>
          </a:p>
        </p:txBody>
      </p:sp>
      <p:sp>
        <p:nvSpPr>
          <p:cNvPr id="4" name="Date Placeholder 3">
            <a:extLst>
              <a:ext uri="{FF2B5EF4-FFF2-40B4-BE49-F238E27FC236}">
                <a16:creationId xmlns:a16="http://schemas.microsoft.com/office/drawing/2014/main" id="{B1148E71-0F6C-4FAB-BB7B-318DE5289BD1}"/>
              </a:ext>
            </a:extLst>
          </p:cNvPr>
          <p:cNvSpPr>
            <a:spLocks noGrp="1"/>
          </p:cNvSpPr>
          <p:nvPr>
            <p:ph type="dt" sz="half" idx="10"/>
          </p:nvPr>
        </p:nvSpPr>
        <p:spPr>
          <a:xfrm>
            <a:off x="623888" y="4787999"/>
            <a:ext cx="7920000" cy="324000"/>
          </a:xfrm>
        </p:spPr>
        <p:txBody>
          <a:bodyPr anchor="t" anchorCtr="0">
            <a:normAutofit/>
          </a:bodyPr>
          <a:lstStyle>
            <a:lvl1pPr algn="l">
              <a:lnSpc>
                <a:spcPts val="2200"/>
              </a:lnSpc>
              <a:defRPr sz="1800">
                <a:solidFill>
                  <a:schemeClr val="bg1"/>
                </a:solidFill>
              </a:defRPr>
            </a:lvl1pPr>
          </a:lstStyle>
          <a:p>
            <a:endParaRPr lang="en-GB"/>
          </a:p>
        </p:txBody>
      </p:sp>
      <p:sp>
        <p:nvSpPr>
          <p:cNvPr id="15" name="Picture Placeholder 13">
            <a:extLst>
              <a:ext uri="{FF2B5EF4-FFF2-40B4-BE49-F238E27FC236}">
                <a16:creationId xmlns:a16="http://schemas.microsoft.com/office/drawing/2014/main" id="{1952A648-1A9D-447C-AC2A-A17FBE6ED182}"/>
              </a:ext>
              <a:ext uri="{C183D7F6-B498-43B3-948B-1728B52AA6E4}">
                <adec:decorative xmlns="" xmlns:adec="http://schemas.microsoft.com/office/drawing/2017/decorative" val="1"/>
              </a:ext>
            </a:extLst>
          </p:cNvPr>
          <p:cNvSpPr>
            <a:spLocks noGrp="1"/>
          </p:cNvSpPr>
          <p:nvPr>
            <p:ph type="pic" sz="quarter" idx="12"/>
          </p:nvPr>
        </p:nvSpPr>
        <p:spPr>
          <a:xfrm>
            <a:off x="10920413" y="0"/>
            <a:ext cx="861218" cy="6604000"/>
          </a:xfrm>
        </p:spPr>
        <p:txBody>
          <a:bodyPr/>
          <a:lstStyle/>
          <a:p>
            <a:r>
              <a:rPr lang="en-US" smtClean="0"/>
              <a:t>Click icon to add picture</a:t>
            </a:r>
            <a:endParaRPr lang="en-GB" dirty="0"/>
          </a:p>
        </p:txBody>
      </p:sp>
      <p:sp>
        <p:nvSpPr>
          <p:cNvPr id="16" name="Picture Placeholder 13">
            <a:extLst>
              <a:ext uri="{FF2B5EF4-FFF2-40B4-BE49-F238E27FC236}">
                <a16:creationId xmlns:a16="http://schemas.microsoft.com/office/drawing/2014/main" id="{45460D3D-62D3-4CFE-8F60-FBF835CB9E67}"/>
              </a:ext>
              <a:ext uri="{C183D7F6-B498-43B3-948B-1728B52AA6E4}">
                <adec:decorative xmlns="" xmlns:adec="http://schemas.microsoft.com/office/drawing/2017/decorative" val="1"/>
              </a:ext>
            </a:extLst>
          </p:cNvPr>
          <p:cNvSpPr>
            <a:spLocks noGrp="1"/>
          </p:cNvSpPr>
          <p:nvPr>
            <p:ph type="pic" sz="quarter" idx="13"/>
          </p:nvPr>
        </p:nvSpPr>
        <p:spPr>
          <a:xfrm>
            <a:off x="11784012" y="0"/>
            <a:ext cx="405607" cy="6604000"/>
          </a:xfrm>
        </p:spPr>
        <p:txBody>
          <a:bodyPr/>
          <a:lstStyle/>
          <a:p>
            <a:r>
              <a:rPr lang="en-US" smtClean="0"/>
              <a:t>Click icon to add picture</a:t>
            </a:r>
            <a:endParaRPr lang="en-GB" dirty="0"/>
          </a:p>
        </p:txBody>
      </p:sp>
      <p:pic>
        <p:nvPicPr>
          <p:cNvPr id="17" name="Picture 16">
            <a:extLst>
              <a:ext uri="{FF2B5EF4-FFF2-40B4-BE49-F238E27FC236}">
                <a16:creationId xmlns:a16="http://schemas.microsoft.com/office/drawing/2014/main" id="{ACFD7DBD-0220-454E-9B52-0CD912BFA53B}"/>
              </a:ext>
              <a:ext uri="{C183D7F6-B498-43B3-948B-1728B52AA6E4}">
                <adec:decorative xmlns=""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5973"/>
          <a:stretch/>
        </p:blipFill>
        <p:spPr>
          <a:xfrm>
            <a:off x="-2381" y="6581775"/>
            <a:ext cx="12192000" cy="276224"/>
          </a:xfrm>
          <a:prstGeom prst="rect">
            <a:avLst/>
          </a:prstGeom>
        </p:spPr>
      </p:pic>
      <p:pic>
        <p:nvPicPr>
          <p:cNvPr id="12" name="Picture 11">
            <a:extLst>
              <a:ext uri="{FF2B5EF4-FFF2-40B4-BE49-F238E27FC236}">
                <a16:creationId xmlns:a16="http://schemas.microsoft.com/office/drawing/2014/main" id="{616A879C-E967-1246-8374-24F8023C74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160355" y="6349377"/>
            <a:ext cx="326605" cy="114311"/>
          </a:xfrm>
          <a:prstGeom prst="rect">
            <a:avLst/>
          </a:prstGeom>
        </p:spPr>
      </p:pic>
      <p:sp>
        <p:nvSpPr>
          <p:cNvPr id="18" name="TextBox 17">
            <a:extLst>
              <a:ext uri="{FF2B5EF4-FFF2-40B4-BE49-F238E27FC236}">
                <a16:creationId xmlns:a16="http://schemas.microsoft.com/office/drawing/2014/main" id="{70284107-DB23-A34D-8A63-565D2BB16D8A}"/>
              </a:ext>
            </a:extLst>
          </p:cNvPr>
          <p:cNvSpPr txBox="1"/>
          <p:nvPr userDrawn="1"/>
        </p:nvSpPr>
        <p:spPr>
          <a:xfrm>
            <a:off x="6490310" y="6360367"/>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bg1"/>
                </a:solidFill>
                <a:effectLst/>
                <a:latin typeface="Arial" charset="0"/>
                <a:ea typeface="+mn-ea"/>
                <a:cs typeface="+mn-cs"/>
              </a:rPr>
              <a:t>© Commonwealth of Australia (Geoscience Australia) 2019</a:t>
            </a:r>
          </a:p>
        </p:txBody>
      </p:sp>
      <p:sp>
        <p:nvSpPr>
          <p:cNvPr id="6" name="Content Placeholder 5"/>
          <p:cNvSpPr>
            <a:spLocks noGrp="1"/>
          </p:cNvSpPr>
          <p:nvPr>
            <p:ph sz="quarter" idx="14"/>
          </p:nvPr>
        </p:nvSpPr>
        <p:spPr>
          <a:xfrm>
            <a:off x="4821238" y="1052513"/>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5922672"/>
      </p:ext>
    </p:extLst>
  </p:cSld>
  <p:clrMapOvr>
    <a:masterClrMapping/>
  </p:clrMapOvr>
  <p:extLst mod="1">
    <p:ext uri="{DCECCB84-F9BA-43D5-87BE-67443E8EF086}">
      <p15:sldGuideLst xmlns:p15="http://schemas.microsoft.com/office/powerpoint/2012/main">
        <p15:guide id="1" pos="5564">
          <p15:clr>
            <a:srgbClr val="FBAE40"/>
          </p15:clr>
        </p15:guide>
        <p15:guide id="2" pos="6879">
          <p15:clr>
            <a:srgbClr val="FBAE40"/>
          </p15:clr>
        </p15:guide>
        <p15:guide id="3" pos="7423">
          <p15:clr>
            <a:srgbClr val="FBAE40"/>
          </p15:clr>
        </p15:guide>
        <p15:guide id="4" orient="horz" pos="15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483C3-F342-42A4-A0F3-62D60906275D}"/>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A239C-E00A-4DAD-BA5E-C6CDB362662B}"/>
              </a:ext>
            </a:extLst>
          </p:cNvPr>
          <p:cNvSpPr>
            <a:spLocks noGrp="1"/>
          </p:cNvSpPr>
          <p:nvPr>
            <p:ph type="title" hasCustomPrompt="1"/>
          </p:nvPr>
        </p:nvSpPr>
        <p:spPr>
          <a:xfrm>
            <a:off x="623888" y="2457449"/>
            <a:ext cx="7596000" cy="782551"/>
          </a:xfrm>
        </p:spPr>
        <p:txBody>
          <a:bodyPr anchor="t" anchorCtr="0">
            <a:normAutofit/>
          </a:bodyPr>
          <a:lstStyle>
            <a:lvl1pPr>
              <a:lnSpc>
                <a:spcPts val="4400"/>
              </a:lnSpc>
              <a:defRPr sz="3800">
                <a:solidFill>
                  <a:schemeClr val="bg1"/>
                </a:solidFill>
              </a:defRPr>
            </a:lvl1pPr>
          </a:lstStyle>
          <a:p>
            <a:r>
              <a:rPr lang="en-US" dirty="0"/>
              <a:t>Section Slide Title</a:t>
            </a:r>
            <a:endParaRPr lang="en-GB" dirty="0"/>
          </a:p>
        </p:txBody>
      </p:sp>
      <p:sp>
        <p:nvSpPr>
          <p:cNvPr id="3" name="Text Placeholder 2">
            <a:extLst>
              <a:ext uri="{FF2B5EF4-FFF2-40B4-BE49-F238E27FC236}">
                <a16:creationId xmlns:a16="http://schemas.microsoft.com/office/drawing/2014/main" id="{30FD377D-A316-4613-94A8-356BFF9CD766}"/>
              </a:ext>
            </a:extLst>
          </p:cNvPr>
          <p:cNvSpPr>
            <a:spLocks noGrp="1"/>
          </p:cNvSpPr>
          <p:nvPr>
            <p:ph type="body" idx="1" hasCustomPrompt="1"/>
          </p:nvPr>
        </p:nvSpPr>
        <p:spPr>
          <a:xfrm>
            <a:off x="623888" y="3240000"/>
            <a:ext cx="7596000" cy="1500187"/>
          </a:xfrm>
        </p:spPr>
        <p:txBody>
          <a:bodyPr>
            <a:normAutofit/>
          </a:bodyPr>
          <a:lstStyle>
            <a:lvl1pPr marL="0" indent="0">
              <a:lnSpc>
                <a:spcPts val="22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slide subtitle</a:t>
            </a:r>
          </a:p>
        </p:txBody>
      </p:sp>
    </p:spTree>
    <p:extLst>
      <p:ext uri="{BB962C8B-B14F-4D97-AF65-F5344CB8AC3E}">
        <p14:creationId xmlns:p14="http://schemas.microsoft.com/office/powerpoint/2010/main" val="631477647"/>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483C3-F342-42A4-A0F3-62D60906275D}"/>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A239C-E00A-4DAD-BA5E-C6CDB362662B}"/>
              </a:ext>
            </a:extLst>
          </p:cNvPr>
          <p:cNvSpPr>
            <a:spLocks noGrp="1"/>
          </p:cNvSpPr>
          <p:nvPr>
            <p:ph type="title" hasCustomPrompt="1"/>
          </p:nvPr>
        </p:nvSpPr>
        <p:spPr>
          <a:xfrm>
            <a:off x="623888" y="1404000"/>
            <a:ext cx="7596000" cy="1836000"/>
          </a:xfrm>
        </p:spPr>
        <p:txBody>
          <a:bodyPr anchor="t" anchorCtr="0">
            <a:normAutofit/>
          </a:bodyPr>
          <a:lstStyle>
            <a:lvl1pPr>
              <a:lnSpc>
                <a:spcPts val="3000"/>
              </a:lnSpc>
              <a:defRPr sz="2800">
                <a:solidFill>
                  <a:schemeClr val="bg1"/>
                </a:solidFill>
              </a:defRPr>
            </a:lvl1pPr>
          </a:lstStyle>
          <a:p>
            <a:r>
              <a:rPr lang="en-US" dirty="0"/>
              <a:t>Insert quote</a:t>
            </a:r>
            <a:endParaRPr lang="en-GB" dirty="0"/>
          </a:p>
        </p:txBody>
      </p:sp>
      <p:sp>
        <p:nvSpPr>
          <p:cNvPr id="3" name="Text Placeholder 2">
            <a:extLst>
              <a:ext uri="{FF2B5EF4-FFF2-40B4-BE49-F238E27FC236}">
                <a16:creationId xmlns:a16="http://schemas.microsoft.com/office/drawing/2014/main" id="{30FD377D-A316-4613-94A8-356BFF9CD766}"/>
              </a:ext>
            </a:extLst>
          </p:cNvPr>
          <p:cNvSpPr>
            <a:spLocks noGrp="1"/>
          </p:cNvSpPr>
          <p:nvPr>
            <p:ph type="body" idx="1" hasCustomPrompt="1"/>
          </p:nvPr>
        </p:nvSpPr>
        <p:spPr>
          <a:xfrm>
            <a:off x="623888" y="3240000"/>
            <a:ext cx="7596000" cy="1500187"/>
          </a:xfrm>
        </p:spPr>
        <p:txBody>
          <a:bodyPr>
            <a:normAutofit/>
          </a:bodyPr>
          <a:lstStyle>
            <a:lvl1pPr marL="0" indent="0">
              <a:lnSpc>
                <a:spcPts val="22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Surname</a:t>
            </a:r>
          </a:p>
        </p:txBody>
      </p:sp>
    </p:spTree>
    <p:extLst>
      <p:ext uri="{BB962C8B-B14F-4D97-AF65-F5344CB8AC3E}">
        <p14:creationId xmlns:p14="http://schemas.microsoft.com/office/powerpoint/2010/main" val="17574511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1F53-DC8E-41E6-A8E3-00D9798B5012}"/>
              </a:ext>
            </a:extLst>
          </p:cNvPr>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a:extLst>
              <a:ext uri="{FF2B5EF4-FFF2-40B4-BE49-F238E27FC236}">
                <a16:creationId xmlns:a16="http://schemas.microsoft.com/office/drawing/2014/main" id="{581D2CBD-9021-4708-BC29-C92496BEB7B7}"/>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a:extLst>
              <a:ext uri="{FF2B5EF4-FFF2-40B4-BE49-F238E27FC236}">
                <a16:creationId xmlns:a16="http://schemas.microsoft.com/office/drawing/2014/main" id="{026C1B3D-B123-4C77-872E-5E565C492B37}"/>
              </a:ext>
            </a:extLst>
          </p:cNvPr>
          <p:cNvSpPr>
            <a:spLocks noGrp="1"/>
          </p:cNvSpPr>
          <p:nvPr>
            <p:ph type="ftr" sz="quarter" idx="11"/>
          </p:nvPr>
        </p:nvSpPr>
        <p:spPr/>
        <p:txBody>
          <a:bodyPr/>
          <a:lstStyle/>
          <a:p>
            <a:r>
              <a:rPr lang="en-AU" smtClean="0"/>
              <a:t>Positioning Australia</a:t>
            </a:r>
            <a:endParaRPr lang="en-GB" dirty="0"/>
          </a:p>
        </p:txBody>
      </p:sp>
      <p:sp>
        <p:nvSpPr>
          <p:cNvPr id="6" name="Slide Number Placeholder 5">
            <a:extLst>
              <a:ext uri="{FF2B5EF4-FFF2-40B4-BE49-F238E27FC236}">
                <a16:creationId xmlns:a16="http://schemas.microsoft.com/office/drawing/2014/main" id="{C7C1ECD8-8E9A-4F79-A7E9-663B6E9106F4}"/>
              </a:ext>
            </a:extLst>
          </p:cNvPr>
          <p:cNvSpPr>
            <a:spLocks noGrp="1"/>
          </p:cNvSpPr>
          <p:nvPr>
            <p:ph type="sldNum" sz="quarter" idx="12"/>
          </p:nvPr>
        </p:nvSpPr>
        <p:spPr/>
        <p:txBody>
          <a:bodyPr/>
          <a:lstStyle/>
          <a:p>
            <a:fld id="{5214307A-1C8A-457B-A68C-299436A43928}" type="slidenum">
              <a:rPr lang="en-GB" smtClean="0"/>
              <a:t>‹#›</a:t>
            </a:fld>
            <a:endParaRPr lang="en-GB"/>
          </a:p>
        </p:txBody>
      </p:sp>
      <p:sp>
        <p:nvSpPr>
          <p:cNvPr id="10" name="Picture Placeholder 9">
            <a:extLst>
              <a:ext uri="{FF2B5EF4-FFF2-40B4-BE49-F238E27FC236}">
                <a16:creationId xmlns:a16="http://schemas.microsoft.com/office/drawing/2014/main" id="{9FF17DA9-4344-4D54-8E9A-C6DD56F172E7}"/>
              </a:ext>
              <a:ext uri="{C183D7F6-B498-43B3-948B-1728B52AA6E4}">
                <adec:decorative xmlns="" xmlns:adec="http://schemas.microsoft.com/office/drawing/2017/decorative" val="1"/>
              </a:ext>
            </a:extLst>
          </p:cNvPr>
          <p:cNvSpPr>
            <a:spLocks noGrp="1"/>
          </p:cNvSpPr>
          <p:nvPr>
            <p:ph type="pic" sz="quarter" idx="13"/>
          </p:nvPr>
        </p:nvSpPr>
        <p:spPr>
          <a:xfrm>
            <a:off x="8832850" y="0"/>
            <a:ext cx="3359150" cy="6858000"/>
          </a:xfrm>
        </p:spPr>
        <p:txBody>
          <a:bodyPr/>
          <a:lstStyle/>
          <a:p>
            <a:r>
              <a:rPr lang="en-US" smtClean="0"/>
              <a:t>Click icon to add picture</a:t>
            </a:r>
            <a:endParaRPr lang="en-GB"/>
          </a:p>
        </p:txBody>
      </p:sp>
      <p:pic>
        <p:nvPicPr>
          <p:cNvPr id="8" name="Picture 7">
            <a:extLst>
              <a:ext uri="{FF2B5EF4-FFF2-40B4-BE49-F238E27FC236}">
                <a16:creationId xmlns:a16="http://schemas.microsoft.com/office/drawing/2014/main" id="{9214106C-3C60-6349-8D0A-63B0411305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873055" y="6490488"/>
            <a:ext cx="326605" cy="114312"/>
          </a:xfrm>
          <a:prstGeom prst="rect">
            <a:avLst/>
          </a:prstGeom>
        </p:spPr>
      </p:pic>
      <p:sp>
        <p:nvSpPr>
          <p:cNvPr id="9" name="TextBox 8">
            <a:extLst>
              <a:ext uri="{FF2B5EF4-FFF2-40B4-BE49-F238E27FC236}">
                <a16:creationId xmlns:a16="http://schemas.microsoft.com/office/drawing/2014/main" id="{D518FE48-A39F-E745-AF6F-DF3176C172AC}"/>
              </a:ext>
            </a:extLst>
          </p:cNvPr>
          <p:cNvSpPr txBox="1"/>
          <p:nvPr userDrawn="1"/>
        </p:nvSpPr>
        <p:spPr>
          <a:xfrm>
            <a:off x="6203010" y="6501478"/>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tx1">
                    <a:lumMod val="65000"/>
                    <a:lumOff val="35000"/>
                  </a:schemeClr>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2538962457"/>
      </p:ext>
    </p:extLst>
  </p:cSld>
  <p:clrMapOvr>
    <a:masterClrMapping/>
  </p:clrMapOvr>
  <p:extLst mod="1">
    <p:ext uri="{DCECCB84-F9BA-43D5-87BE-67443E8EF086}">
      <p15:sldGuideLst xmlns:p15="http://schemas.microsoft.com/office/powerpoint/2012/main">
        <p15:guide id="1" pos="5201">
          <p15:clr>
            <a:srgbClr val="FBAE40"/>
          </p15:clr>
        </p15:guide>
        <p15:guide id="2" pos="5564">
          <p15:clr>
            <a:srgbClr val="FBAE40"/>
          </p15:clr>
        </p15:guide>
        <p15:guide id="3" orient="horz" pos="2160">
          <p15:clr>
            <a:srgbClr val="FBAE40"/>
          </p15:clr>
        </p15:guide>
        <p15:guide id="4" orient="horz" pos="120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830E-8BA2-4010-9043-D84D1D3E51CC}"/>
              </a:ext>
            </a:extLst>
          </p:cNvPr>
          <p:cNvSpPr>
            <a:spLocks noGrp="1"/>
          </p:cNvSpPr>
          <p:nvPr>
            <p:ph type="title"/>
          </p:nvPr>
        </p:nvSpPr>
        <p:spPr>
          <a:xfrm>
            <a:off x="623887" y="620714"/>
            <a:ext cx="10944225" cy="1080000"/>
          </a:xfrm>
        </p:spPr>
        <p:txBody>
          <a:bodyPr/>
          <a:lstStyle>
            <a:lvl1pPr>
              <a:defRPr>
                <a:solidFill>
                  <a:schemeClr val="accent1"/>
                </a:solidFill>
              </a:defRPr>
            </a:lvl1p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F3F68CC5-23AF-413C-BDE7-EEE57A966FD7}"/>
              </a:ext>
            </a:extLst>
          </p:cNvPr>
          <p:cNvSpPr>
            <a:spLocks noGrp="1"/>
          </p:cNvSpPr>
          <p:nvPr>
            <p:ph type="body" idx="1"/>
          </p:nvPr>
        </p:nvSpPr>
        <p:spPr>
          <a:xfrm>
            <a:off x="623888" y="1916113"/>
            <a:ext cx="4824412" cy="444499"/>
          </a:xfrm>
        </p:spPr>
        <p:txBody>
          <a:bodyPr anchor="t" anchorCtr="0">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64B26DE2-68D8-41CE-988E-C3E4F7E70A17}"/>
              </a:ext>
            </a:extLst>
          </p:cNvPr>
          <p:cNvSpPr>
            <a:spLocks noGrp="1"/>
          </p:cNvSpPr>
          <p:nvPr>
            <p:ph sz="half" idx="2"/>
          </p:nvPr>
        </p:nvSpPr>
        <p:spPr>
          <a:xfrm>
            <a:off x="623888" y="2420939"/>
            <a:ext cx="4824412" cy="38052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a:extLst>
              <a:ext uri="{FF2B5EF4-FFF2-40B4-BE49-F238E27FC236}">
                <a16:creationId xmlns:a16="http://schemas.microsoft.com/office/drawing/2014/main" id="{822D6E90-6F5E-4C8E-8B95-65315DD64B07}"/>
              </a:ext>
            </a:extLst>
          </p:cNvPr>
          <p:cNvSpPr>
            <a:spLocks noGrp="1"/>
          </p:cNvSpPr>
          <p:nvPr>
            <p:ph type="body" sz="quarter" idx="3"/>
          </p:nvPr>
        </p:nvSpPr>
        <p:spPr>
          <a:xfrm>
            <a:off x="6743700" y="1927226"/>
            <a:ext cx="4824412" cy="444499"/>
          </a:xfrm>
        </p:spPr>
        <p:txBody>
          <a:bodyPr anchor="t" anchorCtr="0">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C1749C00-427F-44FC-9134-CB73541D5CDB}"/>
              </a:ext>
            </a:extLst>
          </p:cNvPr>
          <p:cNvSpPr>
            <a:spLocks noGrp="1"/>
          </p:cNvSpPr>
          <p:nvPr>
            <p:ph sz="quarter" idx="4"/>
          </p:nvPr>
        </p:nvSpPr>
        <p:spPr>
          <a:xfrm>
            <a:off x="6743700" y="2420938"/>
            <a:ext cx="4824412" cy="38163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7">
            <a:extLst>
              <a:ext uri="{FF2B5EF4-FFF2-40B4-BE49-F238E27FC236}">
                <a16:creationId xmlns:a16="http://schemas.microsoft.com/office/drawing/2014/main" id="{C485B5C4-732E-4905-9507-31F2476B79E1}"/>
              </a:ext>
            </a:extLst>
          </p:cNvPr>
          <p:cNvSpPr>
            <a:spLocks noGrp="1"/>
          </p:cNvSpPr>
          <p:nvPr>
            <p:ph type="ftr" sz="quarter" idx="11"/>
          </p:nvPr>
        </p:nvSpPr>
        <p:spPr/>
        <p:txBody>
          <a:bodyPr/>
          <a:lstStyle/>
          <a:p>
            <a:r>
              <a:rPr lang="en-AU" smtClean="0"/>
              <a:t>Positioning Australia</a:t>
            </a:r>
            <a:endParaRPr lang="en-GB" dirty="0"/>
          </a:p>
        </p:txBody>
      </p:sp>
      <p:sp>
        <p:nvSpPr>
          <p:cNvPr id="9" name="Slide Number Placeholder 8">
            <a:extLst>
              <a:ext uri="{FF2B5EF4-FFF2-40B4-BE49-F238E27FC236}">
                <a16:creationId xmlns:a16="http://schemas.microsoft.com/office/drawing/2014/main" id="{B93BD46B-704D-41E9-9B68-C9C971A12DAD}"/>
              </a:ext>
            </a:extLst>
          </p:cNvPr>
          <p:cNvSpPr>
            <a:spLocks noGrp="1"/>
          </p:cNvSpPr>
          <p:nvPr>
            <p:ph type="sldNum" sz="quarter" idx="12"/>
          </p:nvPr>
        </p:nvSpPr>
        <p:spPr/>
        <p:txBody>
          <a:bodyPr/>
          <a:lstStyle/>
          <a:p>
            <a:fld id="{5214307A-1C8A-457B-A68C-299436A43928}" type="slidenum">
              <a:rPr lang="en-GB" smtClean="0"/>
              <a:t>‹#›</a:t>
            </a:fld>
            <a:endParaRPr lang="en-GB" dirty="0"/>
          </a:p>
        </p:txBody>
      </p:sp>
      <p:pic>
        <p:nvPicPr>
          <p:cNvPr id="10" name="Picture 9">
            <a:extLst>
              <a:ext uri="{FF2B5EF4-FFF2-40B4-BE49-F238E27FC236}">
                <a16:creationId xmlns:a16="http://schemas.microsoft.com/office/drawing/2014/main" id="{746017CB-F304-5849-84CD-D009AB81F7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84579" y="6490488"/>
            <a:ext cx="326605" cy="114312"/>
          </a:xfrm>
          <a:prstGeom prst="rect">
            <a:avLst/>
          </a:prstGeom>
        </p:spPr>
      </p:pic>
      <p:sp>
        <p:nvSpPr>
          <p:cNvPr id="11" name="TextBox 10">
            <a:extLst>
              <a:ext uri="{FF2B5EF4-FFF2-40B4-BE49-F238E27FC236}">
                <a16:creationId xmlns:a16="http://schemas.microsoft.com/office/drawing/2014/main" id="{A9B0877F-0862-774C-8B1C-98F87D840DF3}"/>
              </a:ext>
            </a:extLst>
          </p:cNvPr>
          <p:cNvSpPr txBox="1"/>
          <p:nvPr userDrawn="1"/>
        </p:nvSpPr>
        <p:spPr>
          <a:xfrm>
            <a:off x="9514534" y="6501478"/>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tx1">
                    <a:lumMod val="65000"/>
                    <a:lumOff val="35000"/>
                  </a:schemeClr>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3670080644"/>
      </p:ext>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1207">
          <p15:clr>
            <a:srgbClr val="FBAE40"/>
          </p15:clr>
        </p15:guide>
        <p15:guide id="3" pos="4248">
          <p15:clr>
            <a:srgbClr val="FBAE40"/>
          </p15:clr>
        </p15:guide>
        <p15:guide id="4" pos="3432">
          <p15:clr>
            <a:srgbClr val="FBAE40"/>
          </p15:clr>
        </p15:guide>
        <p15:guide id="5"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0B2B4E-375D-4607-9665-698B68805B75}"/>
              </a:ext>
              <a:ext uri="{C183D7F6-B498-43B3-948B-1728B52AA6E4}">
                <adec:decorative xmlns="" xmlns:adec="http://schemas.microsoft.com/office/drawing/2017/decorative" val="1"/>
              </a:ext>
            </a:extLst>
          </p:cNvPr>
          <p:cNvSpPr>
            <a:spLocks noGrp="1"/>
          </p:cNvSpPr>
          <p:nvPr>
            <p:ph type="pic" sz="quarter" idx="13"/>
          </p:nvPr>
        </p:nvSpPr>
        <p:spPr>
          <a:xfrm>
            <a:off x="0" y="0"/>
            <a:ext cx="12192000" cy="6237288"/>
          </a:xfrm>
        </p:spPr>
        <p:txBody>
          <a:bodyPr/>
          <a:lstStyle/>
          <a:p>
            <a:r>
              <a:rPr lang="en-US" smtClean="0"/>
              <a:t>Click icon to add picture</a:t>
            </a:r>
            <a:endParaRPr lang="en-GB"/>
          </a:p>
        </p:txBody>
      </p:sp>
      <p:sp>
        <p:nvSpPr>
          <p:cNvPr id="2" name="Title 1">
            <a:extLst>
              <a:ext uri="{FF2B5EF4-FFF2-40B4-BE49-F238E27FC236}">
                <a16:creationId xmlns:a16="http://schemas.microsoft.com/office/drawing/2014/main" id="{1C13286F-1DDA-42E6-8BA2-CE4D1A63BE0A}"/>
              </a:ext>
            </a:extLst>
          </p:cNvPr>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4" name="Footer Placeholder 3">
            <a:extLst>
              <a:ext uri="{FF2B5EF4-FFF2-40B4-BE49-F238E27FC236}">
                <a16:creationId xmlns:a16="http://schemas.microsoft.com/office/drawing/2014/main" id="{972E4332-EF07-4FEB-95FC-7201FABA020D}"/>
              </a:ext>
            </a:extLst>
          </p:cNvPr>
          <p:cNvSpPr>
            <a:spLocks noGrp="1"/>
          </p:cNvSpPr>
          <p:nvPr>
            <p:ph type="ftr" sz="quarter" idx="11"/>
          </p:nvPr>
        </p:nvSpPr>
        <p:spPr/>
        <p:txBody>
          <a:bodyPr/>
          <a:lstStyle/>
          <a:p>
            <a:r>
              <a:rPr lang="en-AU" smtClean="0"/>
              <a:t>Positioning Australia</a:t>
            </a:r>
            <a:endParaRPr lang="en-GB"/>
          </a:p>
        </p:txBody>
      </p:sp>
      <p:sp>
        <p:nvSpPr>
          <p:cNvPr id="5" name="Slide Number Placeholder 4">
            <a:extLst>
              <a:ext uri="{FF2B5EF4-FFF2-40B4-BE49-F238E27FC236}">
                <a16:creationId xmlns:a16="http://schemas.microsoft.com/office/drawing/2014/main" id="{17847D19-59BE-4D03-AC2A-162A2D26816A}"/>
              </a:ext>
            </a:extLst>
          </p:cNvPr>
          <p:cNvSpPr>
            <a:spLocks noGrp="1"/>
          </p:cNvSpPr>
          <p:nvPr>
            <p:ph type="sldNum" sz="quarter" idx="12"/>
          </p:nvPr>
        </p:nvSpPr>
        <p:spPr/>
        <p:txBody>
          <a:bodyPr/>
          <a:lstStyle/>
          <a:p>
            <a:fld id="{5214307A-1C8A-457B-A68C-299436A43928}" type="slidenum">
              <a:rPr lang="en-GB" smtClean="0"/>
              <a:t>‹#›</a:t>
            </a:fld>
            <a:endParaRPr lang="en-GB"/>
          </a:p>
        </p:txBody>
      </p:sp>
      <p:pic>
        <p:nvPicPr>
          <p:cNvPr id="8" name="Picture 7">
            <a:extLst>
              <a:ext uri="{FF2B5EF4-FFF2-40B4-BE49-F238E27FC236}">
                <a16:creationId xmlns:a16="http://schemas.microsoft.com/office/drawing/2014/main" id="{E21FCB8C-24E1-3249-A707-A480E239D6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184579" y="6490488"/>
            <a:ext cx="326605" cy="114312"/>
          </a:xfrm>
          <a:prstGeom prst="rect">
            <a:avLst/>
          </a:prstGeom>
        </p:spPr>
      </p:pic>
      <p:sp>
        <p:nvSpPr>
          <p:cNvPr id="9" name="TextBox 8">
            <a:extLst>
              <a:ext uri="{FF2B5EF4-FFF2-40B4-BE49-F238E27FC236}">
                <a16:creationId xmlns:a16="http://schemas.microsoft.com/office/drawing/2014/main" id="{92DDE7A3-E1BE-8E45-919F-B4039DE7B86A}"/>
              </a:ext>
            </a:extLst>
          </p:cNvPr>
          <p:cNvSpPr txBox="1"/>
          <p:nvPr userDrawn="1"/>
        </p:nvSpPr>
        <p:spPr>
          <a:xfrm>
            <a:off x="9514534" y="6501478"/>
            <a:ext cx="2053578"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AU" sz="600" b="0" kern="1200" dirty="0">
                <a:solidFill>
                  <a:schemeClr val="tx1">
                    <a:lumMod val="65000"/>
                    <a:lumOff val="35000"/>
                  </a:schemeClr>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412616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56179"/>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814917" y="2482851"/>
            <a:ext cx="10555816" cy="402291"/>
          </a:xfrm>
        </p:spPr>
        <p:txBody>
          <a:bodyPr lIns="90000" tIns="46800" rIns="90000" bIns="46800">
            <a:spAutoFit/>
          </a:bodyPr>
          <a:lstStyle>
            <a:lvl1pPr>
              <a:defRPr sz="2000"/>
            </a:lvl1pPr>
          </a:lstStyle>
          <a:p>
            <a:pPr lvl="0"/>
            <a:r>
              <a:rPr lang="en-AU" noProof="0" smtClean="0"/>
              <a:t>Click to edit Master Author style</a:t>
            </a:r>
          </a:p>
        </p:txBody>
      </p:sp>
    </p:spTree>
    <p:extLst>
      <p:ext uri="{BB962C8B-B14F-4D97-AF65-F5344CB8AC3E}">
        <p14:creationId xmlns:p14="http://schemas.microsoft.com/office/powerpoint/2010/main" val="3862673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585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174626"/>
            <a:ext cx="10515600" cy="920750"/>
          </a:xfrm>
          <a:solidFill>
            <a:schemeClr val="bg1"/>
          </a:solidFill>
        </p:spPr>
        <p:txBody>
          <a:bodyPr>
            <a:normAutofit/>
          </a:bodyPr>
          <a:lstStyle>
            <a:lvl1pPr>
              <a:defRPr sz="3600" b="1">
                <a:solidFill>
                  <a:srgbClr val="008266"/>
                </a:solidFill>
                <a:latin typeface="+mn-lt"/>
              </a:defRPr>
            </a:lvl1pPr>
          </a:lstStyle>
          <a:p>
            <a:r>
              <a:rPr lang="en-US" dirty="0" smtClean="0"/>
              <a:t>Click to edit Master title style</a:t>
            </a:r>
            <a:endParaRPr lang="en-AU" dirty="0"/>
          </a:p>
        </p:txBody>
      </p:sp>
      <p:sp>
        <p:nvSpPr>
          <p:cNvPr id="3" name="Content Placeholder 2"/>
          <p:cNvSpPr>
            <a:spLocks noGrp="1"/>
          </p:cNvSpPr>
          <p:nvPr>
            <p:ph idx="1"/>
          </p:nvPr>
        </p:nvSpPr>
        <p:spPr>
          <a:xfrm>
            <a:off x="771525" y="1330324"/>
            <a:ext cx="10515600" cy="4727575"/>
          </a:xfrm>
        </p:spPr>
        <p:txBody>
          <a:bodyPr/>
          <a:lstStyle>
            <a:lvl1pPr>
              <a:defRPr b="0"/>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09EE681-C428-41BD-921F-D58EC3708441}" type="datetimeFigureOut">
              <a:rPr lang="en-AU" smtClean="0"/>
              <a:t>21/10/2019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10165077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549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09600" y="981076"/>
            <a:ext cx="53848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7600" y="981076"/>
            <a:ext cx="53848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325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92443"/>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563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7542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0120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4990"/>
            <a:ext cx="4011084" cy="40011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623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28"/>
            <a:ext cx="7315200" cy="400110"/>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6746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59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97625" y="415926"/>
            <a:ext cx="584775"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415926"/>
            <a:ext cx="80264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839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254000"/>
            <a:ext cx="10363200" cy="598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46394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9EE681-C428-41BD-921F-D58EC3708441}" type="datetimeFigureOut">
              <a:rPr lang="en-AU" smtClean="0"/>
              <a:t>21/10/2019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405300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56179"/>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814917" y="2482851"/>
            <a:ext cx="10555816" cy="402291"/>
          </a:xfrm>
        </p:spPr>
        <p:txBody>
          <a:bodyPr lIns="90000" tIns="46800" rIns="90000" bIns="46800">
            <a:spAutoFit/>
          </a:bodyPr>
          <a:lstStyle>
            <a:lvl1pPr>
              <a:defRPr sz="2000">
                <a:solidFill>
                  <a:schemeClr val="tx1"/>
                </a:solidFill>
              </a:defRPr>
            </a:lvl1pPr>
          </a:lstStyle>
          <a:p>
            <a:pPr lvl="0"/>
            <a:r>
              <a:rPr lang="en-AU" noProof="0" smtClean="0"/>
              <a:t>Click to edit Master Author style</a:t>
            </a:r>
          </a:p>
        </p:txBody>
      </p:sp>
    </p:spTree>
    <p:extLst>
      <p:ext uri="{BB962C8B-B14F-4D97-AF65-F5344CB8AC3E}">
        <p14:creationId xmlns:p14="http://schemas.microsoft.com/office/powerpoint/2010/main" val="11325770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0"/>
          </p:nvPr>
        </p:nvSpPr>
        <p:spPr/>
        <p:txBody>
          <a:bodyPr/>
          <a:lstStyle>
            <a:lvl1pPr>
              <a:defRPr/>
            </a:lvl1pPr>
          </a:lstStyle>
          <a:p>
            <a:r>
              <a:rPr lang="en-AU" smtClean="0"/>
              <a:t>GNSS CORS Workshop DELWP Victoria March 18 2016</a:t>
            </a:r>
            <a:endParaRPr lang="en-AU" dirty="0"/>
          </a:p>
        </p:txBody>
      </p:sp>
    </p:spTree>
    <p:extLst>
      <p:ext uri="{BB962C8B-B14F-4D97-AF65-F5344CB8AC3E}">
        <p14:creationId xmlns:p14="http://schemas.microsoft.com/office/powerpoint/2010/main" val="5841488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68333712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56179"/>
          </a:xfrm>
        </p:spPr>
        <p:txBody>
          <a:bodyPr lIns="90000" tIns="46800" rIns="90000" bIns="46800"/>
          <a:lstStyle>
            <a:lvl1pPr>
              <a:defRPr sz="3000">
                <a:solidFill>
                  <a:srgbClr val="4D4D4D"/>
                </a:solidFill>
              </a:defRPr>
            </a:lvl1pPr>
          </a:lstStyle>
          <a:p>
            <a:pPr lvl="0"/>
            <a:r>
              <a:rPr lang="en-AU" noProof="0" smtClean="0"/>
              <a:t>Click to edit Master Title style</a:t>
            </a:r>
          </a:p>
        </p:txBody>
      </p:sp>
      <p:sp>
        <p:nvSpPr>
          <p:cNvPr id="386051" name="Rectangle 3"/>
          <p:cNvSpPr>
            <a:spLocks noGrp="1" noChangeArrowheads="1"/>
          </p:cNvSpPr>
          <p:nvPr>
            <p:ph type="subTitle" idx="1"/>
          </p:nvPr>
        </p:nvSpPr>
        <p:spPr>
          <a:xfrm>
            <a:off x="814917" y="2482851"/>
            <a:ext cx="10555816" cy="402291"/>
          </a:xfrm>
        </p:spPr>
        <p:txBody>
          <a:bodyPr lIns="90000" tIns="46800" rIns="90000" bIns="46800">
            <a:spAutoFit/>
          </a:bodyPr>
          <a:lstStyle>
            <a:lvl1pPr>
              <a:defRPr sz="2000">
                <a:solidFill>
                  <a:schemeClr val="tx1"/>
                </a:solidFill>
              </a:defRPr>
            </a:lvl1pPr>
          </a:lstStyle>
          <a:p>
            <a:pPr lvl="0"/>
            <a:r>
              <a:rPr lang="en-AU" noProof="0" smtClean="0"/>
              <a:t>Click to edit Master Author style</a:t>
            </a:r>
          </a:p>
        </p:txBody>
      </p:sp>
    </p:spTree>
    <p:extLst>
      <p:ext uri="{BB962C8B-B14F-4D97-AF65-F5344CB8AC3E}">
        <p14:creationId xmlns:p14="http://schemas.microsoft.com/office/powerpoint/2010/main" val="254352737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5925"/>
            <a:ext cx="10972800" cy="523220"/>
          </a:xfrm>
        </p:spPr>
        <p:txBody>
          <a:bodyPr/>
          <a:lstStyle>
            <a:lvl1pPr>
              <a:defRPr sz="2800">
                <a:latin typeface="Calibri" panose="020F0502020204030204"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000">
                <a:latin typeface="Calibri" panose="020F0502020204030204" pitchFamily="34" charset="0"/>
              </a:defRPr>
            </a:lvl1pPr>
            <a:lvl2pPr>
              <a:defRPr sz="2400">
                <a:latin typeface="Calibri" panose="020F0502020204030204" pitchFamily="34" charset="0"/>
              </a:defRPr>
            </a:lvl2pPr>
            <a:lvl3pPr>
              <a:defRPr sz="2200">
                <a:latin typeface="Calibri" panose="020F0502020204030204" pitchFamily="34" charset="0"/>
              </a:defRPr>
            </a:lvl3pPr>
            <a:lvl4pPr>
              <a:defRPr sz="2000">
                <a:latin typeface="Calibri" panose="020F0502020204030204" pitchFamily="34" charset="0"/>
              </a:defRPr>
            </a:lvl4pPr>
            <a:lvl5pPr>
              <a:defRPr sz="1800">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0"/>
          </p:nvPr>
        </p:nvSpPr>
        <p:spPr/>
        <p:txBody>
          <a:bodyPr/>
          <a:lstStyle>
            <a:lvl1pPr>
              <a:defRPr/>
            </a:lvl1pPr>
          </a:lstStyle>
          <a:p>
            <a:r>
              <a:rPr lang="en-AU" dirty="0" smtClean="0"/>
              <a:t>APAS2018</a:t>
            </a:r>
            <a:endParaRPr lang="en-AU" dirty="0"/>
          </a:p>
        </p:txBody>
      </p:sp>
    </p:spTree>
    <p:extLst>
      <p:ext uri="{BB962C8B-B14F-4D97-AF65-F5344CB8AC3E}">
        <p14:creationId xmlns:p14="http://schemas.microsoft.com/office/powerpoint/2010/main" val="24049124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86957"/>
          </a:xfrm>
        </p:spPr>
        <p:txBody>
          <a:bodyPr lIns="90000" tIns="46800" rIns="90000" bIns="46800"/>
          <a:lstStyle>
            <a:lvl1pPr>
              <a:defRPr sz="3200">
                <a:solidFill>
                  <a:srgbClr val="4D4D4D"/>
                </a:solidFill>
              </a:defRPr>
            </a:lvl1pPr>
          </a:lstStyle>
          <a:p>
            <a:pPr lvl="0"/>
            <a:r>
              <a:rPr lang="en-AU" noProof="0" dirty="0" smtClean="0"/>
              <a:t>Click to edit Master Title style</a:t>
            </a:r>
          </a:p>
        </p:txBody>
      </p:sp>
      <p:sp>
        <p:nvSpPr>
          <p:cNvPr id="386051" name="Rectangle 3"/>
          <p:cNvSpPr>
            <a:spLocks noGrp="1" noChangeArrowheads="1"/>
          </p:cNvSpPr>
          <p:nvPr>
            <p:ph type="subTitle" idx="1"/>
          </p:nvPr>
        </p:nvSpPr>
        <p:spPr>
          <a:xfrm>
            <a:off x="814917" y="2482852"/>
            <a:ext cx="10555816" cy="422745"/>
          </a:xfrm>
        </p:spPr>
        <p:txBody>
          <a:bodyPr lIns="90000" tIns="46800" rIns="90000" bIns="46800">
            <a:spAutoFit/>
          </a:bodyPr>
          <a:lstStyle>
            <a:lvl1pPr>
              <a:defRPr sz="2133">
                <a:solidFill>
                  <a:schemeClr val="tx1"/>
                </a:solidFill>
              </a:defRPr>
            </a:lvl1pPr>
          </a:lstStyle>
          <a:p>
            <a:pPr lvl="0"/>
            <a:r>
              <a:rPr lang="en-AU" noProof="0" dirty="0" smtClean="0"/>
              <a:t>Click to edit Master Author style</a:t>
            </a:r>
          </a:p>
        </p:txBody>
      </p:sp>
    </p:spTree>
    <p:extLst>
      <p:ext uri="{BB962C8B-B14F-4D97-AF65-F5344CB8AC3E}">
        <p14:creationId xmlns:p14="http://schemas.microsoft.com/office/powerpoint/2010/main" val="11414784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0"/>
          </p:nvPr>
        </p:nvSpPr>
        <p:spPr/>
        <p:txBody>
          <a:bodyPr/>
          <a:lstStyle>
            <a:lvl1pPr>
              <a:defRPr/>
            </a:lvl1pPr>
          </a:lstStyle>
          <a:p>
            <a:r>
              <a:rPr lang="en-AU" smtClean="0"/>
              <a:t>Australian Geodesy Meeting, 28 June 2017</a:t>
            </a:r>
            <a:endParaRPr lang="en-AU" dirty="0"/>
          </a:p>
        </p:txBody>
      </p:sp>
    </p:spTree>
    <p:extLst>
      <p:ext uri="{BB962C8B-B14F-4D97-AF65-F5344CB8AC3E}">
        <p14:creationId xmlns:p14="http://schemas.microsoft.com/office/powerpoint/2010/main" val="28924348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new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6932" y="1"/>
            <a:ext cx="12208933" cy="107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2"/>
          <p:cNvSpPr>
            <a:spLocks noGrp="1"/>
          </p:cNvSpPr>
          <p:nvPr>
            <p:ph type="title"/>
          </p:nvPr>
        </p:nvSpPr>
        <p:spPr>
          <a:xfrm>
            <a:off x="601135" y="-10633"/>
            <a:ext cx="10972800" cy="1143000"/>
          </a:xfrm>
        </p:spPr>
        <p:txBody>
          <a:bodyPr/>
          <a:lstStyle>
            <a:lvl1pPr>
              <a:defRPr>
                <a:solidFill>
                  <a:schemeClr val="bg1"/>
                </a:solidFill>
              </a:defRPr>
            </a:lvl1pPr>
          </a:lstStyle>
          <a:p>
            <a:endParaRPr lang="en-AU" dirty="0"/>
          </a:p>
        </p:txBody>
      </p:sp>
      <p:sp>
        <p:nvSpPr>
          <p:cNvPr id="20" name="Content Placeholder 1"/>
          <p:cNvSpPr>
            <a:spLocks noGrp="1"/>
          </p:cNvSpPr>
          <p:nvPr>
            <p:ph idx="1" hasCustomPrompt="1"/>
          </p:nvPr>
        </p:nvSpPr>
        <p:spPr>
          <a:xfrm>
            <a:off x="601135" y="1340768"/>
            <a:ext cx="10972800" cy="4968552"/>
          </a:xfrm>
        </p:spPr>
        <p:txBody>
          <a:bodyPr/>
          <a:lstStyle>
            <a:lvl1pPr>
              <a:defRPr>
                <a:solidFill>
                  <a:srgbClr val="000000"/>
                </a:solidFill>
              </a:defRPr>
            </a:lvl1pPr>
          </a:lstStyle>
          <a:p>
            <a:r>
              <a:rPr lang="en-AU" dirty="0" smtClean="0"/>
              <a:t>Click to add text</a:t>
            </a:r>
            <a:endParaRPr lang="en-AU" dirty="0"/>
          </a:p>
        </p:txBody>
      </p:sp>
      <p:sp>
        <p:nvSpPr>
          <p:cNvPr id="5" name="Slide Number Placeholder 5"/>
          <p:cNvSpPr>
            <a:spLocks noGrp="1"/>
          </p:cNvSpPr>
          <p:nvPr>
            <p:ph type="sldNum" sz="quarter" idx="12"/>
          </p:nvPr>
        </p:nvSpPr>
        <p:spPr>
          <a:xfrm>
            <a:off x="10896534" y="6356351"/>
            <a:ext cx="1056117" cy="365125"/>
          </a:xfrm>
          <a:prstGeom prst="rect">
            <a:avLst/>
          </a:prstGeom>
        </p:spPr>
        <p:txBody>
          <a:bodyPr anchor="b" anchorCtr="0"/>
          <a:lstStyle>
            <a:lvl1pPr algn="r">
              <a:defRPr sz="1200"/>
            </a:lvl1pPr>
          </a:lstStyle>
          <a:p>
            <a:fld id="{13B4F27A-39B1-44E5-9C7D-2E36F3CD6A94}" type="slidenum">
              <a:rPr lang="en-AU" smtClean="0"/>
              <a:pPr/>
              <a:t>‹#›</a:t>
            </a:fld>
            <a:endParaRPr lang="en-AU" dirty="0"/>
          </a:p>
        </p:txBody>
      </p:sp>
    </p:spTree>
    <p:extLst>
      <p:ext uri="{BB962C8B-B14F-4D97-AF65-F5344CB8AC3E}">
        <p14:creationId xmlns:p14="http://schemas.microsoft.com/office/powerpoint/2010/main" val="352605598"/>
      </p:ext>
    </p:extLst>
  </p:cSld>
  <p:clrMapOvr>
    <a:masterClrMapping/>
  </p:clrMapOvr>
  <p:timing>
    <p:tnLst>
      <p:par>
        <p:cT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09EE681-C428-41BD-921F-D58EC3708441}" type="datetimeFigureOut">
              <a:rPr lang="en-AU" smtClean="0"/>
              <a:t>21/10/2019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289020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09EE681-C428-41BD-921F-D58EC3708441}" type="datetimeFigureOut">
              <a:rPr lang="en-AU" smtClean="0"/>
              <a:t>21/10/2019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34097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09EE681-C428-41BD-921F-D58EC3708441}" type="datetimeFigureOut">
              <a:rPr lang="en-AU" smtClean="0"/>
              <a:t>21/10/2019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16999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EE681-C428-41BD-921F-D58EC3708441}" type="datetimeFigureOut">
              <a:rPr lang="en-AU" smtClean="0"/>
              <a:t>21/10/2019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87851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09EE681-C428-41BD-921F-D58EC3708441}" type="datetimeFigureOut">
              <a:rPr lang="en-AU" smtClean="0"/>
              <a:t>21/10/2019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127176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09EE681-C428-41BD-921F-D58EC3708441}" type="datetimeFigureOut">
              <a:rPr lang="en-AU" smtClean="0"/>
              <a:t>21/10/2019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3726C3-1434-4562-AE7D-DE66483C9F5C}" type="slidenum">
              <a:rPr lang="en-AU" smtClean="0"/>
              <a:t>‹#›</a:t>
            </a:fld>
            <a:endParaRPr lang="en-AU"/>
          </a:p>
        </p:txBody>
      </p:sp>
    </p:spTree>
    <p:extLst>
      <p:ext uri="{BB962C8B-B14F-4D97-AF65-F5344CB8AC3E}">
        <p14:creationId xmlns:p14="http://schemas.microsoft.com/office/powerpoint/2010/main" val="340873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0.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4.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7.xml"/><Relationship Id="rId1" Type="http://schemas.openxmlformats.org/officeDocument/2006/relationships/slideLayout" Target="../slideLayouts/slideLayout37.xml"/><Relationship Id="rId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EE681-C428-41BD-921F-D58EC3708441}" type="datetimeFigureOut">
              <a:rPr lang="en-AU" smtClean="0"/>
              <a:t>21/10/2019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726C3-1434-4562-AE7D-DE66483C9F5C}" type="slidenum">
              <a:rPr lang="en-AU" smtClean="0"/>
              <a:t>‹#›</a:t>
            </a:fld>
            <a:endParaRPr lang="en-AU"/>
          </a:p>
        </p:txBody>
      </p:sp>
    </p:spTree>
    <p:extLst>
      <p:ext uri="{BB962C8B-B14F-4D97-AF65-F5344CB8AC3E}">
        <p14:creationId xmlns:p14="http://schemas.microsoft.com/office/powerpoint/2010/main" val="1613339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373E9-B1F0-4CE8-B945-4F1D935C903F}"/>
              </a:ext>
            </a:extLst>
          </p:cNvPr>
          <p:cNvSpPr>
            <a:spLocks noGrp="1"/>
          </p:cNvSpPr>
          <p:nvPr>
            <p:ph type="title"/>
          </p:nvPr>
        </p:nvSpPr>
        <p:spPr>
          <a:xfrm>
            <a:off x="623887" y="620712"/>
            <a:ext cx="7632701" cy="1080000"/>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3168B991-6922-4EE5-8537-59A37639CCFC}"/>
              </a:ext>
            </a:extLst>
          </p:cNvPr>
          <p:cNvSpPr>
            <a:spLocks noGrp="1"/>
          </p:cNvSpPr>
          <p:nvPr>
            <p:ph type="body" idx="1"/>
          </p:nvPr>
        </p:nvSpPr>
        <p:spPr>
          <a:xfrm>
            <a:off x="623887" y="1916112"/>
            <a:ext cx="7632701" cy="4321175"/>
          </a:xfrm>
          <a:prstGeom prst="rect">
            <a:avLst/>
          </a:prstGeom>
        </p:spPr>
        <p:txBody>
          <a:bodyPr vert="horz" lIns="0" tIns="0" rIns="0" bIns="0" rtlCol="0" anchor="t" anchorCtr="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a:extLst>
              <a:ext uri="{FF2B5EF4-FFF2-40B4-BE49-F238E27FC236}">
                <a16:creationId xmlns:a16="http://schemas.microsoft.com/office/drawing/2014/main" id="{63F309F0-F3D3-443C-B167-30D1C780D6BF}"/>
              </a:ext>
            </a:extLst>
          </p:cNvPr>
          <p:cNvSpPr>
            <a:spLocks noGrp="1"/>
          </p:cNvSpPr>
          <p:nvPr>
            <p:ph type="dt" sz="half" idx="2"/>
          </p:nvPr>
        </p:nvSpPr>
        <p:spPr>
          <a:xfrm>
            <a:off x="6743700" y="6237288"/>
            <a:ext cx="1512888" cy="620712"/>
          </a:xfrm>
          <a:prstGeom prst="rect">
            <a:avLst/>
          </a:prstGeom>
        </p:spPr>
        <p:txBody>
          <a:bodyPr vert="horz" lIns="0" tIns="0" rIns="0" bIns="0" rtlCol="0" anchor="ctr" anchorCtr="0">
            <a:normAutofit/>
          </a:bodyPr>
          <a:lstStyle>
            <a:lvl1pPr algn="r">
              <a:defRPr sz="1200">
                <a:solidFill>
                  <a:srgbClr val="969696"/>
                </a:solidFill>
              </a:defRPr>
            </a:lvl1pPr>
          </a:lstStyle>
          <a:p>
            <a:endParaRPr lang="en-GB" dirty="0"/>
          </a:p>
        </p:txBody>
      </p:sp>
      <p:sp>
        <p:nvSpPr>
          <p:cNvPr id="5" name="Footer Placeholder 4">
            <a:extLst>
              <a:ext uri="{FF2B5EF4-FFF2-40B4-BE49-F238E27FC236}">
                <a16:creationId xmlns:a16="http://schemas.microsoft.com/office/drawing/2014/main" id="{C29F0A58-1C31-4A94-A7F4-89585B82BD74}"/>
              </a:ext>
            </a:extLst>
          </p:cNvPr>
          <p:cNvSpPr>
            <a:spLocks noGrp="1"/>
          </p:cNvSpPr>
          <p:nvPr>
            <p:ph type="ftr" sz="quarter" idx="3"/>
          </p:nvPr>
        </p:nvSpPr>
        <p:spPr>
          <a:xfrm>
            <a:off x="1247273" y="6237288"/>
            <a:ext cx="4848723" cy="620712"/>
          </a:xfrm>
          <a:prstGeom prst="rect">
            <a:avLst/>
          </a:prstGeom>
        </p:spPr>
        <p:txBody>
          <a:bodyPr vert="horz" lIns="0" tIns="0" rIns="0" bIns="0" rtlCol="0" anchor="ctr" anchorCtr="0">
            <a:normAutofit/>
          </a:bodyPr>
          <a:lstStyle>
            <a:lvl1pPr algn="l">
              <a:defRPr sz="1200">
                <a:solidFill>
                  <a:schemeClr val="tx1">
                    <a:lumMod val="65000"/>
                    <a:lumOff val="35000"/>
                  </a:schemeClr>
                </a:solidFill>
              </a:defRPr>
            </a:lvl1pPr>
          </a:lstStyle>
          <a:p>
            <a:r>
              <a:rPr lang="en-AU" smtClean="0"/>
              <a:t>Positioning Australia</a:t>
            </a:r>
            <a:endParaRPr lang="en-GB" dirty="0"/>
          </a:p>
        </p:txBody>
      </p:sp>
      <p:sp>
        <p:nvSpPr>
          <p:cNvPr id="6" name="Slide Number Placeholder 5">
            <a:extLst>
              <a:ext uri="{FF2B5EF4-FFF2-40B4-BE49-F238E27FC236}">
                <a16:creationId xmlns:a16="http://schemas.microsoft.com/office/drawing/2014/main" id="{17D8FFBB-0B85-4678-9716-4E779DE1A90B}"/>
              </a:ext>
            </a:extLst>
          </p:cNvPr>
          <p:cNvSpPr>
            <a:spLocks noGrp="1"/>
          </p:cNvSpPr>
          <p:nvPr>
            <p:ph type="sldNum" sz="quarter" idx="4"/>
          </p:nvPr>
        </p:nvSpPr>
        <p:spPr>
          <a:xfrm>
            <a:off x="623888" y="6237288"/>
            <a:ext cx="326607" cy="620712"/>
          </a:xfrm>
          <a:prstGeom prst="rect">
            <a:avLst/>
          </a:prstGeom>
        </p:spPr>
        <p:txBody>
          <a:bodyPr vert="horz" lIns="0" tIns="0" rIns="0" bIns="0" rtlCol="0" anchor="ctr" anchorCtr="0">
            <a:normAutofit/>
          </a:bodyPr>
          <a:lstStyle>
            <a:lvl1pPr algn="l">
              <a:defRPr sz="1200">
                <a:solidFill>
                  <a:srgbClr val="969696"/>
                </a:solidFill>
              </a:defRPr>
            </a:lvl1pPr>
          </a:lstStyle>
          <a:p>
            <a:fld id="{5214307A-1C8A-457B-A68C-299436A43928}" type="slidenum">
              <a:rPr lang="en-GB" smtClean="0"/>
              <a:pPr/>
              <a:t>‹#›</a:t>
            </a:fld>
            <a:endParaRPr lang="en-GB" dirty="0"/>
          </a:p>
        </p:txBody>
      </p:sp>
      <p:cxnSp>
        <p:nvCxnSpPr>
          <p:cNvPr id="8" name="Straight Connector 7">
            <a:extLst>
              <a:ext uri="{FF2B5EF4-FFF2-40B4-BE49-F238E27FC236}">
                <a16:creationId xmlns:a16="http://schemas.microsoft.com/office/drawing/2014/main" id="{FF921434-6143-45C7-87E6-82ADB069D448}"/>
              </a:ext>
              <a:ext uri="{C183D7F6-B498-43B3-948B-1728B52AA6E4}">
                <adec:decorative xmlns="" xmlns:adec="http://schemas.microsoft.com/office/drawing/2017/decorative" val="1"/>
              </a:ext>
            </a:extLst>
          </p:cNvPr>
          <p:cNvCxnSpPr/>
          <p:nvPr userDrawn="1"/>
        </p:nvCxnSpPr>
        <p:spPr>
          <a:xfrm>
            <a:off x="1035217" y="6436895"/>
            <a:ext cx="0" cy="240631"/>
          </a:xfrm>
          <a:prstGeom prst="line">
            <a:avLst/>
          </a:prstGeom>
          <a:ln w="9525">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1130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dt="0"/>
  <p:txStyles>
    <p:titleStyle>
      <a:lvl1pPr algn="l" defTabSz="914400" rtl="0" eaLnBrk="1" latinLnBrk="0" hangingPunct="1">
        <a:lnSpc>
          <a:spcPct val="90000"/>
        </a:lnSpc>
        <a:spcBef>
          <a:spcPct val="0"/>
        </a:spcBef>
        <a:buNone/>
        <a:defRPr sz="3800" b="1" kern="1200">
          <a:solidFill>
            <a:schemeClr val="accent1"/>
          </a:solidFill>
          <a:latin typeface="+mj-lt"/>
          <a:ea typeface="+mj-ea"/>
          <a:cs typeface="+mj-cs"/>
        </a:defRPr>
      </a:lvl1pPr>
    </p:titleStyle>
    <p:bodyStyle>
      <a:lvl1pPr marL="0" indent="0" algn="l" defTabSz="914400" rtl="0" eaLnBrk="1" latinLnBrk="0" hangingPunct="1">
        <a:lnSpc>
          <a:spcPts val="2600"/>
        </a:lnSpc>
        <a:spcBef>
          <a:spcPts val="0"/>
        </a:spcBef>
        <a:spcAft>
          <a:spcPts val="12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504000" indent="-252000" algn="l" defTabSz="914400" rtl="0" eaLnBrk="1" latinLnBrk="0" hangingPunct="1">
        <a:lnSpc>
          <a:spcPct val="100000"/>
        </a:lnSpc>
        <a:spcBef>
          <a:spcPts val="0"/>
        </a:spcBef>
        <a:spcAft>
          <a:spcPts val="600"/>
        </a:spcAft>
        <a:buClr>
          <a:schemeClr val="accent1"/>
        </a:buClr>
        <a:buFont typeface="Arial" panose="020B0604020202020204" pitchFamily="34" charset="0"/>
        <a:buChar char="&gt;"/>
        <a:defRPr sz="1800" kern="1200">
          <a:solidFill>
            <a:schemeClr val="tx1"/>
          </a:solidFill>
          <a:latin typeface="+mn-lt"/>
          <a:ea typeface="+mn-ea"/>
          <a:cs typeface="+mn-cs"/>
        </a:defRPr>
      </a:lvl3pPr>
      <a:lvl4pPr marL="756000" indent="-252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1008000" indent="-252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393">
          <p15:clr>
            <a:srgbClr val="F26B43"/>
          </p15:clr>
        </p15:guide>
        <p15:guide id="4" pos="7287">
          <p15:clr>
            <a:srgbClr val="F26B43"/>
          </p15:clr>
        </p15:guide>
        <p15:guide id="5" orient="horz" pos="391">
          <p15:clr>
            <a:srgbClr val="F26B43"/>
          </p15:clr>
        </p15:guide>
        <p15:guide id="6" orient="horz" pos="39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415925"/>
            <a:ext cx="1097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Title style</a:t>
            </a:r>
          </a:p>
        </p:txBody>
      </p:sp>
      <p:sp>
        <p:nvSpPr>
          <p:cNvPr id="2051" name="Rectangle 3"/>
          <p:cNvSpPr>
            <a:spLocks noGrp="1" noChangeArrowheads="1"/>
          </p:cNvSpPr>
          <p:nvPr>
            <p:ph type="body" idx="1"/>
          </p:nvPr>
        </p:nvSpPr>
        <p:spPr bwMode="auto">
          <a:xfrm>
            <a:off x="609600" y="98107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385028" name="Rectangle 4"/>
          <p:cNvSpPr>
            <a:spLocks noGrp="1" noChangeArrowheads="1"/>
          </p:cNvSpPr>
          <p:nvPr>
            <p:ph type="ftr" sz="quarter" idx="3"/>
          </p:nvPr>
        </p:nvSpPr>
        <p:spPr bwMode="auto">
          <a:xfrm>
            <a:off x="5712885" y="6459539"/>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a:defRPr/>
            </a:pPr>
            <a:endParaRPr lang="en-US"/>
          </a:p>
        </p:txBody>
      </p:sp>
    </p:spTree>
    <p:extLst>
      <p:ext uri="{BB962C8B-B14F-4D97-AF65-F5344CB8AC3E}">
        <p14:creationId xmlns:p14="http://schemas.microsoft.com/office/powerpoint/2010/main" val="29367298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342900" indent="-342900" algn="l" rtl="0" eaLnBrk="0" fontAlgn="base" hangingPunct="0">
        <a:spcBef>
          <a:spcPct val="50000"/>
        </a:spcBef>
        <a:spcAft>
          <a:spcPct val="0"/>
        </a:spcAft>
        <a:defRPr sz="2200">
          <a:solidFill>
            <a:srgbClr val="4D4D4D"/>
          </a:solidFill>
          <a:latin typeface="+mn-lt"/>
          <a:ea typeface="+mn-ea"/>
          <a:cs typeface="+mn-cs"/>
        </a:defRPr>
      </a:lvl1pPr>
      <a:lvl2pPr marL="447675" indent="-268288" algn="l" rtl="0" eaLnBrk="0" fontAlgn="base" hangingPunct="0">
        <a:spcBef>
          <a:spcPct val="50000"/>
        </a:spcBef>
        <a:spcAft>
          <a:spcPct val="0"/>
        </a:spcAft>
        <a:buChar char="•"/>
        <a:defRPr sz="2200">
          <a:solidFill>
            <a:srgbClr val="4D4D4D"/>
          </a:solidFill>
          <a:latin typeface="+mn-lt"/>
        </a:defRPr>
      </a:lvl2pPr>
      <a:lvl3pPr marL="895350" indent="-268288" algn="l" rtl="0" eaLnBrk="0" fontAlgn="base" hangingPunct="0">
        <a:spcBef>
          <a:spcPct val="25000"/>
        </a:spcBef>
        <a:spcAft>
          <a:spcPct val="0"/>
        </a:spcAft>
        <a:buFont typeface="Arial" charset="0"/>
        <a:buChar char="–"/>
        <a:defRPr sz="2000">
          <a:solidFill>
            <a:srgbClr val="4D4D4D"/>
          </a:solidFill>
          <a:latin typeface="+mn-lt"/>
        </a:defRPr>
      </a:lvl3pPr>
      <a:lvl4pPr marL="1350963" indent="-271463" algn="l" rtl="0" eaLnBrk="0" fontAlgn="base" hangingPunct="0">
        <a:spcBef>
          <a:spcPct val="25000"/>
        </a:spcBef>
        <a:spcAft>
          <a:spcPct val="0"/>
        </a:spcAft>
        <a:buChar char="•"/>
        <a:defRPr sz="2000">
          <a:solidFill>
            <a:srgbClr val="4D4D4D"/>
          </a:solidFill>
          <a:latin typeface="+mn-lt"/>
        </a:defRPr>
      </a:lvl4pPr>
      <a:lvl5pPr marL="1792288" indent="-261938" algn="l" rtl="0" eaLnBrk="0" fontAlgn="base" hangingPunct="0">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rgbClr val="4D4D4D"/>
          </a:solidFill>
          <a:latin typeface="+mn-lt"/>
        </a:defRPr>
      </a:lvl6pPr>
      <a:lvl7pPr marL="2706688" indent="-261938" algn="l" rtl="0" fontAlgn="base">
        <a:spcBef>
          <a:spcPct val="25000"/>
        </a:spcBef>
        <a:spcAft>
          <a:spcPct val="0"/>
        </a:spcAft>
        <a:buFont typeface="Arial" charset="0"/>
        <a:buChar char="–"/>
        <a:defRPr sz="2000">
          <a:solidFill>
            <a:srgbClr val="4D4D4D"/>
          </a:solidFill>
          <a:latin typeface="+mn-lt"/>
        </a:defRPr>
      </a:lvl7pPr>
      <a:lvl8pPr marL="3163888" indent="-261938" algn="l" rtl="0" fontAlgn="base">
        <a:spcBef>
          <a:spcPct val="25000"/>
        </a:spcBef>
        <a:spcAft>
          <a:spcPct val="0"/>
        </a:spcAft>
        <a:buFont typeface="Arial" charset="0"/>
        <a:buChar char="–"/>
        <a:defRPr sz="2000">
          <a:solidFill>
            <a:srgbClr val="4D4D4D"/>
          </a:solidFill>
          <a:latin typeface="+mn-lt"/>
        </a:defRPr>
      </a:lvl8pPr>
      <a:lvl9pPr marL="3621088" indent="-261938" algn="l" rtl="0" fontAlgn="base">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609600" y="415925"/>
            <a:ext cx="1097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385027" name="Rectangle 3"/>
          <p:cNvSpPr>
            <a:spLocks noGrp="1" noChangeArrowheads="1"/>
          </p:cNvSpPr>
          <p:nvPr>
            <p:ph type="body" idx="1"/>
          </p:nvPr>
        </p:nvSpPr>
        <p:spPr bwMode="auto">
          <a:xfrm>
            <a:off x="609600" y="98107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5712885" y="6459539"/>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r>
              <a:rPr lang="en-AU" smtClean="0"/>
              <a:t>GNSS CORS Workshop DELWP Victoria March 18 2016</a:t>
            </a:r>
            <a:endParaRPr lang="en-AU" dirty="0"/>
          </a:p>
        </p:txBody>
      </p:sp>
    </p:spTree>
    <p:extLst>
      <p:ext uri="{BB962C8B-B14F-4D97-AF65-F5344CB8AC3E}">
        <p14:creationId xmlns:p14="http://schemas.microsoft.com/office/powerpoint/2010/main" val="227216759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iming>
    <p:tnLst>
      <p:par>
        <p:cTn id="1" dur="indefinite" restart="never" nodeType="tmRoot"/>
      </p:par>
    </p:tnLst>
  </p:timing>
  <p:hf sldNum="0" hdr="0" dt="0"/>
  <p:txStyles>
    <p:title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609600" y="415925"/>
            <a:ext cx="1097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385027" name="Rectangle 3"/>
          <p:cNvSpPr>
            <a:spLocks noGrp="1" noChangeArrowheads="1"/>
          </p:cNvSpPr>
          <p:nvPr>
            <p:ph type="body" idx="1"/>
          </p:nvPr>
        </p:nvSpPr>
        <p:spPr bwMode="auto">
          <a:xfrm>
            <a:off x="609600" y="98107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5712885" y="6459539"/>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endParaRPr lang="en-AU" dirty="0"/>
          </a:p>
        </p:txBody>
      </p:sp>
    </p:spTree>
    <p:extLst>
      <p:ext uri="{BB962C8B-B14F-4D97-AF65-F5344CB8AC3E}">
        <p14:creationId xmlns:p14="http://schemas.microsoft.com/office/powerpoint/2010/main" val="1445632628"/>
      </p:ext>
    </p:extLst>
  </p:cSld>
  <p:clrMap bg1="lt1" tx1="dk1" bg2="lt2" tx2="dk2" accent1="accent1" accent2="accent2" accent3="accent3" accent4="accent4" accent5="accent5" accent6="accent6" hlink="hlink" folHlink="folHlink"/>
  <p:sldLayoutIdLst>
    <p:sldLayoutId id="2147483699" r:id="rId1"/>
    <p:sldLayoutId id="2147483700" r:id="rId2"/>
  </p:sldLayoutIdLst>
  <p:timing>
    <p:tnLst>
      <p:par>
        <p:cTn id="1" dur="indefinite" restart="never" nodeType="tmRoot"/>
      </p:par>
    </p:tnLst>
  </p:timing>
  <p:hf sldNum="0" hdr="0" dt="0"/>
  <p:txStyles>
    <p:title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609600" y="415926"/>
            <a:ext cx="1097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385027" name="Rectangle 3"/>
          <p:cNvSpPr>
            <a:spLocks noGrp="1" noChangeArrowheads="1"/>
          </p:cNvSpPr>
          <p:nvPr>
            <p:ph type="body" idx="1"/>
          </p:nvPr>
        </p:nvSpPr>
        <p:spPr bwMode="auto">
          <a:xfrm>
            <a:off x="609600" y="95709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5712886" y="6459540"/>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67">
                <a:solidFill>
                  <a:schemeClr val="bg1"/>
                </a:solidFill>
              </a:defRPr>
            </a:lvl1pPr>
          </a:lstStyle>
          <a:p>
            <a:r>
              <a:rPr lang="en-AU" smtClean="0"/>
              <a:t>Australian Geodesy Meeting, 28 June 2017</a:t>
            </a:r>
            <a:endParaRPr lang="en-AU" dirty="0"/>
          </a:p>
        </p:txBody>
      </p:sp>
    </p:spTree>
    <p:extLst>
      <p:ext uri="{BB962C8B-B14F-4D97-AF65-F5344CB8AC3E}">
        <p14:creationId xmlns:p14="http://schemas.microsoft.com/office/powerpoint/2010/main" val="3834902285"/>
      </p:ext>
    </p:extLst>
  </p:cSld>
  <p:clrMap bg1="lt1" tx1="dk1" bg2="lt2" tx2="dk2" accent1="accent1" accent2="accent2" accent3="accent3" accent4="accent4" accent5="accent5" accent6="accent6" hlink="hlink" folHlink="folHlink"/>
  <p:sldLayoutIdLst>
    <p:sldLayoutId id="2147483702" r:id="rId1"/>
    <p:sldLayoutId id="2147483703" r:id="rId2"/>
  </p:sldLayoutIdLst>
  <p:timing>
    <p:tnLst>
      <p:par>
        <p:cTn id="1" dur="indefinite" restart="never" nodeType="tmRoot"/>
      </p:par>
    </p:tnLst>
  </p:timing>
  <p:hf sldNum="0" hdr="0" dt="0"/>
  <p:txStyles>
    <p:titleStyle>
      <a:lvl1pPr algn="l" rtl="0" fontAlgn="base">
        <a:spcBef>
          <a:spcPct val="0"/>
        </a:spcBef>
        <a:spcAft>
          <a:spcPct val="0"/>
        </a:spcAft>
        <a:defRPr sz="3200" b="1">
          <a:solidFill>
            <a:srgbClr val="267485"/>
          </a:solidFill>
          <a:latin typeface="+mj-lt"/>
          <a:ea typeface="+mj-ea"/>
          <a:cs typeface="+mj-cs"/>
        </a:defRPr>
      </a:lvl1pPr>
      <a:lvl2pPr algn="l" rtl="0" fontAlgn="base">
        <a:spcBef>
          <a:spcPct val="0"/>
        </a:spcBef>
        <a:spcAft>
          <a:spcPct val="0"/>
        </a:spcAft>
        <a:defRPr sz="3467" b="1">
          <a:solidFill>
            <a:schemeClr val="bg1"/>
          </a:solidFill>
          <a:latin typeface="Arial" charset="0"/>
        </a:defRPr>
      </a:lvl2pPr>
      <a:lvl3pPr algn="l" rtl="0" fontAlgn="base">
        <a:spcBef>
          <a:spcPct val="0"/>
        </a:spcBef>
        <a:spcAft>
          <a:spcPct val="0"/>
        </a:spcAft>
        <a:defRPr sz="3467" b="1">
          <a:solidFill>
            <a:schemeClr val="bg1"/>
          </a:solidFill>
          <a:latin typeface="Arial" charset="0"/>
        </a:defRPr>
      </a:lvl3pPr>
      <a:lvl4pPr algn="l" rtl="0" fontAlgn="base">
        <a:spcBef>
          <a:spcPct val="0"/>
        </a:spcBef>
        <a:spcAft>
          <a:spcPct val="0"/>
        </a:spcAft>
        <a:defRPr sz="3467" b="1">
          <a:solidFill>
            <a:schemeClr val="bg1"/>
          </a:solidFill>
          <a:latin typeface="Arial" charset="0"/>
        </a:defRPr>
      </a:lvl4pPr>
      <a:lvl5pPr algn="l" rtl="0" fontAlgn="base">
        <a:spcBef>
          <a:spcPct val="0"/>
        </a:spcBef>
        <a:spcAft>
          <a:spcPct val="0"/>
        </a:spcAft>
        <a:defRPr sz="3467" b="1">
          <a:solidFill>
            <a:schemeClr val="bg1"/>
          </a:solidFill>
          <a:latin typeface="Arial" charset="0"/>
        </a:defRPr>
      </a:lvl5pPr>
      <a:lvl6pPr marL="609585" algn="l" rtl="0" fontAlgn="base">
        <a:spcBef>
          <a:spcPct val="0"/>
        </a:spcBef>
        <a:spcAft>
          <a:spcPct val="0"/>
        </a:spcAft>
        <a:defRPr sz="3467" b="1">
          <a:solidFill>
            <a:schemeClr val="bg1"/>
          </a:solidFill>
          <a:latin typeface="Arial" charset="0"/>
        </a:defRPr>
      </a:lvl6pPr>
      <a:lvl7pPr marL="1219170" algn="l" rtl="0" fontAlgn="base">
        <a:spcBef>
          <a:spcPct val="0"/>
        </a:spcBef>
        <a:spcAft>
          <a:spcPct val="0"/>
        </a:spcAft>
        <a:defRPr sz="3467" b="1">
          <a:solidFill>
            <a:schemeClr val="bg1"/>
          </a:solidFill>
          <a:latin typeface="Arial" charset="0"/>
        </a:defRPr>
      </a:lvl7pPr>
      <a:lvl8pPr marL="1828754" algn="l" rtl="0" fontAlgn="base">
        <a:spcBef>
          <a:spcPct val="0"/>
        </a:spcBef>
        <a:spcAft>
          <a:spcPct val="0"/>
        </a:spcAft>
        <a:defRPr sz="3467" b="1">
          <a:solidFill>
            <a:schemeClr val="bg1"/>
          </a:solidFill>
          <a:latin typeface="Arial" charset="0"/>
        </a:defRPr>
      </a:lvl8pPr>
      <a:lvl9pPr marL="2438339" algn="l" rtl="0" fontAlgn="base">
        <a:spcBef>
          <a:spcPct val="0"/>
        </a:spcBef>
        <a:spcAft>
          <a:spcPct val="0"/>
        </a:spcAft>
        <a:defRPr sz="3467" b="1">
          <a:solidFill>
            <a:schemeClr val="bg1"/>
          </a:solidFill>
          <a:latin typeface="Arial" charset="0"/>
        </a:defRPr>
      </a:lvl9pPr>
    </p:titleStyle>
    <p:bodyStyle>
      <a:lvl1pPr algn="l" rtl="0" fontAlgn="base">
        <a:spcBef>
          <a:spcPct val="50000"/>
        </a:spcBef>
        <a:spcAft>
          <a:spcPct val="0"/>
        </a:spcAft>
        <a:defRPr sz="2400">
          <a:solidFill>
            <a:srgbClr val="4D4D4D"/>
          </a:solidFill>
          <a:latin typeface="+mn-lt"/>
          <a:ea typeface="+mn-ea"/>
          <a:cs typeface="+mn-cs"/>
        </a:defRPr>
      </a:lvl1pPr>
      <a:lvl2pPr marL="596885" indent="-357708" algn="l" rtl="0" fontAlgn="base">
        <a:spcBef>
          <a:spcPct val="50000"/>
        </a:spcBef>
        <a:spcAft>
          <a:spcPct val="0"/>
        </a:spcAft>
        <a:buChar char="•"/>
        <a:defRPr sz="2400">
          <a:solidFill>
            <a:srgbClr val="4D4D4D"/>
          </a:solidFill>
          <a:latin typeface="+mn-lt"/>
        </a:defRPr>
      </a:lvl2pPr>
      <a:lvl3pPr marL="1193770" indent="-357708" algn="l" rtl="0" fontAlgn="base">
        <a:spcBef>
          <a:spcPct val="25000"/>
        </a:spcBef>
        <a:spcAft>
          <a:spcPct val="0"/>
        </a:spcAft>
        <a:buFont typeface="Arial" charset="0"/>
        <a:buChar char="–"/>
        <a:defRPr sz="2133">
          <a:solidFill>
            <a:srgbClr val="4D4D4D"/>
          </a:solidFill>
          <a:latin typeface="+mn-lt"/>
        </a:defRPr>
      </a:lvl3pPr>
      <a:lvl4pPr marL="1801239" indent="-361942" algn="l" rtl="0" fontAlgn="base">
        <a:spcBef>
          <a:spcPct val="25000"/>
        </a:spcBef>
        <a:spcAft>
          <a:spcPct val="0"/>
        </a:spcAft>
        <a:buChar char="•"/>
        <a:defRPr sz="2133">
          <a:solidFill>
            <a:srgbClr val="4D4D4D"/>
          </a:solidFill>
          <a:latin typeface="+mn-lt"/>
        </a:defRPr>
      </a:lvl4pPr>
      <a:lvl5pPr marL="2389658" indent="-349242" algn="l" rtl="0" fontAlgn="base">
        <a:spcBef>
          <a:spcPct val="25000"/>
        </a:spcBef>
        <a:spcAft>
          <a:spcPct val="0"/>
        </a:spcAft>
        <a:buFont typeface="Arial" charset="0"/>
        <a:buChar char="–"/>
        <a:defRPr sz="2133">
          <a:solidFill>
            <a:srgbClr val="4D4D4D"/>
          </a:solidFill>
          <a:latin typeface="+mn-lt"/>
        </a:defRPr>
      </a:lvl5pPr>
      <a:lvl6pPr marL="2999242" indent="-349242" algn="l" rtl="0" fontAlgn="base">
        <a:spcBef>
          <a:spcPct val="25000"/>
        </a:spcBef>
        <a:spcAft>
          <a:spcPct val="0"/>
        </a:spcAft>
        <a:buFont typeface="Arial" charset="0"/>
        <a:buChar char="–"/>
        <a:defRPr sz="2667">
          <a:solidFill>
            <a:schemeClr val="bg1"/>
          </a:solidFill>
          <a:latin typeface="+mn-lt"/>
        </a:defRPr>
      </a:lvl6pPr>
      <a:lvl7pPr marL="3608827" indent="-349242" algn="l" rtl="0" fontAlgn="base">
        <a:spcBef>
          <a:spcPct val="25000"/>
        </a:spcBef>
        <a:spcAft>
          <a:spcPct val="0"/>
        </a:spcAft>
        <a:buFont typeface="Arial" charset="0"/>
        <a:buChar char="–"/>
        <a:defRPr sz="2667">
          <a:solidFill>
            <a:schemeClr val="bg1"/>
          </a:solidFill>
          <a:latin typeface="+mn-lt"/>
        </a:defRPr>
      </a:lvl7pPr>
      <a:lvl8pPr marL="4218412" indent="-349242" algn="l" rtl="0" fontAlgn="base">
        <a:spcBef>
          <a:spcPct val="25000"/>
        </a:spcBef>
        <a:spcAft>
          <a:spcPct val="0"/>
        </a:spcAft>
        <a:buFont typeface="Arial" charset="0"/>
        <a:buChar char="–"/>
        <a:defRPr sz="2667">
          <a:solidFill>
            <a:schemeClr val="bg1"/>
          </a:solidFill>
          <a:latin typeface="+mn-lt"/>
        </a:defRPr>
      </a:lvl8pPr>
      <a:lvl9pPr marL="4827997" indent="-349242" algn="l" rtl="0" fontAlgn="base">
        <a:spcBef>
          <a:spcPct val="25000"/>
        </a:spcBef>
        <a:spcAft>
          <a:spcPct val="0"/>
        </a:spcAft>
        <a:buFont typeface="Arial" charset="0"/>
        <a:buChar char="–"/>
        <a:defRPr sz="2667">
          <a:solidFill>
            <a:schemeClr val="bg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833" y="-1"/>
            <a:ext cx="12207833" cy="2433373"/>
          </a:xfrm>
          <a:prstGeom prst="rect">
            <a:avLst/>
          </a:prstGeom>
        </p:spPr>
      </p:pic>
      <p:sp>
        <p:nvSpPr>
          <p:cNvPr id="2" name="Title Placeholder 1"/>
          <p:cNvSpPr>
            <a:spLocks noGrp="1"/>
          </p:cNvSpPr>
          <p:nvPr>
            <p:ph type="title"/>
          </p:nvPr>
        </p:nvSpPr>
        <p:spPr>
          <a:xfrm>
            <a:off x="609600" y="773832"/>
            <a:ext cx="10822488" cy="1143000"/>
          </a:xfrm>
          <a:prstGeom prst="rect">
            <a:avLst/>
          </a:prstGeom>
        </p:spPr>
        <p:txBody>
          <a:bodyPr vert="horz" lIns="91440" tIns="45720" rIns="91440" bIns="45720" rtlCol="0" anchor="ctr">
            <a:normAutofit/>
          </a:bodyPr>
          <a:lstStyle/>
          <a:p>
            <a:r>
              <a:rPr lang="en-AU" sz="3600" dirty="0" smtClean="0">
                <a:solidFill>
                  <a:schemeClr val="bg1"/>
                </a:solidFill>
                <a:latin typeface="Arial" panose="020B0604020202020204" pitchFamily="34" charset="0"/>
                <a:cs typeface="Arial" panose="020B0604020202020204" pitchFamily="34" charset="0"/>
              </a:rPr>
              <a:t>Title</a:t>
            </a:r>
            <a:endParaRPr lang="en-AU" sz="3600"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601684" y="1988841"/>
            <a:ext cx="10822488" cy="460647"/>
          </a:xfrm>
          <a:prstGeom prst="rect">
            <a:avLst/>
          </a:prstGeom>
        </p:spPr>
        <p:txBody>
          <a:bodyPr vert="horz" lIns="91440" tIns="45720" rIns="91440" bIns="45720" rtlCol="0">
            <a:normAutofit/>
          </a:bodyPr>
          <a:lstStyle/>
          <a:p>
            <a:pPr lvl="0"/>
            <a:r>
              <a:rPr lang="en-US" dirty="0" smtClean="0"/>
              <a:t>Click to edit Master text styles</a:t>
            </a:r>
          </a:p>
        </p:txBody>
      </p:sp>
      <p:pic>
        <p:nvPicPr>
          <p:cNvPr id="11" name="Picture 10" descr="(DELWP) Insignia PMS541 Right Aligned"/>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298977" y="6309320"/>
            <a:ext cx="2565400" cy="429260"/>
          </a:xfrm>
          <a:prstGeom prst="rect">
            <a:avLst/>
          </a:prstGeom>
          <a:noFill/>
          <a:ln>
            <a:noFill/>
          </a:ln>
        </p:spPr>
      </p:pic>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427EB-6C32-4E8E-B15A-C3A7433EBFBF}" type="datetimeFigureOut">
              <a:rPr lang="en-AU" smtClean="0"/>
              <a:t>21/10/2019</a:t>
            </a:fld>
            <a:endParaRPr lang="en-AU" dirty="0"/>
          </a:p>
        </p:txBody>
      </p:sp>
    </p:spTree>
    <p:extLst>
      <p:ext uri="{BB962C8B-B14F-4D97-AF65-F5344CB8AC3E}">
        <p14:creationId xmlns:p14="http://schemas.microsoft.com/office/powerpoint/2010/main" val="1829555951"/>
      </p:ext>
    </p:extLst>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hf sldNum="0" hdr="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egislation.gov.au/Details/F2012L0080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geodesy\Users\Brown\Presentations\DGAL\iStock-17554421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t="48929" b="1"/>
          <a:stretch/>
        </p:blipFill>
        <p:spPr bwMode="auto">
          <a:xfrm>
            <a:off x="-189565" y="0"/>
            <a:ext cx="13430016" cy="685893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clrChange>
              <a:clrFrom>
                <a:srgbClr val="28AAE1"/>
              </a:clrFrom>
              <a:clrTo>
                <a:srgbClr val="28AAE1">
                  <a:alpha val="0"/>
                </a:srgbClr>
              </a:clrTo>
            </a:clrChange>
            <a:biLevel thresh="25000"/>
          </a:blip>
          <a:stretch>
            <a:fillRect/>
          </a:stretch>
        </p:blipFill>
        <p:spPr>
          <a:xfrm>
            <a:off x="5102647" y="4357200"/>
            <a:ext cx="410846" cy="410846"/>
          </a:xfrm>
          <a:prstGeom prst="rect">
            <a:avLst/>
          </a:prstGeom>
          <a:ln>
            <a:noFill/>
          </a:ln>
          <a:effectLst>
            <a:glow rad="12700">
              <a:schemeClr val="bg1">
                <a:lumMod val="50000"/>
              </a:schemeClr>
            </a:glow>
          </a:effectLst>
        </p:spPr>
      </p:pic>
      <p:sp>
        <p:nvSpPr>
          <p:cNvPr id="11" name="Rectangle 10"/>
          <p:cNvSpPr/>
          <p:nvPr/>
        </p:nvSpPr>
        <p:spPr>
          <a:xfrm>
            <a:off x="881218" y="428593"/>
            <a:ext cx="10768974" cy="2554545"/>
          </a:xfrm>
          <a:prstGeom prst="rect">
            <a:avLst/>
          </a:prstGeom>
          <a:ln>
            <a:noFill/>
          </a:ln>
        </p:spPr>
        <p:txBody>
          <a:bodyPr wrap="none">
            <a:spAutoFit/>
          </a:bodyPr>
          <a:lstStyle/>
          <a:p>
            <a:pPr algn="ctr"/>
            <a:r>
              <a:rPr lang="en-AU" sz="4000" b="1" dirty="0" smtClean="0">
                <a:ln w="6350">
                  <a:solidFill>
                    <a:schemeClr val="tx1"/>
                  </a:solidFill>
                </a:ln>
                <a:solidFill>
                  <a:schemeClr val="bg1"/>
                </a:solidFill>
                <a:latin typeface="Calibri" panose="020F0502020204030204" pitchFamily="34" charset="0"/>
              </a:rPr>
              <a:t>Australian Geospatial Reference System</a:t>
            </a:r>
          </a:p>
          <a:p>
            <a:pPr algn="ctr"/>
            <a:r>
              <a:rPr lang="en-US" sz="4000" b="1" dirty="0" smtClean="0">
                <a:ln w="6350">
                  <a:solidFill>
                    <a:schemeClr val="tx1"/>
                  </a:solidFill>
                </a:ln>
                <a:solidFill>
                  <a:schemeClr val="bg1"/>
                </a:solidFill>
                <a:latin typeface="Calibri" panose="020F0502020204030204" pitchFamily="34" charset="0"/>
              </a:rPr>
              <a:t>Webinar Series</a:t>
            </a:r>
            <a:endParaRPr lang="en-AU" sz="4000" b="1" dirty="0" smtClean="0">
              <a:ln w="6350">
                <a:solidFill>
                  <a:schemeClr val="tx1"/>
                </a:solidFill>
              </a:ln>
              <a:solidFill>
                <a:schemeClr val="bg1"/>
              </a:solidFill>
              <a:latin typeface="Calibri" panose="020F0502020204030204" pitchFamily="34" charset="0"/>
            </a:endParaRPr>
          </a:p>
          <a:p>
            <a:pPr algn="ctr"/>
            <a:endParaRPr lang="en-US" sz="4000" b="1" dirty="0">
              <a:ln w="6350">
                <a:solidFill>
                  <a:schemeClr val="tx1"/>
                </a:solidFill>
              </a:ln>
              <a:solidFill>
                <a:schemeClr val="bg1"/>
              </a:solidFill>
              <a:latin typeface="Calibri" panose="020F0502020204030204" pitchFamily="34" charset="0"/>
            </a:endParaRPr>
          </a:p>
          <a:p>
            <a:pPr algn="ctr"/>
            <a:r>
              <a:rPr lang="en-US" sz="4000" b="1" dirty="0" smtClean="0">
                <a:ln w="6350">
                  <a:solidFill>
                    <a:schemeClr val="tx1"/>
                  </a:solidFill>
                </a:ln>
                <a:solidFill>
                  <a:schemeClr val="bg1"/>
                </a:solidFill>
                <a:latin typeface="Calibri" panose="020F0502020204030204" pitchFamily="34" charset="0"/>
              </a:rPr>
              <a:t>Webinar </a:t>
            </a:r>
            <a:r>
              <a:rPr lang="en-US" sz="4000" b="1" dirty="0">
                <a:ln w="6350">
                  <a:solidFill>
                    <a:schemeClr val="tx1"/>
                  </a:solidFill>
                </a:ln>
                <a:solidFill>
                  <a:schemeClr val="bg1"/>
                </a:solidFill>
                <a:latin typeface="Calibri" panose="020F0502020204030204" pitchFamily="34" charset="0"/>
              </a:rPr>
              <a:t>3</a:t>
            </a:r>
            <a:r>
              <a:rPr lang="en-US" sz="4000" b="1" dirty="0" smtClean="0">
                <a:ln w="6350">
                  <a:solidFill>
                    <a:schemeClr val="tx1"/>
                  </a:solidFill>
                </a:ln>
                <a:solidFill>
                  <a:schemeClr val="bg1"/>
                </a:solidFill>
                <a:latin typeface="Calibri" panose="020F0502020204030204" pitchFamily="34" charset="0"/>
              </a:rPr>
              <a:t>: Australian Terrestrial Reference Frame</a:t>
            </a:r>
            <a:endParaRPr lang="en-AU" sz="4000" b="1" dirty="0" smtClean="0">
              <a:ln w="6350">
                <a:solidFill>
                  <a:schemeClr val="tx1"/>
                </a:solidFill>
              </a:ln>
              <a:solidFill>
                <a:schemeClr val="bg1"/>
              </a:solidFill>
              <a:latin typeface="Calibri" panose="020F0502020204030204" pitchFamily="34" charset="0"/>
            </a:endParaRPr>
          </a:p>
        </p:txBody>
      </p:sp>
      <p:sp>
        <p:nvSpPr>
          <p:cNvPr id="12" name="Rectangle 11"/>
          <p:cNvSpPr/>
          <p:nvPr/>
        </p:nvSpPr>
        <p:spPr>
          <a:xfrm>
            <a:off x="1081124" y="3069652"/>
            <a:ext cx="10369152" cy="2339102"/>
          </a:xfrm>
          <a:prstGeom prst="rect">
            <a:avLst/>
          </a:prstGeom>
          <a:noFill/>
        </p:spPr>
        <p:txBody>
          <a:bodyPr wrap="square">
            <a:spAutoFit/>
          </a:bodyPr>
          <a:lstStyle/>
          <a:p>
            <a:pPr algn="ctr"/>
            <a:r>
              <a:rPr lang="en-US" b="1" dirty="0">
                <a:ln w="6350">
                  <a:solidFill>
                    <a:schemeClr val="tx1">
                      <a:lumMod val="50000"/>
                    </a:schemeClr>
                  </a:solidFill>
                </a:ln>
                <a:solidFill>
                  <a:schemeClr val="bg1"/>
                </a:solidFill>
                <a:latin typeface="Calibri" panose="020F0502020204030204" pitchFamily="34" charset="0"/>
              </a:rPr>
              <a:t>Nicholas Brown</a:t>
            </a:r>
          </a:p>
          <a:p>
            <a:pPr algn="ctr"/>
            <a:r>
              <a:rPr lang="en-US" b="1" dirty="0">
                <a:ln w="6350">
                  <a:solidFill>
                    <a:schemeClr val="tx1">
                      <a:lumMod val="50000"/>
                    </a:schemeClr>
                  </a:solidFill>
                </a:ln>
                <a:solidFill>
                  <a:schemeClr val="bg1"/>
                </a:solidFill>
                <a:latin typeface="Calibri" panose="020F0502020204030204" pitchFamily="34" charset="0"/>
              </a:rPr>
              <a:t>Director of National </a:t>
            </a:r>
            <a:r>
              <a:rPr lang="en-US" b="1" dirty="0" smtClean="0">
                <a:ln w="6350">
                  <a:solidFill>
                    <a:schemeClr val="tx1">
                      <a:lumMod val="50000"/>
                    </a:schemeClr>
                  </a:solidFill>
                </a:ln>
                <a:solidFill>
                  <a:schemeClr val="bg1"/>
                </a:solidFill>
                <a:latin typeface="Calibri" panose="020F0502020204030204" pitchFamily="34" charset="0"/>
              </a:rPr>
              <a:t>Geodesy</a:t>
            </a:r>
          </a:p>
          <a:p>
            <a:pPr algn="ctr"/>
            <a:r>
              <a:rPr lang="en-US" b="1" dirty="0">
                <a:ln w="6350">
                  <a:solidFill>
                    <a:schemeClr val="tx1">
                      <a:lumMod val="50000"/>
                    </a:schemeClr>
                  </a:solidFill>
                </a:ln>
                <a:solidFill>
                  <a:schemeClr val="bg1"/>
                </a:solidFill>
                <a:latin typeface="Calibri" panose="020F0502020204030204" pitchFamily="34" charset="0"/>
              </a:rPr>
              <a:t>Geoscience Australia</a:t>
            </a:r>
          </a:p>
          <a:p>
            <a:pPr algn="ctr"/>
            <a:endParaRPr lang="en-US" sz="1400" b="1" dirty="0">
              <a:ln w="6350">
                <a:solidFill>
                  <a:schemeClr val="tx1">
                    <a:lumMod val="50000"/>
                  </a:schemeClr>
                </a:solidFill>
              </a:ln>
              <a:solidFill>
                <a:schemeClr val="bg1"/>
              </a:solidFill>
              <a:latin typeface="Calibri" panose="020F0502020204030204" pitchFamily="34" charset="0"/>
            </a:endParaRPr>
          </a:p>
          <a:p>
            <a:pPr algn="ctr"/>
            <a:r>
              <a:rPr lang="en-US" b="1" dirty="0">
                <a:ln w="6350">
                  <a:solidFill>
                    <a:schemeClr val="tx1">
                      <a:lumMod val="50000"/>
                    </a:schemeClr>
                  </a:solidFill>
                </a:ln>
                <a:solidFill>
                  <a:schemeClr val="bg1"/>
                </a:solidFill>
                <a:latin typeface="Calibri" panose="020F0502020204030204" pitchFamily="34" charset="0"/>
              </a:rPr>
              <a:t>Chair of ICSM Permanent Committee on Geodesy</a:t>
            </a:r>
          </a:p>
          <a:p>
            <a:pPr algn="ctr"/>
            <a:r>
              <a:rPr lang="en-US" b="1" dirty="0" smtClean="0">
                <a:ln w="6350">
                  <a:solidFill>
                    <a:schemeClr val="tx1">
                      <a:lumMod val="50000"/>
                    </a:schemeClr>
                  </a:solidFill>
                </a:ln>
                <a:solidFill>
                  <a:schemeClr val="bg1"/>
                </a:solidFill>
                <a:latin typeface="Calibri" panose="020F0502020204030204" pitchFamily="34" charset="0"/>
              </a:rPr>
              <a:t>@</a:t>
            </a:r>
            <a:r>
              <a:rPr lang="en-US" b="1" dirty="0">
                <a:ln w="6350">
                  <a:solidFill>
                    <a:schemeClr val="tx1">
                      <a:lumMod val="50000"/>
                    </a:schemeClr>
                  </a:solidFill>
                </a:ln>
                <a:solidFill>
                  <a:schemeClr val="bg1"/>
                </a:solidFill>
                <a:latin typeface="Calibri" panose="020F0502020204030204" pitchFamily="34" charset="0"/>
              </a:rPr>
              <a:t>nich0lasbr0wn</a:t>
            </a:r>
          </a:p>
          <a:p>
            <a:pPr algn="ctr"/>
            <a:endParaRPr lang="en-US" b="1" dirty="0">
              <a:ln w="6350">
                <a:solidFill>
                  <a:schemeClr val="tx1">
                    <a:lumMod val="50000"/>
                  </a:schemeClr>
                </a:solidFill>
              </a:ln>
              <a:solidFill>
                <a:schemeClr val="bg1"/>
              </a:solidFill>
              <a:latin typeface="Calibri" panose="020F0502020204030204" pitchFamily="34" charset="0"/>
            </a:endParaRPr>
          </a:p>
          <a:p>
            <a:pPr algn="ctr"/>
            <a:endParaRPr lang="en-US" sz="2000" b="1" dirty="0" smtClean="0">
              <a:ln w="12700">
                <a:solidFill>
                  <a:schemeClr val="tx1">
                    <a:lumMod val="75000"/>
                    <a:lumOff val="25000"/>
                  </a:schemeClr>
                </a:solidFill>
              </a:ln>
              <a:solidFill>
                <a:schemeClr val="bg1"/>
              </a:solidFill>
              <a:latin typeface="Calibri" panose="020F0502020204030204" pitchFamily="34" charset="0"/>
            </a:endParaRPr>
          </a:p>
        </p:txBody>
      </p:sp>
      <p:sp>
        <p:nvSpPr>
          <p:cNvPr id="13" name="Rectangle 12"/>
          <p:cNvSpPr/>
          <p:nvPr/>
        </p:nvSpPr>
        <p:spPr>
          <a:xfrm>
            <a:off x="12020878" y="5107929"/>
            <a:ext cx="184730" cy="400110"/>
          </a:xfrm>
          <a:prstGeom prst="rect">
            <a:avLst/>
          </a:prstGeom>
        </p:spPr>
        <p:txBody>
          <a:bodyPr wrap="none">
            <a:spAutoFit/>
          </a:bodyPr>
          <a:lstStyle/>
          <a:p>
            <a:pPr algn="ctr"/>
            <a:endParaRPr lang="en-US" sz="2000" b="1" dirty="0">
              <a:ln w="6350">
                <a:solidFill>
                  <a:schemeClr val="tx1">
                    <a:lumMod val="50000"/>
                  </a:schemeClr>
                </a:solidFill>
              </a:ln>
              <a:solidFill>
                <a:schemeClr val="bg1"/>
              </a:solidFill>
              <a:latin typeface="Calibri" panose="020F0502020204030204" pitchFamily="34" charset="0"/>
            </a:endParaRPr>
          </a:p>
        </p:txBody>
      </p:sp>
      <p:grpSp>
        <p:nvGrpSpPr>
          <p:cNvPr id="7" name="Group 6"/>
          <p:cNvGrpSpPr/>
          <p:nvPr/>
        </p:nvGrpSpPr>
        <p:grpSpPr>
          <a:xfrm>
            <a:off x="9840375" y="5682235"/>
            <a:ext cx="2232000" cy="1080000"/>
            <a:chOff x="9402419" y="5403939"/>
            <a:chExt cx="2232000" cy="1080000"/>
          </a:xfrm>
        </p:grpSpPr>
        <p:sp>
          <p:nvSpPr>
            <p:cNvPr id="5" name="Rectangle 4"/>
            <p:cNvSpPr/>
            <p:nvPr/>
          </p:nvSpPr>
          <p:spPr>
            <a:xfrm>
              <a:off x="9402419" y="5403939"/>
              <a:ext cx="223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0930" t="15918" r="12993" b="17482"/>
            <a:stretch/>
          </p:blipFill>
          <p:spPr>
            <a:xfrm>
              <a:off x="9478369" y="5527343"/>
              <a:ext cx="2026693" cy="887105"/>
            </a:xfrm>
            <a:prstGeom prst="rect">
              <a:avLst/>
            </a:prstGeom>
            <a:effectLst>
              <a:glow>
                <a:schemeClr val="bg1">
                  <a:lumMod val="75000"/>
                </a:schemeClr>
              </a:glow>
            </a:effectLst>
          </p:spPr>
        </p:pic>
      </p:gr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7033" b="17758"/>
          <a:stretch/>
        </p:blipFill>
        <p:spPr>
          <a:xfrm>
            <a:off x="101986" y="5527343"/>
            <a:ext cx="1893760" cy="1234892"/>
          </a:xfrm>
          <a:prstGeom prst="rect">
            <a:avLst/>
          </a:prstGeom>
        </p:spPr>
      </p:pic>
      <p:grpSp>
        <p:nvGrpSpPr>
          <p:cNvPr id="2" name="Group 1"/>
          <p:cNvGrpSpPr/>
          <p:nvPr/>
        </p:nvGrpSpPr>
        <p:grpSpPr>
          <a:xfrm>
            <a:off x="5250931" y="4744198"/>
            <a:ext cx="2094999" cy="2122881"/>
            <a:chOff x="4958549" y="4449591"/>
            <a:chExt cx="2447921" cy="2452024"/>
          </a:xfrm>
        </p:grpSpPr>
        <p:sp>
          <p:nvSpPr>
            <p:cNvPr id="16" name="Oval 15"/>
            <p:cNvSpPr/>
            <p:nvPr/>
          </p:nvSpPr>
          <p:spPr>
            <a:xfrm>
              <a:off x="5022559" y="4508172"/>
              <a:ext cx="2304000" cy="23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4958549" y="4449591"/>
              <a:ext cx="2447921" cy="2452024"/>
            </a:xfrm>
            <a:prstGeom prst="rect">
              <a:avLst/>
            </a:prstGeom>
          </p:spPr>
        </p:pic>
      </p:grpSp>
    </p:spTree>
    <p:extLst>
      <p:ext uri="{BB962C8B-B14F-4D97-AF65-F5344CB8AC3E}">
        <p14:creationId xmlns:p14="http://schemas.microsoft.com/office/powerpoint/2010/main" val="3353930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8607" y="89785"/>
            <a:ext cx="8631956" cy="59746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336331" y="4393324"/>
            <a:ext cx="3026979" cy="1671145"/>
          </a:xfrm>
          <a:solidFill>
            <a:schemeClr val="bg1"/>
          </a:solidFill>
        </p:spPr>
        <p:txBody>
          <a:bodyPr>
            <a:normAutofit/>
          </a:bodyPr>
          <a:lstStyle/>
          <a:p>
            <a:pPr marL="0" indent="0">
              <a:buNone/>
            </a:pPr>
            <a:r>
              <a:rPr lang="en-AU" sz="2000" b="1" dirty="0" smtClean="0"/>
              <a:t>Fastest moving continent</a:t>
            </a:r>
          </a:p>
          <a:p>
            <a:pPr marL="333375" indent="-342900"/>
            <a:r>
              <a:rPr lang="en-AU" sz="2000" dirty="0"/>
              <a:t>Karratha: 70 mm/</a:t>
            </a:r>
            <a:r>
              <a:rPr lang="en-AU" sz="2000" dirty="0" err="1"/>
              <a:t>yr</a:t>
            </a:r>
            <a:endParaRPr lang="en-AU" sz="2000" dirty="0"/>
          </a:p>
          <a:p>
            <a:pPr marL="333375" indent="-342900"/>
            <a:r>
              <a:rPr lang="en-AU" sz="2000" dirty="0" smtClean="0"/>
              <a:t>Alice </a:t>
            </a:r>
            <a:r>
              <a:rPr lang="en-AU" sz="2000" dirty="0"/>
              <a:t>Springs: 67 </a:t>
            </a:r>
            <a:r>
              <a:rPr lang="en-AU" sz="2000" dirty="0" smtClean="0"/>
              <a:t>mm/</a:t>
            </a:r>
            <a:r>
              <a:rPr lang="en-AU" sz="2000" dirty="0" err="1" smtClean="0"/>
              <a:t>yr</a:t>
            </a:r>
            <a:endParaRPr lang="en-AU" sz="2000" dirty="0"/>
          </a:p>
          <a:p>
            <a:pPr marL="333375" indent="-342900"/>
            <a:r>
              <a:rPr lang="en-AU" sz="2000" dirty="0" smtClean="0"/>
              <a:t>Canberra</a:t>
            </a:r>
            <a:r>
              <a:rPr lang="en-AU" sz="2000" dirty="0"/>
              <a:t>: 58 </a:t>
            </a:r>
            <a:r>
              <a:rPr lang="en-AU" sz="2000" dirty="0" smtClean="0"/>
              <a:t>mm/</a:t>
            </a:r>
            <a:r>
              <a:rPr lang="en-AU" sz="2000" dirty="0" err="1" smtClean="0"/>
              <a:t>yr</a:t>
            </a:r>
            <a:endParaRPr lang="en-AU" sz="2000" dirty="0" smtClean="0"/>
          </a:p>
        </p:txBody>
      </p:sp>
      <p:sp>
        <p:nvSpPr>
          <p:cNvPr id="4" name="Rectangle 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838298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 Pole</a:t>
            </a:r>
            <a:endParaRPr lang="en-US" dirty="0"/>
          </a:p>
        </p:txBody>
      </p:sp>
      <p:pic>
        <p:nvPicPr>
          <p:cNvPr id="6" name="Content Placeholder 5"/>
          <p:cNvPicPr>
            <a:picLocks noGrp="1" noChangeAspect="1"/>
          </p:cNvPicPr>
          <p:nvPr>
            <p:ph idx="1"/>
          </p:nvPr>
        </p:nvPicPr>
        <p:blipFill>
          <a:blip r:embed="rId2"/>
          <a:srcRect l="3081" r="3081"/>
          <a:stretch>
            <a:fillRect/>
          </a:stretch>
        </p:blipFill>
        <p:spPr>
          <a:xfrm>
            <a:off x="2209800" y="1095376"/>
            <a:ext cx="7901668" cy="4727575"/>
          </a:xfrm>
        </p:spPr>
      </p:pic>
      <p:sp>
        <p:nvSpPr>
          <p:cNvPr id="4" name="Footer Placeholder 3"/>
          <p:cNvSpPr>
            <a:spLocks noGrp="1"/>
          </p:cNvSpPr>
          <p:nvPr>
            <p:ph type="ftr" sz="quarter" idx="10"/>
          </p:nvPr>
        </p:nvSpPr>
        <p:spPr/>
        <p:txBody>
          <a:bodyPr/>
          <a:lstStyle/>
          <a:p>
            <a:r>
              <a:rPr lang="en-AU" smtClean="0"/>
              <a:t>GNSS CORS Workshop DELWP Victoria March 18 2016</a:t>
            </a:r>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634669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can we model plate motion?</a:t>
            </a:r>
            <a:endParaRPr lang="en-AU" dirty="0"/>
          </a:p>
        </p:txBody>
      </p:sp>
      <p:pic>
        <p:nvPicPr>
          <p:cNvPr id="9" name="Picture 2" descr="http://www.ga.gov.au/__data/assets/image/0020/14474/GA207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9" y="2636912"/>
            <a:ext cx="4327693" cy="324036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771525" y="981076"/>
            <a:ext cx="10989551" cy="5256213"/>
          </a:xfrm>
        </p:spPr>
        <p:txBody>
          <a:bodyPr/>
          <a:lstStyle/>
          <a:p>
            <a:pPr marL="0" indent="0">
              <a:buNone/>
            </a:pPr>
            <a:r>
              <a:rPr lang="en-AU" dirty="0"/>
              <a:t>Estimates of the regional seismic moments (e.g., </a:t>
            </a:r>
            <a:r>
              <a:rPr lang="en-AU" dirty="0" err="1"/>
              <a:t>Kostrov</a:t>
            </a:r>
            <a:r>
              <a:rPr lang="en-AU" dirty="0"/>
              <a:t>, </a:t>
            </a:r>
            <a:r>
              <a:rPr lang="en-AU" dirty="0" smtClean="0"/>
              <a:t>1974) lead </a:t>
            </a:r>
            <a:r>
              <a:rPr lang="en-AU" dirty="0"/>
              <a:t>to predictions of the deformation of the </a:t>
            </a:r>
            <a:r>
              <a:rPr lang="en-AU" dirty="0" smtClean="0"/>
              <a:t>Australian plate </a:t>
            </a:r>
            <a:r>
              <a:rPr lang="en-AU" dirty="0"/>
              <a:t>of 0.65 ± 2 </a:t>
            </a:r>
            <a:r>
              <a:rPr lang="en-AU" dirty="0" smtClean="0"/>
              <a:t>mm/</a:t>
            </a:r>
            <a:r>
              <a:rPr lang="en-AU" dirty="0" err="1" smtClean="0"/>
              <a:t>yr</a:t>
            </a:r>
            <a:r>
              <a:rPr lang="en-AU" baseline="30000" dirty="0" smtClean="0"/>
              <a:t> </a:t>
            </a:r>
            <a:r>
              <a:rPr lang="en-AU" dirty="0"/>
              <a:t>(95% confidence level) (Leonard, 2008</a:t>
            </a:r>
            <a:r>
              <a:rPr lang="en-AU" dirty="0" smtClean="0"/>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987" y="1901826"/>
            <a:ext cx="4090034" cy="417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927209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Residual Crustal Deformation</a:t>
            </a:r>
            <a:endParaRPr lang="en-A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1196752"/>
            <a:ext cx="760095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796912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Australian Plate Motion Model </a:t>
            </a:r>
            <a:endParaRPr lang="en-AU" dirty="0"/>
          </a:p>
        </p:txBody>
      </p:sp>
      <p:sp>
        <p:nvSpPr>
          <p:cNvPr id="3" name="Content Placeholder 2"/>
          <p:cNvSpPr>
            <a:spLocks noGrp="1"/>
          </p:cNvSpPr>
          <p:nvPr>
            <p:ph idx="1"/>
          </p:nvPr>
        </p:nvSpPr>
        <p:spPr>
          <a:xfrm>
            <a:off x="771525" y="1312801"/>
            <a:ext cx="10926489" cy="4727575"/>
          </a:xfrm>
        </p:spPr>
        <p:txBody>
          <a:bodyPr>
            <a:normAutofit/>
          </a:bodyPr>
          <a:lstStyle/>
          <a:p>
            <a:pPr marL="342900" indent="-342900">
              <a:buFont typeface="Arial" panose="020B0604020202020204" pitchFamily="34" charset="0"/>
              <a:buChar char="•"/>
            </a:pPr>
            <a:r>
              <a:rPr lang="en-AU" sz="2400" dirty="0" smtClean="0"/>
              <a:t>GDA2020 coordinates can be converted to ATRF using the Australian Plate </a:t>
            </a:r>
            <a:r>
              <a:rPr lang="en-AU" sz="2400" dirty="0"/>
              <a:t>M</a:t>
            </a:r>
            <a:r>
              <a:rPr lang="en-AU" sz="2400" dirty="0" smtClean="0"/>
              <a:t>otion Model (APMM)</a:t>
            </a:r>
          </a:p>
          <a:p>
            <a:pPr marL="342900" indent="-342900">
              <a:buFont typeface="Arial" panose="020B0604020202020204" pitchFamily="34" charset="0"/>
              <a:buChar char="•"/>
            </a:pPr>
            <a:r>
              <a:rPr lang="en-AU" sz="2400" dirty="0" smtClean="0"/>
              <a:t>Computed from 109 reference sites which define GDA2020</a:t>
            </a:r>
          </a:p>
          <a:p>
            <a:pPr marL="342900" indent="-342900">
              <a:buFont typeface="Arial" panose="020B0604020202020204" pitchFamily="34" charset="0"/>
              <a:buChar char="•"/>
            </a:pPr>
            <a:r>
              <a:rPr lang="en-AU" sz="2400" dirty="0" smtClean="0"/>
              <a:t>Only </a:t>
            </a:r>
            <a:r>
              <a:rPr lang="en-AU" sz="2400" b="1" dirty="0" smtClean="0"/>
              <a:t>rotation velocities </a:t>
            </a:r>
            <a:r>
              <a:rPr lang="en-AU" sz="2400" dirty="0" smtClean="0"/>
              <a:t>of the 14-parameter transformation</a:t>
            </a:r>
            <a:r>
              <a:rPr lang="en-AU" sz="2400" dirty="0"/>
              <a:t>	</a:t>
            </a:r>
          </a:p>
          <a:p>
            <a:pPr marL="342900" indent="-342900">
              <a:buFont typeface="Arial" panose="020B0604020202020204" pitchFamily="34" charset="0"/>
              <a:buChar char="•"/>
            </a:pPr>
            <a:r>
              <a:rPr lang="en-AU" sz="2400" dirty="0" smtClean="0">
                <a:solidFill>
                  <a:srgbClr val="393838"/>
                </a:solidFill>
              </a:rPr>
              <a:t>Describes </a:t>
            </a:r>
            <a:r>
              <a:rPr lang="en-AU" sz="2400" dirty="0">
                <a:solidFill>
                  <a:srgbClr val="393838"/>
                </a:solidFill>
              </a:rPr>
              <a:t>2D </a:t>
            </a:r>
            <a:r>
              <a:rPr lang="en-AU" sz="2400" dirty="0" smtClean="0">
                <a:solidFill>
                  <a:srgbClr val="393838"/>
                </a:solidFill>
              </a:rPr>
              <a:t>motion only</a:t>
            </a:r>
            <a:endParaRPr lang="en-AU" sz="2400" dirty="0">
              <a:solidFill>
                <a:srgbClr val="393838"/>
              </a:solidFill>
            </a:endParaRPr>
          </a:p>
          <a:p>
            <a:pPr marL="342900" indent="-342900">
              <a:buFont typeface="Arial" panose="020B0604020202020204" pitchFamily="34" charset="0"/>
              <a:buChar char="•"/>
            </a:pPr>
            <a:endParaRPr lang="en-AU" sz="2400" dirty="0"/>
          </a:p>
          <a:p>
            <a:endParaRPr lang="en-AU" sz="2400" dirty="0"/>
          </a:p>
        </p:txBody>
      </p:sp>
      <p:sp>
        <p:nvSpPr>
          <p:cNvPr id="4" name="Footer Placeholder 3"/>
          <p:cNvSpPr>
            <a:spLocks noGrp="1"/>
          </p:cNvSpPr>
          <p:nvPr>
            <p:ph type="ftr" sz="quarter" idx="10"/>
          </p:nvPr>
        </p:nvSpPr>
        <p:spPr/>
        <p:txBody>
          <a:bodyPr/>
          <a:lstStyle/>
          <a:p>
            <a:pPr fontAlgn="base">
              <a:spcAft>
                <a:spcPct val="0"/>
              </a:spcAft>
            </a:pPr>
            <a:endParaRPr lang="en-AU" dirty="0">
              <a:solidFill>
                <a:srgbClr val="FFFFFF"/>
              </a:solidFill>
              <a:latin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94" y="3751201"/>
            <a:ext cx="8064361" cy="2455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277640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5808664" y="7431646"/>
            <a:ext cx="4751387" cy="414337"/>
          </a:xfrm>
        </p:spPr>
        <p:txBody>
          <a:bodyPr/>
          <a:lstStyle/>
          <a:p>
            <a:endParaRPr lang="en-AU" dirty="0"/>
          </a:p>
        </p:txBody>
      </p:sp>
      <p:sp>
        <p:nvSpPr>
          <p:cNvPr id="22" name="TextBox 21"/>
          <p:cNvSpPr txBox="1"/>
          <p:nvPr/>
        </p:nvSpPr>
        <p:spPr>
          <a:xfrm>
            <a:off x="384971" y="4635149"/>
            <a:ext cx="11389271" cy="1200329"/>
          </a:xfrm>
          <a:prstGeom prst="rect">
            <a:avLst/>
          </a:prstGeom>
          <a:noFill/>
        </p:spPr>
        <p:txBody>
          <a:bodyPr wrap="square" rtlCol="0">
            <a:spAutoFit/>
          </a:bodyPr>
          <a:lstStyle/>
          <a:p>
            <a:pPr marL="285750" indent="-285750">
              <a:buFont typeface="Arial" panose="020B0604020202020204" pitchFamily="34" charset="0"/>
              <a:buChar char="•"/>
            </a:pPr>
            <a:r>
              <a:rPr lang="en-AU" sz="2400" dirty="0" smtClean="0">
                <a:latin typeface="Calibri" panose="020F0502020204030204" pitchFamily="34" charset="0"/>
              </a:rPr>
              <a:t>GDA2020 Determination </a:t>
            </a:r>
            <a:r>
              <a:rPr lang="en-AU" sz="2400" dirty="0">
                <a:latin typeface="Calibri" panose="020F0502020204030204" pitchFamily="34" charset="0"/>
              </a:rPr>
              <a:t>made in October 2017</a:t>
            </a:r>
          </a:p>
          <a:p>
            <a:pPr marL="285750" indent="-285750">
              <a:buFont typeface="Arial" panose="020B0604020202020204" pitchFamily="34" charset="0"/>
              <a:buChar char="•"/>
            </a:pPr>
            <a:r>
              <a:rPr lang="en-US" sz="2400" dirty="0" smtClean="0">
                <a:latin typeface="Calibri" panose="020F0502020204030204" pitchFamily="34" charset="0"/>
              </a:rPr>
              <a:t>Legal Determination of coordinates, velocities and uncertainties of 109 reference sites</a:t>
            </a:r>
          </a:p>
          <a:p>
            <a:pPr marL="285750" indent="-285750">
              <a:buFont typeface="Arial" panose="020B0604020202020204" pitchFamily="34" charset="0"/>
              <a:buChar char="•"/>
            </a:pPr>
            <a:r>
              <a:rPr lang="en-US" sz="2400" dirty="0" smtClean="0">
                <a:latin typeface="Calibri" panose="020F0502020204030204" pitchFamily="34" charset="0"/>
              </a:rPr>
              <a:t>Equation permits propagation of coordinates over time</a:t>
            </a:r>
            <a:endParaRPr lang="en-AU" sz="2400" dirty="0">
              <a:latin typeface="Calibri" panose="020F0502020204030204" pitchFamily="34" charset="0"/>
            </a:endParaRPr>
          </a:p>
        </p:txBody>
      </p:sp>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60"/>
          <a:stretch/>
        </p:blipFill>
        <p:spPr bwMode="auto">
          <a:xfrm>
            <a:off x="84816" y="420473"/>
            <a:ext cx="3729829" cy="187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5"/>
          <a:srcRect b="10246"/>
          <a:stretch/>
        </p:blipFill>
        <p:spPr>
          <a:xfrm>
            <a:off x="3570243" y="201881"/>
            <a:ext cx="8548185" cy="3967356"/>
          </a:xfrm>
          <a:prstGeom prst="rect">
            <a:avLst/>
          </a:prstGeom>
        </p:spPr>
      </p:pic>
    </p:spTree>
    <p:extLst>
      <p:ext uri="{BB962C8B-B14F-4D97-AF65-F5344CB8AC3E}">
        <p14:creationId xmlns:p14="http://schemas.microsoft.com/office/powerpoint/2010/main" val="1137216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3606562" y="3094374"/>
            <a:ext cx="2035522" cy="1896012"/>
          </a:xfrm>
          <a:prstGeom prst="roundRect">
            <a:avLst>
              <a:gd name="adj" fmla="val 8888"/>
            </a:avLst>
          </a:prstGeom>
          <a:solidFill>
            <a:schemeClr val="bg1">
              <a:lumMod val="65000"/>
            </a:schemeClr>
          </a:soli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0" name="Straight Arrow Connector 69"/>
          <p:cNvCxnSpPr/>
          <p:nvPr/>
        </p:nvCxnSpPr>
        <p:spPr>
          <a:xfrm flipH="1">
            <a:off x="4622449" y="4898147"/>
            <a:ext cx="0" cy="378949"/>
          </a:xfrm>
          <a:prstGeom prst="straightConnector1">
            <a:avLst/>
          </a:prstGeom>
          <a:noFill/>
          <a:ln w="19050" cap="flat" cmpd="sng" algn="ctr">
            <a:solidFill>
              <a:sysClr val="windowText" lastClr="000000"/>
            </a:solidFill>
            <a:prstDash val="solid"/>
            <a:tailEnd type="arrow"/>
          </a:ln>
          <a:effectLst/>
        </p:spPr>
      </p:cxnSp>
      <p:sp>
        <p:nvSpPr>
          <p:cNvPr id="71" name="Rounded Rectangle 70"/>
          <p:cNvSpPr/>
          <p:nvPr/>
        </p:nvSpPr>
        <p:spPr>
          <a:xfrm>
            <a:off x="1040525" y="1010102"/>
            <a:ext cx="4601559" cy="1944000"/>
          </a:xfrm>
          <a:prstGeom prst="roundRect">
            <a:avLst>
              <a:gd name="adj" fmla="val 8888"/>
            </a:avLst>
          </a:prstGeom>
          <a:solidFill>
            <a:schemeClr val="bg1">
              <a:lumMod val="65000"/>
            </a:schemeClr>
          </a:soli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9826" y="-1609"/>
            <a:ext cx="10515600" cy="920750"/>
          </a:xfrm>
          <a:noFill/>
        </p:spPr>
        <p:txBody>
          <a:bodyPr>
            <a:normAutofit/>
          </a:bodyPr>
          <a:lstStyle/>
          <a:p>
            <a:r>
              <a:rPr lang="en-US" dirty="0" smtClean="0"/>
              <a:t>Building GDA2020 </a:t>
            </a:r>
            <a:r>
              <a:rPr lang="en-US" u="sng" dirty="0" smtClean="0"/>
              <a:t>and ATRF</a:t>
            </a:r>
            <a:endParaRPr lang="en-AU" u="sng" dirty="0"/>
          </a:p>
        </p:txBody>
      </p:sp>
      <p:sp>
        <p:nvSpPr>
          <p:cNvPr id="38" name="Rounded Rectangle 37"/>
          <p:cNvSpPr/>
          <p:nvPr/>
        </p:nvSpPr>
        <p:spPr>
          <a:xfrm>
            <a:off x="3719393" y="2160847"/>
            <a:ext cx="1819558" cy="684152"/>
          </a:xfrm>
          <a:prstGeom prst="roundRect">
            <a:avLst/>
          </a:prstGeom>
          <a:solidFill>
            <a:srgbClr val="4F81BD">
              <a:lumMod val="75000"/>
            </a:srgbClr>
          </a:solidFill>
          <a:ln w="25400" cap="flat" cmpd="sng" algn="ctr">
            <a:solidFill>
              <a:srgbClr val="2239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APREF</a:t>
            </a:r>
          </a:p>
        </p:txBody>
      </p:sp>
      <p:sp>
        <p:nvSpPr>
          <p:cNvPr id="50" name="Rounded Rectangle 49"/>
          <p:cNvSpPr/>
          <p:nvPr/>
        </p:nvSpPr>
        <p:spPr>
          <a:xfrm>
            <a:off x="3719393" y="1116708"/>
            <a:ext cx="1819558" cy="684152"/>
          </a:xfrm>
          <a:prstGeom prst="roundRect">
            <a:avLst/>
          </a:prstGeom>
          <a:solidFill>
            <a:srgbClr val="4F81BD">
              <a:lumMod val="75000"/>
            </a:srgbClr>
          </a:solidFill>
          <a:ln w="25400" cap="flat" cmpd="sng" algn="ctr">
            <a:solidFill>
              <a:srgbClr val="253E5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ITRF2014</a:t>
            </a:r>
            <a:endParaRPr kumimoji="0" lang="en-AU" sz="105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1" name="Rounded Rectangle 50"/>
          <p:cNvSpPr/>
          <p:nvPr/>
        </p:nvSpPr>
        <p:spPr>
          <a:xfrm>
            <a:off x="1158980" y="2160847"/>
            <a:ext cx="1819558" cy="684152"/>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2017 RVS Determination</a:t>
            </a:r>
          </a:p>
        </p:txBody>
      </p:sp>
      <p:cxnSp>
        <p:nvCxnSpPr>
          <p:cNvPr id="52" name="Straight Arrow Connector 51"/>
          <p:cNvCxnSpPr/>
          <p:nvPr/>
        </p:nvCxnSpPr>
        <p:spPr>
          <a:xfrm flipH="1">
            <a:off x="2962894" y="2538207"/>
            <a:ext cx="756499" cy="0"/>
          </a:xfrm>
          <a:prstGeom prst="straightConnector1">
            <a:avLst/>
          </a:prstGeom>
          <a:noFill/>
          <a:ln w="19050" cap="flat" cmpd="sng" algn="ctr">
            <a:solidFill>
              <a:sysClr val="windowText" lastClr="000000"/>
            </a:solidFill>
            <a:prstDash val="solid"/>
            <a:tailEnd type="arrow"/>
          </a:ln>
          <a:effectLst/>
        </p:spPr>
      </p:cxnSp>
      <p:sp>
        <p:nvSpPr>
          <p:cNvPr id="65" name="Rounded Rectangle 64"/>
          <p:cNvSpPr/>
          <p:nvPr/>
        </p:nvSpPr>
        <p:spPr>
          <a:xfrm>
            <a:off x="3708883" y="5277096"/>
            <a:ext cx="1819558" cy="684152"/>
          </a:xfrm>
          <a:prstGeom prst="roundRect">
            <a:avLst/>
          </a:prstGeom>
          <a:solidFill>
            <a:srgbClr val="209033"/>
          </a:solidFill>
          <a:ln w="25400" cap="flat" cmpd="sng" algn="ctr">
            <a:solidFill>
              <a:srgbClr val="2959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GDA2020</a:t>
            </a:r>
            <a:endParaRPr kumimoji="0" lang="en-AU" sz="11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4" name="Content Placeholder 2"/>
          <p:cNvSpPr>
            <a:spLocks noGrp="1"/>
          </p:cNvSpPr>
          <p:nvPr>
            <p:ph idx="1"/>
          </p:nvPr>
        </p:nvSpPr>
        <p:spPr>
          <a:xfrm>
            <a:off x="6052972" y="3280964"/>
            <a:ext cx="5706132" cy="1580169"/>
          </a:xfrm>
        </p:spPr>
        <p:txBody>
          <a:bodyPr>
            <a:normAutofit/>
          </a:bodyPr>
          <a:lstStyle/>
          <a:p>
            <a:pPr marL="0" indent="0">
              <a:buNone/>
            </a:pPr>
            <a:r>
              <a:rPr lang="en-US" sz="1800" b="1" dirty="0" smtClean="0"/>
              <a:t>4. Provide access </a:t>
            </a:r>
          </a:p>
          <a:p>
            <a:r>
              <a:rPr lang="en-US" sz="1800" dirty="0" smtClean="0"/>
              <a:t>Rigorous national adjustment (all </a:t>
            </a:r>
            <a:r>
              <a:rPr lang="en-US" sz="1800" dirty="0"/>
              <a:t>GNSS and terrestrial observations were used in the same </a:t>
            </a:r>
            <a:r>
              <a:rPr lang="en-US" sz="1800" dirty="0" smtClean="0"/>
              <a:t>adjustment)</a:t>
            </a:r>
            <a:endParaRPr lang="en-US" sz="1800" dirty="0"/>
          </a:p>
          <a:p>
            <a:pPr lvl="1"/>
            <a:r>
              <a:rPr lang="en-US" sz="1800" dirty="0" smtClean="0"/>
              <a:t>~2 </a:t>
            </a:r>
            <a:r>
              <a:rPr lang="en-US" sz="1800" dirty="0"/>
              <a:t>million </a:t>
            </a:r>
            <a:r>
              <a:rPr lang="en-US" sz="1800" dirty="0" smtClean="0"/>
              <a:t>observations</a:t>
            </a:r>
          </a:p>
          <a:p>
            <a:pPr lvl="1"/>
            <a:r>
              <a:rPr lang="en-US" sz="1800" dirty="0" smtClean="0"/>
              <a:t>~250,000 stations</a:t>
            </a:r>
            <a:endParaRPr lang="en-US" sz="1800" dirty="0"/>
          </a:p>
        </p:txBody>
      </p:sp>
      <p:sp>
        <p:nvSpPr>
          <p:cNvPr id="66" name="Rounded Rectangle 65"/>
          <p:cNvSpPr/>
          <p:nvPr/>
        </p:nvSpPr>
        <p:spPr>
          <a:xfrm>
            <a:off x="3714261" y="3184278"/>
            <a:ext cx="1819558" cy="684152"/>
          </a:xfrm>
          <a:prstGeom prst="roundRect">
            <a:avLst/>
          </a:prstGeom>
          <a:solidFill>
            <a:srgbClr val="4F81BD">
              <a:lumMod val="75000"/>
            </a:srgbClr>
          </a:solidFill>
          <a:ln w="25400" cap="flat" cmpd="sng" algn="ctr">
            <a:solidFill>
              <a:srgbClr val="2239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GNSS Campaign Data</a:t>
            </a:r>
          </a:p>
        </p:txBody>
      </p:sp>
      <p:sp>
        <p:nvSpPr>
          <p:cNvPr id="67" name="Rounded Rectangle 66"/>
          <p:cNvSpPr/>
          <p:nvPr/>
        </p:nvSpPr>
        <p:spPr>
          <a:xfrm>
            <a:off x="3708883" y="4213995"/>
            <a:ext cx="1819558" cy="684152"/>
          </a:xfrm>
          <a:prstGeom prst="roundRect">
            <a:avLst/>
          </a:prstGeom>
          <a:solidFill>
            <a:srgbClr val="4F81BD">
              <a:lumMod val="75000"/>
            </a:srgbClr>
          </a:solidFill>
          <a:ln w="25400" cap="flat" cmpd="sng" algn="ctr">
            <a:solidFill>
              <a:srgbClr val="2239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Jurisdictional archive</a:t>
            </a:r>
          </a:p>
        </p:txBody>
      </p:sp>
      <p:sp>
        <p:nvSpPr>
          <p:cNvPr id="13" name="Rectangle 12"/>
          <p:cNvSpPr/>
          <p:nvPr/>
        </p:nvSpPr>
        <p:spPr>
          <a:xfrm>
            <a:off x="4467459" y="2784639"/>
            <a:ext cx="338554" cy="461665"/>
          </a:xfrm>
          <a:prstGeom prst="rect">
            <a:avLst/>
          </a:prstGeom>
        </p:spPr>
        <p:txBody>
          <a:bodyPr wrap="none">
            <a:spAutoFit/>
          </a:bodyPr>
          <a:lstStyle/>
          <a:p>
            <a:r>
              <a:rPr lang="en-US" sz="2400" dirty="0" smtClean="0"/>
              <a:t>+</a:t>
            </a:r>
            <a:endParaRPr lang="en-AU" sz="2400" dirty="0"/>
          </a:p>
        </p:txBody>
      </p:sp>
      <p:sp>
        <p:nvSpPr>
          <p:cNvPr id="72" name="Rectangle 71"/>
          <p:cNvSpPr/>
          <p:nvPr/>
        </p:nvSpPr>
        <p:spPr>
          <a:xfrm>
            <a:off x="4467459" y="3790471"/>
            <a:ext cx="338554" cy="461665"/>
          </a:xfrm>
          <a:prstGeom prst="rect">
            <a:avLst/>
          </a:prstGeom>
        </p:spPr>
        <p:txBody>
          <a:bodyPr wrap="none">
            <a:spAutoFit/>
          </a:bodyPr>
          <a:lstStyle/>
          <a:p>
            <a:r>
              <a:rPr lang="en-US" sz="2400" dirty="0" smtClean="0"/>
              <a:t>+</a:t>
            </a:r>
            <a:endParaRPr lang="en-AU" sz="2400" dirty="0"/>
          </a:p>
        </p:txBody>
      </p:sp>
      <p:sp>
        <p:nvSpPr>
          <p:cNvPr id="16" name="Rectangle 15"/>
          <p:cNvSpPr/>
          <p:nvPr/>
        </p:nvSpPr>
        <p:spPr>
          <a:xfrm>
            <a:off x="6052972" y="986944"/>
            <a:ext cx="6096000" cy="923330"/>
          </a:xfrm>
          <a:prstGeom prst="rect">
            <a:avLst/>
          </a:prstGeom>
        </p:spPr>
        <p:txBody>
          <a:bodyPr>
            <a:spAutoFit/>
          </a:bodyPr>
          <a:lstStyle/>
          <a:p>
            <a:r>
              <a:rPr lang="en-US" b="1" dirty="0" smtClean="0"/>
              <a:t>1. Start global</a:t>
            </a:r>
          </a:p>
          <a:p>
            <a:pPr marL="285750" indent="-285750">
              <a:buFont typeface="Arial" panose="020B0604020202020204" pitchFamily="34" charset="0"/>
              <a:buChar char="•"/>
            </a:pPr>
            <a:r>
              <a:rPr lang="en-US" dirty="0" smtClean="0"/>
              <a:t>Link </a:t>
            </a:r>
            <a:r>
              <a:rPr lang="en-US" dirty="0"/>
              <a:t>to the global reference </a:t>
            </a:r>
            <a:r>
              <a:rPr lang="en-US" dirty="0" smtClean="0"/>
              <a:t>frame</a:t>
            </a:r>
          </a:p>
          <a:p>
            <a:pPr marL="285750" indent="-285750">
              <a:buFont typeface="Arial" panose="020B0604020202020204" pitchFamily="34" charset="0"/>
              <a:buChar char="•"/>
            </a:pPr>
            <a:r>
              <a:rPr lang="en-US" dirty="0"/>
              <a:t>20 GNSS stations in </a:t>
            </a:r>
            <a:r>
              <a:rPr lang="en-US" dirty="0" smtClean="0"/>
              <a:t>Australia</a:t>
            </a:r>
            <a:endParaRPr lang="en-US" dirty="0"/>
          </a:p>
        </p:txBody>
      </p:sp>
      <p:sp>
        <p:nvSpPr>
          <p:cNvPr id="17" name="Rectangle 16"/>
          <p:cNvSpPr/>
          <p:nvPr/>
        </p:nvSpPr>
        <p:spPr>
          <a:xfrm>
            <a:off x="6052972" y="2076542"/>
            <a:ext cx="6096000" cy="923330"/>
          </a:xfrm>
          <a:prstGeom prst="rect">
            <a:avLst/>
          </a:prstGeom>
        </p:spPr>
        <p:txBody>
          <a:bodyPr>
            <a:spAutoFit/>
          </a:bodyPr>
          <a:lstStyle/>
          <a:p>
            <a:r>
              <a:rPr lang="en-US" b="1" dirty="0" smtClean="0"/>
              <a:t>2. Increase density</a:t>
            </a:r>
          </a:p>
          <a:p>
            <a:pPr marL="285750" indent="-285750">
              <a:buFont typeface="Arial" panose="020B0604020202020204" pitchFamily="34" charset="0"/>
              <a:buChar char="•"/>
            </a:pPr>
            <a:r>
              <a:rPr lang="en-US" dirty="0" smtClean="0"/>
              <a:t>Asia-Pacific Reference Frame (Regional reference frame)</a:t>
            </a:r>
          </a:p>
          <a:p>
            <a:pPr marL="285750" indent="-285750">
              <a:buFont typeface="Arial" panose="020B0604020202020204" pitchFamily="34" charset="0"/>
              <a:buChar char="•"/>
            </a:pPr>
            <a:r>
              <a:rPr lang="en-US" dirty="0" smtClean="0"/>
              <a:t>454 </a:t>
            </a:r>
            <a:r>
              <a:rPr lang="en-US" dirty="0"/>
              <a:t>GNSS </a:t>
            </a:r>
            <a:r>
              <a:rPr lang="en-US" dirty="0" smtClean="0"/>
              <a:t>stations</a:t>
            </a:r>
          </a:p>
        </p:txBody>
      </p:sp>
      <p:sp>
        <p:nvSpPr>
          <p:cNvPr id="20" name="Rectangle 19"/>
          <p:cNvSpPr/>
          <p:nvPr/>
        </p:nvSpPr>
        <p:spPr>
          <a:xfrm>
            <a:off x="130284" y="2980081"/>
            <a:ext cx="3395843" cy="2031325"/>
          </a:xfrm>
          <a:prstGeom prst="rect">
            <a:avLst/>
          </a:prstGeom>
        </p:spPr>
        <p:txBody>
          <a:bodyPr wrap="square">
            <a:spAutoFit/>
          </a:bodyPr>
          <a:lstStyle/>
          <a:p>
            <a:r>
              <a:rPr lang="en-US" b="1" dirty="0" smtClean="0"/>
              <a:t>3. Legal Determination of ‘Datum’</a:t>
            </a:r>
          </a:p>
          <a:p>
            <a:pPr marL="285750" indent="-285750">
              <a:buFont typeface="Arial" panose="020B0604020202020204" pitchFamily="34" charset="0"/>
              <a:buChar char="•"/>
            </a:pPr>
            <a:r>
              <a:rPr lang="en-US" dirty="0" smtClean="0"/>
              <a:t>109 sites </a:t>
            </a:r>
            <a:r>
              <a:rPr lang="en-US" dirty="0"/>
              <a:t>in </a:t>
            </a:r>
            <a:r>
              <a:rPr lang="en-US" dirty="0" smtClean="0"/>
              <a:t>Australia</a:t>
            </a:r>
          </a:p>
          <a:p>
            <a:pPr marL="742950" lvl="1" indent="-285750">
              <a:buFont typeface="Arial" panose="020B0604020202020204" pitchFamily="34" charset="0"/>
              <a:buChar char="•"/>
            </a:pPr>
            <a:r>
              <a:rPr lang="en-US" dirty="0" smtClean="0"/>
              <a:t>Coordinates</a:t>
            </a:r>
          </a:p>
          <a:p>
            <a:pPr marL="742950" lvl="1" indent="-285750">
              <a:buFont typeface="Arial" panose="020B0604020202020204" pitchFamily="34" charset="0"/>
              <a:buChar char="•"/>
            </a:pPr>
            <a:r>
              <a:rPr lang="en-US" dirty="0" smtClean="0"/>
              <a:t>Velocities</a:t>
            </a:r>
          </a:p>
          <a:p>
            <a:pPr marL="742950" lvl="1" indent="-285750">
              <a:buFont typeface="Arial" panose="020B0604020202020204" pitchFamily="34" charset="0"/>
              <a:buChar char="•"/>
            </a:pPr>
            <a:r>
              <a:rPr lang="en-US" dirty="0" smtClean="0"/>
              <a:t>Uncertainties</a:t>
            </a:r>
          </a:p>
          <a:p>
            <a:pPr marL="742950" lvl="1" indent="-285750">
              <a:buFont typeface="Arial" panose="020B0604020202020204" pitchFamily="34" charset="0"/>
              <a:buChar char="•"/>
            </a:pPr>
            <a:r>
              <a:rPr lang="en-US" dirty="0" smtClean="0"/>
              <a:t>Equation to propagate coordinates over time</a:t>
            </a:r>
          </a:p>
        </p:txBody>
      </p:sp>
      <p:sp>
        <p:nvSpPr>
          <p:cNvPr id="21" name="Rectangle 20"/>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24" name="Rectangle 23"/>
          <p:cNvSpPr/>
          <p:nvPr/>
        </p:nvSpPr>
        <p:spPr>
          <a:xfrm>
            <a:off x="4449385" y="1748637"/>
            <a:ext cx="338554" cy="461665"/>
          </a:xfrm>
          <a:prstGeom prst="rect">
            <a:avLst/>
          </a:prstGeom>
        </p:spPr>
        <p:txBody>
          <a:bodyPr wrap="none">
            <a:spAutoFit/>
          </a:bodyPr>
          <a:lstStyle/>
          <a:p>
            <a:r>
              <a:rPr lang="en-US" sz="2400" dirty="0" smtClean="0"/>
              <a:t>+</a:t>
            </a:r>
            <a:endParaRPr lang="en-AU" sz="2400" dirty="0"/>
          </a:p>
        </p:txBody>
      </p:sp>
      <p:sp>
        <p:nvSpPr>
          <p:cNvPr id="28" name="TextBox 27"/>
          <p:cNvSpPr txBox="1"/>
          <p:nvPr/>
        </p:nvSpPr>
        <p:spPr>
          <a:xfrm>
            <a:off x="3627583" y="3833135"/>
            <a:ext cx="813601" cy="369332"/>
          </a:xfrm>
          <a:prstGeom prst="rect">
            <a:avLst/>
          </a:prstGeom>
          <a:noFill/>
        </p:spPr>
        <p:txBody>
          <a:bodyPr wrap="square" rtlCol="0">
            <a:spAutoFit/>
          </a:bodyPr>
          <a:lstStyle/>
          <a:p>
            <a:r>
              <a:rPr lang="en-US" b="1" dirty="0" smtClean="0">
                <a:solidFill>
                  <a:schemeClr val="bg1"/>
                </a:solidFill>
              </a:rPr>
              <a:t>access</a:t>
            </a:r>
            <a:endParaRPr lang="en-AU" b="1" dirty="0">
              <a:solidFill>
                <a:schemeClr val="bg1"/>
              </a:solidFill>
            </a:endParaRPr>
          </a:p>
        </p:txBody>
      </p:sp>
      <p:sp>
        <p:nvSpPr>
          <p:cNvPr id="5" name="TextBox 4"/>
          <p:cNvSpPr txBox="1"/>
          <p:nvPr/>
        </p:nvSpPr>
        <p:spPr>
          <a:xfrm>
            <a:off x="1506810" y="1274118"/>
            <a:ext cx="1143583" cy="369332"/>
          </a:xfrm>
          <a:prstGeom prst="rect">
            <a:avLst/>
          </a:prstGeom>
          <a:noFill/>
        </p:spPr>
        <p:txBody>
          <a:bodyPr wrap="none" rtlCol="0">
            <a:spAutoFit/>
          </a:bodyPr>
          <a:lstStyle/>
          <a:p>
            <a:r>
              <a:rPr lang="en-US" b="1" dirty="0" smtClean="0">
                <a:solidFill>
                  <a:schemeClr val="bg1"/>
                </a:solidFill>
              </a:rPr>
              <a:t>constraint</a:t>
            </a:r>
            <a:endParaRPr lang="en-AU" b="1" dirty="0">
              <a:solidFill>
                <a:schemeClr val="bg1"/>
              </a:solidFill>
            </a:endParaRPr>
          </a:p>
        </p:txBody>
      </p:sp>
      <p:cxnSp>
        <p:nvCxnSpPr>
          <p:cNvPr id="25" name="Straight Arrow Connector 24"/>
          <p:cNvCxnSpPr>
            <a:stCxn id="65" idx="3"/>
            <a:endCxn id="30" idx="1"/>
          </p:cNvCxnSpPr>
          <p:nvPr/>
        </p:nvCxnSpPr>
        <p:spPr>
          <a:xfrm flipV="1">
            <a:off x="5528441" y="5618101"/>
            <a:ext cx="1351558" cy="1071"/>
          </a:xfrm>
          <a:prstGeom prst="straightConnector1">
            <a:avLst/>
          </a:prstGeom>
          <a:noFill/>
          <a:ln w="19050" cap="flat" cmpd="sng" algn="ctr">
            <a:solidFill>
              <a:sysClr val="windowText" lastClr="000000"/>
            </a:solidFill>
            <a:prstDash val="solid"/>
            <a:tailEnd type="arrow"/>
          </a:ln>
          <a:effectLst/>
        </p:spPr>
      </p:cxnSp>
      <p:sp>
        <p:nvSpPr>
          <p:cNvPr id="30" name="Rounded Rectangle 29"/>
          <p:cNvSpPr/>
          <p:nvPr/>
        </p:nvSpPr>
        <p:spPr>
          <a:xfrm>
            <a:off x="6879999" y="5168101"/>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p:cNvSpPr/>
          <p:nvPr/>
        </p:nvSpPr>
        <p:spPr>
          <a:xfrm>
            <a:off x="6985846" y="5798560"/>
            <a:ext cx="679994" cy="276999"/>
          </a:xfrm>
          <a:prstGeom prst="rect">
            <a:avLst/>
          </a:prstGeom>
        </p:spPr>
        <p:txBody>
          <a:bodyPr wrap="none">
            <a:spAutoFit/>
          </a:bodyPr>
          <a:lstStyle/>
          <a:p>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7 cm/yr</a:t>
            </a:r>
            <a:endParaRPr lang="en-AU" sz="1200" dirty="0">
              <a:solidFill>
                <a:schemeClr val="tx1">
                  <a:lumMod val="85000"/>
                  <a:lumOff val="15000"/>
                </a:schemeClr>
              </a:solidFill>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461" y="5251679"/>
            <a:ext cx="603410" cy="603410"/>
          </a:xfrm>
          <a:prstGeom prst="rect">
            <a:avLst/>
          </a:prstGeom>
        </p:spPr>
      </p:pic>
      <p:cxnSp>
        <p:nvCxnSpPr>
          <p:cNvPr id="37" name="Straight Arrow Connector 36"/>
          <p:cNvCxnSpPr/>
          <p:nvPr/>
        </p:nvCxnSpPr>
        <p:spPr>
          <a:xfrm flipV="1">
            <a:off x="7785990" y="5617030"/>
            <a:ext cx="1351558" cy="1071"/>
          </a:xfrm>
          <a:prstGeom prst="straightConnector1">
            <a:avLst/>
          </a:prstGeom>
          <a:noFill/>
          <a:ln w="19050" cap="flat" cmpd="sng" algn="ctr">
            <a:solidFill>
              <a:sysClr val="windowText" lastClr="000000"/>
            </a:solidFill>
            <a:prstDash val="solid"/>
            <a:tailEnd type="arrow"/>
          </a:ln>
          <a:effectLst/>
        </p:spPr>
      </p:cxnSp>
      <p:sp>
        <p:nvSpPr>
          <p:cNvPr id="39" name="Rounded Rectangle 38"/>
          <p:cNvSpPr/>
          <p:nvPr/>
        </p:nvSpPr>
        <p:spPr>
          <a:xfrm>
            <a:off x="9137548" y="5282413"/>
            <a:ext cx="1819558" cy="684152"/>
          </a:xfrm>
          <a:prstGeom prst="roundRect">
            <a:avLst/>
          </a:prstGeom>
          <a:solidFill>
            <a:srgbClr val="209033"/>
          </a:solidFill>
          <a:ln w="25400" cap="flat" cmpd="sng" algn="ctr">
            <a:solidFill>
              <a:srgbClr val="2959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100" b="1"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3302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flipV="1">
            <a:off x="4472614" y="1203075"/>
            <a:ext cx="0" cy="3898092"/>
          </a:xfrm>
          <a:prstGeom prst="straightConnector1">
            <a:avLst/>
          </a:prstGeom>
          <a:noFill/>
          <a:ln w="31750" cap="flat" cmpd="sng" algn="ctr">
            <a:solidFill>
              <a:schemeClr val="tx1"/>
            </a:solidFill>
            <a:prstDash val="solid"/>
            <a:tailEnd type="arrow"/>
          </a:ln>
          <a:effectLst/>
        </p:spPr>
      </p:cxnSp>
      <p:sp>
        <p:nvSpPr>
          <p:cNvPr id="2" name="Title 1"/>
          <p:cNvSpPr>
            <a:spLocks noGrp="1"/>
          </p:cNvSpPr>
          <p:nvPr>
            <p:ph type="title"/>
          </p:nvPr>
        </p:nvSpPr>
        <p:spPr/>
        <p:txBody>
          <a:bodyPr/>
          <a:lstStyle/>
          <a:p>
            <a:pPr marL="342900" fontAlgn="ctr"/>
            <a:r>
              <a:rPr lang="en-AU" dirty="0"/>
              <a:t>GDA2020 vs </a:t>
            </a:r>
            <a:r>
              <a:rPr lang="en-AU" dirty="0" smtClean="0"/>
              <a:t>ATRF</a:t>
            </a:r>
            <a:endParaRPr lang="en-AU" dirty="0"/>
          </a:p>
        </p:txBody>
      </p:sp>
      <p:cxnSp>
        <p:nvCxnSpPr>
          <p:cNvPr id="35" name="Straight Arrow Connector 34"/>
          <p:cNvCxnSpPr/>
          <p:nvPr/>
        </p:nvCxnSpPr>
        <p:spPr>
          <a:xfrm flipV="1">
            <a:off x="3333971" y="1058975"/>
            <a:ext cx="6329434" cy="4951751"/>
          </a:xfrm>
          <a:prstGeom prst="straightConnector1">
            <a:avLst/>
          </a:prstGeom>
          <a:noFill/>
          <a:ln w="190500" cap="flat" cmpd="sng" algn="ctr">
            <a:solidFill>
              <a:schemeClr val="accent1">
                <a:lumMod val="40000"/>
                <a:lumOff val="60000"/>
              </a:schemeClr>
            </a:solidFill>
            <a:prstDash val="solid"/>
            <a:tailEnd type="none"/>
          </a:ln>
          <a:effectLst/>
        </p:spPr>
      </p:cxnSp>
      <p:cxnSp>
        <p:nvCxnSpPr>
          <p:cNvPr id="36" name="Straight Arrow Connector 35"/>
          <p:cNvCxnSpPr/>
          <p:nvPr/>
        </p:nvCxnSpPr>
        <p:spPr>
          <a:xfrm flipV="1">
            <a:off x="2100383" y="5099089"/>
            <a:ext cx="7843175" cy="15805"/>
          </a:xfrm>
          <a:prstGeom prst="straightConnector1">
            <a:avLst/>
          </a:prstGeom>
          <a:noFill/>
          <a:ln w="190500" cap="flat" cmpd="sng" algn="ctr">
            <a:solidFill>
              <a:schemeClr val="accent6">
                <a:lumMod val="40000"/>
                <a:lumOff val="60000"/>
              </a:schemeClr>
            </a:solidFill>
            <a:prstDash val="solid"/>
            <a:tailEnd type="none"/>
          </a:ln>
          <a:effectLst/>
        </p:spPr>
      </p:cxnSp>
      <p:cxnSp>
        <p:nvCxnSpPr>
          <p:cNvPr id="40" name="Straight Arrow Connector 39"/>
          <p:cNvCxnSpPr/>
          <p:nvPr/>
        </p:nvCxnSpPr>
        <p:spPr>
          <a:xfrm flipV="1">
            <a:off x="2107737" y="5114894"/>
            <a:ext cx="7835821" cy="16473"/>
          </a:xfrm>
          <a:prstGeom prst="straightConnector1">
            <a:avLst/>
          </a:prstGeom>
          <a:noFill/>
          <a:ln w="31750" cap="flat" cmpd="sng" algn="ctr">
            <a:solidFill>
              <a:srgbClr val="209033"/>
            </a:solidFill>
            <a:prstDash val="solid"/>
            <a:tailEnd type="arrow"/>
          </a:ln>
          <a:effectLst/>
        </p:spPr>
      </p:cxnSp>
      <p:cxnSp>
        <p:nvCxnSpPr>
          <p:cNvPr id="41" name="Straight Arrow Connector 40"/>
          <p:cNvCxnSpPr/>
          <p:nvPr/>
        </p:nvCxnSpPr>
        <p:spPr>
          <a:xfrm flipV="1">
            <a:off x="9466606" y="1203075"/>
            <a:ext cx="0" cy="3898092"/>
          </a:xfrm>
          <a:prstGeom prst="straightConnector1">
            <a:avLst/>
          </a:prstGeom>
          <a:noFill/>
          <a:ln w="31750" cap="flat" cmpd="sng" algn="ctr">
            <a:solidFill>
              <a:srgbClr val="4F81BD">
                <a:lumMod val="75000"/>
              </a:srgbClr>
            </a:solidFill>
            <a:prstDash val="solid"/>
            <a:tailEnd type="arrow"/>
          </a:ln>
          <a:effectLst/>
        </p:spPr>
      </p:cxnSp>
      <p:cxnSp>
        <p:nvCxnSpPr>
          <p:cNvPr id="42" name="Straight Arrow Connector 41"/>
          <p:cNvCxnSpPr/>
          <p:nvPr/>
        </p:nvCxnSpPr>
        <p:spPr>
          <a:xfrm flipV="1">
            <a:off x="8497907" y="1962157"/>
            <a:ext cx="0" cy="3132000"/>
          </a:xfrm>
          <a:prstGeom prst="straightConnector1">
            <a:avLst/>
          </a:prstGeom>
          <a:noFill/>
          <a:ln w="31750" cap="flat" cmpd="sng" algn="ctr">
            <a:solidFill>
              <a:srgbClr val="4F81BD">
                <a:lumMod val="75000"/>
              </a:srgbClr>
            </a:solidFill>
            <a:prstDash val="solid"/>
            <a:tailEnd type="arrow"/>
          </a:ln>
          <a:effectLst/>
        </p:spPr>
      </p:cxnSp>
      <p:cxnSp>
        <p:nvCxnSpPr>
          <p:cNvPr id="43" name="Straight Arrow Connector 42"/>
          <p:cNvCxnSpPr/>
          <p:nvPr/>
        </p:nvCxnSpPr>
        <p:spPr>
          <a:xfrm flipV="1">
            <a:off x="7549088" y="2726503"/>
            <a:ext cx="0" cy="2388391"/>
          </a:xfrm>
          <a:prstGeom prst="straightConnector1">
            <a:avLst/>
          </a:prstGeom>
          <a:noFill/>
          <a:ln w="31750" cap="flat" cmpd="sng" algn="ctr">
            <a:solidFill>
              <a:srgbClr val="376092"/>
            </a:solidFill>
            <a:prstDash val="solid"/>
            <a:tailEnd type="arrow"/>
          </a:ln>
          <a:effectLst/>
        </p:spPr>
      </p:cxnSp>
      <p:sp>
        <p:nvSpPr>
          <p:cNvPr id="46" name="TextBox 45"/>
          <p:cNvSpPr txBox="1"/>
          <p:nvPr/>
        </p:nvSpPr>
        <p:spPr>
          <a:xfrm rot="19300371">
            <a:off x="6143354" y="2139734"/>
            <a:ext cx="132600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smtClean="0">
                <a:ln>
                  <a:noFill/>
                </a:ln>
                <a:solidFill>
                  <a:prstClr val="black"/>
                </a:solidFill>
                <a:effectLst/>
                <a:uLnTx/>
                <a:uFillTx/>
              </a:rPr>
              <a:t>ATRF@epoch</a:t>
            </a:r>
            <a:endParaRPr kumimoji="0" lang="en-AU" sz="2000" b="1" i="0" u="none" strike="noStrike" kern="0" cap="none" spc="0" normalizeH="0" baseline="0" noProof="0" dirty="0" smtClean="0">
              <a:ln>
                <a:noFill/>
              </a:ln>
              <a:solidFill>
                <a:prstClr val="black"/>
              </a:solidFill>
              <a:effectLst/>
              <a:uLnTx/>
              <a:uFillTx/>
            </a:endParaRPr>
          </a:p>
        </p:txBody>
      </p:sp>
      <p:sp>
        <p:nvSpPr>
          <p:cNvPr id="47" name="TextBox 46"/>
          <p:cNvSpPr txBox="1"/>
          <p:nvPr/>
        </p:nvSpPr>
        <p:spPr>
          <a:xfrm>
            <a:off x="6806356" y="3859704"/>
            <a:ext cx="2641022" cy="461665"/>
          </a:xfrm>
          <a:prstGeom prst="rect">
            <a:avLst/>
          </a:prstGeom>
          <a:solidFill>
            <a:sysClr val="window" lastClr="FFFFFF"/>
          </a:solidFill>
        </p:spPr>
        <p:txBody>
          <a:bodyPr wrap="square" rtlCol="0">
            <a:spAutoFit/>
          </a:bodyPr>
          <a:lstStyle/>
          <a:p>
            <a:pPr lvl="0" algn="ctr">
              <a:defRPr/>
            </a:pPr>
            <a:r>
              <a:rPr kumimoji="0" lang="en-AU" sz="1200" b="0" i="0" u="none" strike="noStrike" kern="0" cap="none" spc="0" normalizeH="0" baseline="0" noProof="0" dirty="0" smtClean="0">
                <a:ln>
                  <a:noFill/>
                </a:ln>
                <a:solidFill>
                  <a:prstClr val="black"/>
                </a:solidFill>
                <a:effectLst/>
                <a:uLnTx/>
                <a:uFillTx/>
              </a:rPr>
              <a:t>Propagation via Australian Plate </a:t>
            </a:r>
            <a:r>
              <a:rPr lang="en-AU" sz="1200" kern="0" dirty="0">
                <a:solidFill>
                  <a:prstClr val="black"/>
                </a:solidFill>
              </a:rPr>
              <a:t>Motion </a:t>
            </a:r>
            <a:r>
              <a:rPr kumimoji="0" lang="en-AU" sz="1200" b="0" i="0" u="none" strike="noStrike" kern="0" cap="none" spc="0" normalizeH="0" baseline="0" noProof="0" dirty="0" smtClean="0">
                <a:ln>
                  <a:noFill/>
                </a:ln>
                <a:solidFill>
                  <a:prstClr val="black"/>
                </a:solidFill>
                <a:effectLst/>
                <a:uLnTx/>
                <a:uFillTx/>
              </a:rPr>
              <a:t>Model</a:t>
            </a:r>
            <a:endParaRPr kumimoji="0" lang="en-AU" sz="800" b="0" i="0" u="none" strike="noStrike" kern="0" cap="none" spc="0" normalizeH="0" baseline="0" noProof="0" dirty="0" smtClean="0">
              <a:ln>
                <a:noFill/>
              </a:ln>
              <a:solidFill>
                <a:prstClr val="black"/>
              </a:solidFill>
              <a:effectLst/>
              <a:uLnTx/>
              <a:uFillTx/>
            </a:endParaRPr>
          </a:p>
        </p:txBody>
      </p:sp>
      <p:cxnSp>
        <p:nvCxnSpPr>
          <p:cNvPr id="57" name="Straight Arrow Connector 56"/>
          <p:cNvCxnSpPr/>
          <p:nvPr/>
        </p:nvCxnSpPr>
        <p:spPr>
          <a:xfrm flipV="1">
            <a:off x="3328138" y="1072472"/>
            <a:ext cx="6329435" cy="4957089"/>
          </a:xfrm>
          <a:prstGeom prst="straightConnector1">
            <a:avLst/>
          </a:prstGeom>
          <a:noFill/>
          <a:ln w="31750" cap="flat" cmpd="sng" algn="ctr">
            <a:solidFill>
              <a:srgbClr val="4F81BD">
                <a:lumMod val="75000"/>
              </a:srgbClr>
            </a:solidFill>
            <a:prstDash val="solid"/>
            <a:tailEnd type="arrow"/>
          </a:ln>
          <a:effectLst/>
        </p:spPr>
      </p:cxnSp>
      <p:cxnSp>
        <p:nvCxnSpPr>
          <p:cNvPr id="63" name="Straight Arrow Connector 62"/>
          <p:cNvCxnSpPr/>
          <p:nvPr/>
        </p:nvCxnSpPr>
        <p:spPr>
          <a:xfrm flipV="1">
            <a:off x="5735520" y="4143458"/>
            <a:ext cx="0" cy="942865"/>
          </a:xfrm>
          <a:prstGeom prst="straightConnector1">
            <a:avLst/>
          </a:prstGeom>
          <a:noFill/>
          <a:ln w="31750" cap="flat" cmpd="sng" algn="ctr">
            <a:solidFill>
              <a:srgbClr val="4F81BD">
                <a:lumMod val="75000"/>
              </a:srgbClr>
            </a:solidFill>
            <a:prstDash val="solid"/>
            <a:tailEnd type="arrow"/>
          </a:ln>
          <a:effectLst/>
        </p:spPr>
      </p:cxnSp>
      <p:cxnSp>
        <p:nvCxnSpPr>
          <p:cNvPr id="64" name="Straight Arrow Connector 63"/>
          <p:cNvCxnSpPr/>
          <p:nvPr/>
        </p:nvCxnSpPr>
        <p:spPr>
          <a:xfrm flipV="1">
            <a:off x="6671624" y="3407553"/>
            <a:ext cx="0" cy="1686604"/>
          </a:xfrm>
          <a:prstGeom prst="straightConnector1">
            <a:avLst/>
          </a:prstGeom>
          <a:noFill/>
          <a:ln w="31750" cap="flat" cmpd="sng" algn="ctr">
            <a:solidFill>
              <a:srgbClr val="4F81BD">
                <a:lumMod val="75000"/>
              </a:srgbClr>
            </a:solidFill>
            <a:prstDash val="solid"/>
            <a:tailEnd type="arrow"/>
          </a:ln>
          <a:effectLst/>
        </p:spPr>
      </p:cxnSp>
      <p:sp>
        <p:nvSpPr>
          <p:cNvPr id="65" name="Rounded Rectangle 64"/>
          <p:cNvSpPr/>
          <p:nvPr/>
        </p:nvSpPr>
        <p:spPr>
          <a:xfrm>
            <a:off x="3942430" y="4572787"/>
            <a:ext cx="1060368" cy="977461"/>
          </a:xfrm>
          <a:prstGeom prst="roundRect">
            <a:avLst>
              <a:gd name="adj" fmla="val 50000"/>
            </a:avLst>
          </a:prstGeom>
          <a:solidFill>
            <a:srgbClr val="209033">
              <a:alpha val="80000"/>
            </a:srgbClr>
          </a:solidFill>
          <a:ln w="25400" cap="flat" cmpd="sng" algn="ctr">
            <a:solidFill>
              <a:srgbClr val="2959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GDA2020</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4" name="Rectangle 3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23" name="Rounded Rectangle 22"/>
          <p:cNvSpPr/>
          <p:nvPr/>
        </p:nvSpPr>
        <p:spPr>
          <a:xfrm>
            <a:off x="5182682" y="3618061"/>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4" name="Rounded Rectangle 23"/>
          <p:cNvSpPr/>
          <p:nvPr/>
        </p:nvSpPr>
        <p:spPr>
          <a:xfrm>
            <a:off x="6123547" y="2830965"/>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5" name="Rounded Rectangle 24"/>
          <p:cNvSpPr/>
          <p:nvPr/>
        </p:nvSpPr>
        <p:spPr>
          <a:xfrm>
            <a:off x="7018904" y="2115055"/>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6" name="Rounded Rectangle 25"/>
          <p:cNvSpPr/>
          <p:nvPr/>
        </p:nvSpPr>
        <p:spPr>
          <a:xfrm>
            <a:off x="7955804" y="1374541"/>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7" name="Rounded Rectangle 26"/>
          <p:cNvSpPr/>
          <p:nvPr/>
        </p:nvSpPr>
        <p:spPr>
          <a:xfrm>
            <a:off x="8927089" y="620372"/>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8" name="TextBox 27"/>
          <p:cNvSpPr txBox="1"/>
          <p:nvPr/>
        </p:nvSpPr>
        <p:spPr>
          <a:xfrm>
            <a:off x="4415009" y="5266254"/>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2021</a:t>
            </a:r>
            <a:endParaRPr kumimoji="0" lang="en-AU" sz="1000" b="0" i="0" u="none" strike="noStrike" kern="0" cap="none" spc="0" normalizeH="0" baseline="0" noProof="0" dirty="0" smtClean="0">
              <a:ln>
                <a:noFill/>
              </a:ln>
              <a:solidFill>
                <a:prstClr val="black"/>
              </a:solidFill>
              <a:effectLst/>
              <a:uLnTx/>
              <a:uFillTx/>
            </a:endParaRPr>
          </a:p>
        </p:txBody>
      </p:sp>
      <p:sp>
        <p:nvSpPr>
          <p:cNvPr id="29" name="TextBox 28"/>
          <p:cNvSpPr txBox="1"/>
          <p:nvPr/>
        </p:nvSpPr>
        <p:spPr>
          <a:xfrm>
            <a:off x="5333220" y="5273460"/>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2022</a:t>
            </a:r>
            <a:endParaRPr kumimoji="0" lang="en-AU" sz="1000" b="0" i="0" u="none" strike="noStrike" kern="0" cap="none" spc="0" normalizeH="0" baseline="0" noProof="0" dirty="0" smtClean="0">
              <a:ln>
                <a:noFill/>
              </a:ln>
              <a:solidFill>
                <a:prstClr val="black"/>
              </a:solidFill>
              <a:effectLst/>
              <a:uLnTx/>
              <a:uFillTx/>
            </a:endParaRPr>
          </a:p>
        </p:txBody>
      </p:sp>
      <p:sp>
        <p:nvSpPr>
          <p:cNvPr id="30" name="TextBox 29"/>
          <p:cNvSpPr txBox="1"/>
          <p:nvPr/>
        </p:nvSpPr>
        <p:spPr>
          <a:xfrm>
            <a:off x="6218638" y="5273460"/>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2023</a:t>
            </a:r>
            <a:endParaRPr kumimoji="0" lang="en-AU" sz="1000" b="0" i="0" u="none" strike="noStrike" kern="0" cap="none" spc="0" normalizeH="0" baseline="0" noProof="0" dirty="0" smtClean="0">
              <a:ln>
                <a:noFill/>
              </a:ln>
              <a:solidFill>
                <a:prstClr val="black"/>
              </a:solidFill>
              <a:effectLst/>
              <a:uLnTx/>
              <a:uFillTx/>
            </a:endParaRPr>
          </a:p>
        </p:txBody>
      </p:sp>
      <p:sp>
        <p:nvSpPr>
          <p:cNvPr id="31" name="TextBox 30"/>
          <p:cNvSpPr txBox="1"/>
          <p:nvPr/>
        </p:nvSpPr>
        <p:spPr>
          <a:xfrm>
            <a:off x="7174579" y="5266254"/>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2024</a:t>
            </a:r>
            <a:endParaRPr kumimoji="0" lang="en-AU" sz="1000" b="0" i="0" u="none" strike="noStrike" kern="0" cap="none" spc="0" normalizeH="0" baseline="0" noProof="0" dirty="0" smtClean="0">
              <a:ln>
                <a:noFill/>
              </a:ln>
              <a:solidFill>
                <a:prstClr val="black"/>
              </a:solidFill>
              <a:effectLst/>
              <a:uLnTx/>
              <a:uFillTx/>
            </a:endParaRPr>
          </a:p>
        </p:txBody>
      </p:sp>
      <p:sp>
        <p:nvSpPr>
          <p:cNvPr id="32" name="TextBox 31"/>
          <p:cNvSpPr txBox="1"/>
          <p:nvPr/>
        </p:nvSpPr>
        <p:spPr>
          <a:xfrm>
            <a:off x="8740275" y="5259048"/>
            <a:ext cx="145266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2025</a:t>
            </a:r>
            <a:endParaRPr kumimoji="0" lang="en-AU" sz="1000" b="0" i="0" u="none" strike="noStrike" kern="0" cap="none" spc="0" normalizeH="0" baseline="0" noProof="0" dirty="0" smtClean="0">
              <a:ln>
                <a:noFill/>
              </a:ln>
              <a:solidFill>
                <a:prstClr val="black"/>
              </a:solidFill>
              <a:effectLst/>
              <a:uLnTx/>
              <a:uFillTx/>
            </a:endParaRPr>
          </a:p>
        </p:txBody>
      </p:sp>
      <p:sp>
        <p:nvSpPr>
          <p:cNvPr id="33" name="TextBox 32"/>
          <p:cNvSpPr txBox="1"/>
          <p:nvPr/>
        </p:nvSpPr>
        <p:spPr>
          <a:xfrm>
            <a:off x="2210118" y="2042568"/>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Change in position</a:t>
            </a:r>
            <a:endParaRPr kumimoji="0" lang="en-AU" sz="10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1517835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784" y="129838"/>
            <a:ext cx="10515600" cy="920750"/>
          </a:xfrm>
        </p:spPr>
        <p:txBody>
          <a:bodyPr/>
          <a:lstStyle/>
          <a:p>
            <a:r>
              <a:rPr lang="en-US" dirty="0" smtClean="0"/>
              <a:t>WGS84</a:t>
            </a:r>
            <a:endParaRPr lang="en-AU" dirty="0"/>
          </a:p>
        </p:txBody>
      </p:sp>
      <p:sp>
        <p:nvSpPr>
          <p:cNvPr id="3" name="Content Placeholder 2"/>
          <p:cNvSpPr>
            <a:spLocks noGrp="1"/>
          </p:cNvSpPr>
          <p:nvPr>
            <p:ph idx="1"/>
          </p:nvPr>
        </p:nvSpPr>
        <p:spPr>
          <a:xfrm>
            <a:off x="367928" y="1050588"/>
            <a:ext cx="4695956" cy="3192037"/>
          </a:xfrm>
        </p:spPr>
        <p:txBody>
          <a:bodyPr>
            <a:noAutofit/>
          </a:bodyPr>
          <a:lstStyle/>
          <a:p>
            <a:pPr>
              <a:lnSpc>
                <a:spcPct val="110000"/>
              </a:lnSpc>
            </a:pPr>
            <a:r>
              <a:rPr lang="en-AU" sz="2200" dirty="0"/>
              <a:t>World Geodetic System 1984 (WGS84) is </a:t>
            </a:r>
            <a:r>
              <a:rPr lang="en-AU" sz="2200" dirty="0" smtClean="0"/>
              <a:t>the</a:t>
            </a:r>
            <a:r>
              <a:rPr lang="en-AU" sz="2200" dirty="0"/>
              <a:t> reference frame used by the Global Positioning System (GPS) and developed by the USA Department of </a:t>
            </a:r>
            <a:r>
              <a:rPr lang="en-AU" sz="2200" dirty="0" err="1"/>
              <a:t>Defense</a:t>
            </a:r>
            <a:r>
              <a:rPr lang="en-AU" sz="2200" dirty="0"/>
              <a:t> (DoD). </a:t>
            </a:r>
            <a:endParaRPr lang="en-AU" sz="2200" dirty="0" smtClean="0"/>
          </a:p>
          <a:p>
            <a:pPr>
              <a:lnSpc>
                <a:spcPct val="110000"/>
              </a:lnSpc>
            </a:pPr>
            <a:r>
              <a:rPr lang="en-AU" sz="2200" dirty="0" smtClean="0"/>
              <a:t>It </a:t>
            </a:r>
            <a:r>
              <a:rPr lang="en-AU" sz="2200" dirty="0"/>
              <a:t>is now maintained by the U.S. National </a:t>
            </a:r>
            <a:r>
              <a:rPr lang="en-AU" sz="2200" dirty="0" smtClean="0"/>
              <a:t>Geospatial-Intelligence </a:t>
            </a:r>
            <a:r>
              <a:rPr lang="en-AU" sz="2200" dirty="0"/>
              <a:t>Agency (NGA).</a:t>
            </a:r>
          </a:p>
        </p:txBody>
      </p:sp>
      <p:pic>
        <p:nvPicPr>
          <p:cNvPr id="4" name="Picture 2" descr="https://www.ga.gov.au/__data/assets/image/0003/48090/wgs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315" y="389877"/>
            <a:ext cx="6667500" cy="32766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67928" y="4277862"/>
            <a:ext cx="11474887" cy="2532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200" dirty="0"/>
              <a:t>WGS84 has been revised five times since its original realisation in 1987. The most recent version is WGS84 (G1762) implemented on 16 October 2013 (aligned to ITRF2008).</a:t>
            </a:r>
          </a:p>
          <a:p>
            <a:r>
              <a:rPr lang="en-AU" sz="2200" dirty="0" smtClean="0"/>
              <a:t>WGS84 is realised using coordinates of 17 DoD monitoring stations distributed across the world.</a:t>
            </a:r>
          </a:p>
          <a:p>
            <a:r>
              <a:rPr lang="en-AU" sz="2200" dirty="0" smtClean="0">
                <a:solidFill>
                  <a:srgbClr val="FF0000"/>
                </a:solidFill>
              </a:rPr>
              <a:t>WGS84 is a time dependent reference frame.</a:t>
            </a:r>
            <a:r>
              <a:rPr lang="en-AU" sz="2200" dirty="0" smtClean="0"/>
              <a:t> </a:t>
            </a:r>
          </a:p>
        </p:txBody>
      </p:sp>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955857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WGS84 realisations</a:t>
            </a:r>
            <a:endParaRPr lang="en-AU" dirty="0"/>
          </a:p>
        </p:txBody>
      </p:sp>
      <p:sp>
        <p:nvSpPr>
          <p:cNvPr id="3" name="Content Placeholder 2"/>
          <p:cNvSpPr>
            <a:spLocks noGrp="1"/>
          </p:cNvSpPr>
          <p:nvPr>
            <p:ph idx="1"/>
          </p:nvPr>
        </p:nvSpPr>
        <p:spPr/>
        <p:txBody>
          <a:bodyPr>
            <a:normAutofit/>
          </a:bodyPr>
          <a:lstStyle/>
          <a:p>
            <a:pPr lvl="1" eaLnBrk="0" hangingPunct="0">
              <a:spcBef>
                <a:spcPct val="20000"/>
              </a:spcBef>
              <a:spcAft>
                <a:spcPts val="1200"/>
              </a:spcAft>
              <a:buClr>
                <a:prstClr val="white"/>
              </a:buClr>
              <a:buSzPct val="100000"/>
              <a:defRPr/>
            </a:pPr>
            <a:r>
              <a:rPr lang="en-AU" sz="3200" dirty="0">
                <a:solidFill>
                  <a:prstClr val="black"/>
                </a:solidFill>
              </a:rPr>
              <a:t>WGS84 – original realisation completed in 1987</a:t>
            </a:r>
          </a:p>
          <a:p>
            <a:pPr lvl="1" eaLnBrk="0" hangingPunct="0">
              <a:spcAft>
                <a:spcPts val="300"/>
              </a:spcAft>
              <a:buClr>
                <a:prstClr val="white"/>
              </a:buClr>
              <a:buSzPct val="100000"/>
              <a:defRPr/>
            </a:pPr>
            <a:r>
              <a:rPr lang="en-AU" sz="3200" dirty="0">
                <a:solidFill>
                  <a:prstClr val="black"/>
                </a:solidFill>
              </a:rPr>
              <a:t>WGS84 (G730) – aligned with </a:t>
            </a:r>
            <a:r>
              <a:rPr lang="en-AU" sz="3200" dirty="0">
                <a:solidFill>
                  <a:srgbClr val="4F81BD"/>
                </a:solidFill>
              </a:rPr>
              <a:t>ITRF 1991 @ 1991.0</a:t>
            </a:r>
          </a:p>
          <a:p>
            <a:pPr lvl="1" eaLnBrk="0" hangingPunct="0">
              <a:spcAft>
                <a:spcPts val="300"/>
              </a:spcAft>
              <a:buClr>
                <a:prstClr val="white"/>
              </a:buClr>
              <a:buSzPct val="100000"/>
              <a:defRPr/>
            </a:pPr>
            <a:r>
              <a:rPr lang="en-AU" sz="3200" dirty="0" smtClean="0">
                <a:solidFill>
                  <a:prstClr val="black"/>
                </a:solidFill>
              </a:rPr>
              <a:t>WGS84 </a:t>
            </a:r>
            <a:r>
              <a:rPr lang="en-AU" sz="3200" dirty="0">
                <a:solidFill>
                  <a:prstClr val="black"/>
                </a:solidFill>
              </a:rPr>
              <a:t>(G873) – aligned with </a:t>
            </a:r>
            <a:r>
              <a:rPr lang="en-AU" sz="3200" dirty="0">
                <a:solidFill>
                  <a:srgbClr val="4F81BD"/>
                </a:solidFill>
              </a:rPr>
              <a:t>ITRF 1994 @ 1994.0</a:t>
            </a:r>
          </a:p>
          <a:p>
            <a:pPr lvl="1" eaLnBrk="0" hangingPunct="0">
              <a:spcAft>
                <a:spcPts val="300"/>
              </a:spcAft>
              <a:buClr>
                <a:prstClr val="white"/>
              </a:buClr>
              <a:buSzPct val="100000"/>
              <a:defRPr/>
            </a:pPr>
            <a:r>
              <a:rPr lang="en-AU" sz="3200" dirty="0" smtClean="0">
                <a:solidFill>
                  <a:prstClr val="black"/>
                </a:solidFill>
              </a:rPr>
              <a:t>WGS84 </a:t>
            </a:r>
            <a:r>
              <a:rPr lang="en-AU" sz="3200" dirty="0">
                <a:solidFill>
                  <a:prstClr val="black"/>
                </a:solidFill>
              </a:rPr>
              <a:t>(G1150) – aligned with </a:t>
            </a:r>
            <a:r>
              <a:rPr lang="en-AU" sz="3200" dirty="0">
                <a:solidFill>
                  <a:srgbClr val="4F81BD"/>
                </a:solidFill>
              </a:rPr>
              <a:t>ITRF 2000 @ 2001.0</a:t>
            </a:r>
          </a:p>
          <a:p>
            <a:pPr lvl="1" eaLnBrk="0" hangingPunct="0">
              <a:spcAft>
                <a:spcPts val="300"/>
              </a:spcAft>
              <a:buClr>
                <a:prstClr val="white"/>
              </a:buClr>
              <a:buSzPct val="100000"/>
              <a:defRPr/>
            </a:pPr>
            <a:r>
              <a:rPr lang="en-AU" sz="3200" dirty="0" smtClean="0">
                <a:solidFill>
                  <a:prstClr val="black"/>
                </a:solidFill>
              </a:rPr>
              <a:t>WGS84 </a:t>
            </a:r>
            <a:r>
              <a:rPr lang="en-AU" sz="3200" dirty="0">
                <a:solidFill>
                  <a:prstClr val="black"/>
                </a:solidFill>
              </a:rPr>
              <a:t>(G1674) – aligned with </a:t>
            </a:r>
            <a:r>
              <a:rPr lang="en-AU" sz="3200" dirty="0">
                <a:solidFill>
                  <a:srgbClr val="4F81BD"/>
                </a:solidFill>
              </a:rPr>
              <a:t>ITRF 2008 @ 2005.0</a:t>
            </a:r>
          </a:p>
          <a:p>
            <a:pPr lvl="1" eaLnBrk="0" hangingPunct="0">
              <a:spcAft>
                <a:spcPts val="300"/>
              </a:spcAft>
              <a:buClr>
                <a:prstClr val="white"/>
              </a:buClr>
              <a:buSzPct val="100000"/>
              <a:defRPr/>
            </a:pPr>
            <a:r>
              <a:rPr lang="en-AU" sz="3200" dirty="0" smtClean="0">
                <a:solidFill>
                  <a:prstClr val="black"/>
                </a:solidFill>
              </a:rPr>
              <a:t>WGS84 </a:t>
            </a:r>
            <a:r>
              <a:rPr lang="en-AU" sz="3200" dirty="0">
                <a:solidFill>
                  <a:prstClr val="black"/>
                </a:solidFill>
              </a:rPr>
              <a:t>(G1762) – aligned with </a:t>
            </a:r>
            <a:r>
              <a:rPr lang="en-AU" sz="3200" dirty="0">
                <a:solidFill>
                  <a:srgbClr val="4F81BD"/>
                </a:solidFill>
              </a:rPr>
              <a:t>ITRF 2008 @ 2005.0</a:t>
            </a:r>
          </a:p>
          <a:p>
            <a:pPr marL="1257300" lvl="2" indent="-342900" eaLnBrk="0" hangingPunct="0">
              <a:spcAft>
                <a:spcPts val="300"/>
              </a:spcAft>
              <a:buSzPct val="100000"/>
              <a:defRPr/>
            </a:pPr>
            <a:r>
              <a:rPr lang="en-AU" sz="2400" dirty="0">
                <a:solidFill>
                  <a:prstClr val="black"/>
                </a:solidFill>
              </a:rPr>
              <a:t>Adopted in Oct </a:t>
            </a:r>
            <a:r>
              <a:rPr lang="en-AU" sz="2400" dirty="0" smtClean="0">
                <a:solidFill>
                  <a:prstClr val="black"/>
                </a:solidFill>
              </a:rPr>
              <a:t>2013</a:t>
            </a:r>
            <a:endParaRPr lang="en-AU" sz="2400" dirty="0">
              <a:solidFill>
                <a:prstClr val="black"/>
              </a:solidFill>
            </a:endParaRPr>
          </a:p>
        </p:txBody>
      </p:sp>
      <p:sp>
        <p:nvSpPr>
          <p:cNvPr id="4" name="TextBox 3"/>
          <p:cNvSpPr txBox="1"/>
          <p:nvPr/>
        </p:nvSpPr>
        <p:spPr>
          <a:xfrm>
            <a:off x="10184872" y="2477745"/>
            <a:ext cx="1572866" cy="523220"/>
          </a:xfrm>
          <a:prstGeom prst="rect">
            <a:avLst/>
          </a:prstGeom>
          <a:noFill/>
        </p:spPr>
        <p:txBody>
          <a:bodyPr wrap="none" rtlCol="0">
            <a:spAutoFit/>
          </a:bodyPr>
          <a:lstStyle/>
          <a:p>
            <a:r>
              <a:rPr lang="en-AU" sz="2800" dirty="0" smtClean="0">
                <a:solidFill>
                  <a:srgbClr val="FF0000"/>
                </a:solidFill>
              </a:rPr>
              <a:t>~GDA94</a:t>
            </a:r>
            <a:endParaRPr lang="en-AU" sz="2800" dirty="0">
              <a:solidFill>
                <a:srgbClr val="FF0000"/>
              </a:solidFill>
            </a:endParaRPr>
          </a:p>
        </p:txBody>
      </p:sp>
    </p:spTree>
    <p:extLst>
      <p:ext uri="{BB962C8B-B14F-4D97-AF65-F5344CB8AC3E}">
        <p14:creationId xmlns:p14="http://schemas.microsoft.com/office/powerpoint/2010/main" val="15197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654089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flipV="1">
            <a:off x="4472614" y="1203075"/>
            <a:ext cx="0" cy="3898092"/>
          </a:xfrm>
          <a:prstGeom prst="straightConnector1">
            <a:avLst/>
          </a:prstGeom>
          <a:noFill/>
          <a:ln w="31750" cap="flat" cmpd="sng" algn="ctr">
            <a:solidFill>
              <a:schemeClr val="tx1"/>
            </a:solidFill>
            <a:prstDash val="solid"/>
            <a:tailEnd type="arrow"/>
          </a:ln>
          <a:effectLst/>
        </p:spPr>
      </p:cxnSp>
      <p:sp>
        <p:nvSpPr>
          <p:cNvPr id="2" name="Title 1"/>
          <p:cNvSpPr>
            <a:spLocks noGrp="1"/>
          </p:cNvSpPr>
          <p:nvPr>
            <p:ph type="title"/>
          </p:nvPr>
        </p:nvSpPr>
        <p:spPr/>
        <p:txBody>
          <a:bodyPr/>
          <a:lstStyle/>
          <a:p>
            <a:pPr marL="342900" fontAlgn="ctr"/>
            <a:r>
              <a:rPr lang="en-AU" dirty="0"/>
              <a:t>GDA2020 </a:t>
            </a:r>
            <a:r>
              <a:rPr lang="en-AU" dirty="0">
                <a:solidFill>
                  <a:schemeClr val="tx1"/>
                </a:solidFill>
              </a:rPr>
              <a:t>vs</a:t>
            </a:r>
            <a:r>
              <a:rPr lang="en-AU" dirty="0"/>
              <a:t> </a:t>
            </a:r>
            <a:r>
              <a:rPr lang="en-AU" dirty="0" smtClean="0">
                <a:solidFill>
                  <a:schemeClr val="accent5"/>
                </a:solidFill>
              </a:rPr>
              <a:t>ATRF</a:t>
            </a:r>
            <a:r>
              <a:rPr lang="en-AU" dirty="0" smtClean="0"/>
              <a:t> </a:t>
            </a:r>
            <a:r>
              <a:rPr lang="en-AU" dirty="0" smtClean="0">
                <a:solidFill>
                  <a:schemeClr val="tx1"/>
                </a:solidFill>
              </a:rPr>
              <a:t>vs</a:t>
            </a:r>
            <a:r>
              <a:rPr lang="en-AU" dirty="0" smtClean="0"/>
              <a:t> </a:t>
            </a:r>
            <a:r>
              <a:rPr lang="en-AU" dirty="0" smtClean="0">
                <a:solidFill>
                  <a:srgbClr val="FF0000"/>
                </a:solidFill>
              </a:rPr>
              <a:t>WGS84</a:t>
            </a:r>
            <a:endParaRPr lang="en-AU" dirty="0">
              <a:solidFill>
                <a:srgbClr val="FF0000"/>
              </a:solidFill>
            </a:endParaRPr>
          </a:p>
        </p:txBody>
      </p:sp>
      <p:cxnSp>
        <p:nvCxnSpPr>
          <p:cNvPr id="35" name="Straight Arrow Connector 34"/>
          <p:cNvCxnSpPr/>
          <p:nvPr/>
        </p:nvCxnSpPr>
        <p:spPr>
          <a:xfrm flipV="1">
            <a:off x="3333971" y="1058975"/>
            <a:ext cx="6329434" cy="4951751"/>
          </a:xfrm>
          <a:prstGeom prst="straightConnector1">
            <a:avLst/>
          </a:prstGeom>
          <a:noFill/>
          <a:ln w="190500" cap="flat" cmpd="sng" algn="ctr">
            <a:solidFill>
              <a:schemeClr val="accent1">
                <a:lumMod val="40000"/>
                <a:lumOff val="60000"/>
              </a:schemeClr>
            </a:solidFill>
            <a:prstDash val="solid"/>
            <a:tailEnd type="none"/>
          </a:ln>
          <a:effectLst/>
        </p:spPr>
      </p:cxnSp>
      <p:cxnSp>
        <p:nvCxnSpPr>
          <p:cNvPr id="36" name="Straight Arrow Connector 35"/>
          <p:cNvCxnSpPr/>
          <p:nvPr/>
        </p:nvCxnSpPr>
        <p:spPr>
          <a:xfrm flipV="1">
            <a:off x="2100383" y="5099089"/>
            <a:ext cx="7843175" cy="15805"/>
          </a:xfrm>
          <a:prstGeom prst="straightConnector1">
            <a:avLst/>
          </a:prstGeom>
          <a:noFill/>
          <a:ln w="190500" cap="flat" cmpd="sng" algn="ctr">
            <a:solidFill>
              <a:schemeClr val="accent6">
                <a:lumMod val="40000"/>
                <a:lumOff val="60000"/>
              </a:schemeClr>
            </a:solidFill>
            <a:prstDash val="solid"/>
            <a:tailEnd type="none"/>
          </a:ln>
          <a:effectLst/>
        </p:spPr>
      </p:cxnSp>
      <p:cxnSp>
        <p:nvCxnSpPr>
          <p:cNvPr id="40" name="Straight Arrow Connector 39"/>
          <p:cNvCxnSpPr/>
          <p:nvPr/>
        </p:nvCxnSpPr>
        <p:spPr>
          <a:xfrm flipV="1">
            <a:off x="2107737" y="5114894"/>
            <a:ext cx="7835821" cy="16473"/>
          </a:xfrm>
          <a:prstGeom prst="straightConnector1">
            <a:avLst/>
          </a:prstGeom>
          <a:noFill/>
          <a:ln w="31750" cap="flat" cmpd="sng" algn="ctr">
            <a:solidFill>
              <a:srgbClr val="209033"/>
            </a:solidFill>
            <a:prstDash val="solid"/>
            <a:tailEnd type="arrow"/>
          </a:ln>
          <a:effectLst/>
        </p:spPr>
      </p:cxnSp>
      <p:cxnSp>
        <p:nvCxnSpPr>
          <p:cNvPr id="41" name="Straight Arrow Connector 40"/>
          <p:cNvCxnSpPr/>
          <p:nvPr/>
        </p:nvCxnSpPr>
        <p:spPr>
          <a:xfrm flipV="1">
            <a:off x="9466606" y="1203075"/>
            <a:ext cx="0" cy="3898092"/>
          </a:xfrm>
          <a:prstGeom prst="straightConnector1">
            <a:avLst/>
          </a:prstGeom>
          <a:noFill/>
          <a:ln w="31750" cap="flat" cmpd="sng" algn="ctr">
            <a:solidFill>
              <a:srgbClr val="4F81BD">
                <a:lumMod val="75000"/>
              </a:srgbClr>
            </a:solidFill>
            <a:prstDash val="solid"/>
            <a:tailEnd type="arrow"/>
          </a:ln>
          <a:effectLst/>
        </p:spPr>
      </p:cxnSp>
      <p:cxnSp>
        <p:nvCxnSpPr>
          <p:cNvPr id="42" name="Straight Arrow Connector 41"/>
          <p:cNvCxnSpPr/>
          <p:nvPr/>
        </p:nvCxnSpPr>
        <p:spPr>
          <a:xfrm flipV="1">
            <a:off x="8497907" y="1962157"/>
            <a:ext cx="0" cy="3132000"/>
          </a:xfrm>
          <a:prstGeom prst="straightConnector1">
            <a:avLst/>
          </a:prstGeom>
          <a:noFill/>
          <a:ln w="31750" cap="flat" cmpd="sng" algn="ctr">
            <a:solidFill>
              <a:srgbClr val="4F81BD">
                <a:lumMod val="75000"/>
              </a:srgbClr>
            </a:solidFill>
            <a:prstDash val="solid"/>
            <a:tailEnd type="arrow"/>
          </a:ln>
          <a:effectLst/>
        </p:spPr>
      </p:cxnSp>
      <p:cxnSp>
        <p:nvCxnSpPr>
          <p:cNvPr id="43" name="Straight Arrow Connector 42"/>
          <p:cNvCxnSpPr/>
          <p:nvPr/>
        </p:nvCxnSpPr>
        <p:spPr>
          <a:xfrm flipV="1">
            <a:off x="7549088" y="2726503"/>
            <a:ext cx="0" cy="2388391"/>
          </a:xfrm>
          <a:prstGeom prst="straightConnector1">
            <a:avLst/>
          </a:prstGeom>
          <a:noFill/>
          <a:ln w="31750" cap="flat" cmpd="sng" algn="ctr">
            <a:solidFill>
              <a:srgbClr val="376092"/>
            </a:solidFill>
            <a:prstDash val="solid"/>
            <a:tailEnd type="arrow"/>
          </a:ln>
          <a:effectLst/>
        </p:spPr>
      </p:cxnSp>
      <p:sp>
        <p:nvSpPr>
          <p:cNvPr id="46" name="TextBox 45"/>
          <p:cNvSpPr txBox="1"/>
          <p:nvPr/>
        </p:nvSpPr>
        <p:spPr>
          <a:xfrm rot="19300371">
            <a:off x="6143354" y="2139734"/>
            <a:ext cx="132600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smtClean="0">
                <a:ln>
                  <a:noFill/>
                </a:ln>
                <a:solidFill>
                  <a:prstClr val="black"/>
                </a:solidFill>
                <a:effectLst/>
                <a:uLnTx/>
                <a:uFillTx/>
              </a:rPr>
              <a:t>ATRF@epoch</a:t>
            </a:r>
            <a:endParaRPr kumimoji="0" lang="en-AU" sz="2000" b="1" i="0" u="none" strike="noStrike" kern="0" cap="none" spc="0" normalizeH="0" baseline="0" noProof="0" dirty="0" smtClean="0">
              <a:ln>
                <a:noFill/>
              </a:ln>
              <a:solidFill>
                <a:prstClr val="black"/>
              </a:solidFill>
              <a:effectLst/>
              <a:uLnTx/>
              <a:uFillTx/>
            </a:endParaRPr>
          </a:p>
        </p:txBody>
      </p:sp>
      <p:sp>
        <p:nvSpPr>
          <p:cNvPr id="47" name="TextBox 46"/>
          <p:cNvSpPr txBox="1"/>
          <p:nvPr/>
        </p:nvSpPr>
        <p:spPr>
          <a:xfrm>
            <a:off x="6806356" y="3859704"/>
            <a:ext cx="2641022" cy="461665"/>
          </a:xfrm>
          <a:prstGeom prst="rect">
            <a:avLst/>
          </a:prstGeom>
          <a:solidFill>
            <a:sysClr val="window" lastClr="FFFFFF"/>
          </a:solidFill>
        </p:spPr>
        <p:txBody>
          <a:bodyPr wrap="square" rtlCol="0">
            <a:spAutoFit/>
          </a:bodyPr>
          <a:lstStyle/>
          <a:p>
            <a:pPr lvl="0" algn="ctr">
              <a:defRPr/>
            </a:pPr>
            <a:r>
              <a:rPr kumimoji="0" lang="en-AU" sz="1200" b="0" i="0" u="none" strike="noStrike" kern="0" cap="none" spc="0" normalizeH="0" baseline="0" noProof="0" dirty="0" smtClean="0">
                <a:ln>
                  <a:noFill/>
                </a:ln>
                <a:solidFill>
                  <a:prstClr val="black"/>
                </a:solidFill>
                <a:effectLst/>
                <a:uLnTx/>
                <a:uFillTx/>
              </a:rPr>
              <a:t>Propagation via Australian Plate </a:t>
            </a:r>
            <a:r>
              <a:rPr lang="en-AU" sz="1200" kern="0" dirty="0">
                <a:solidFill>
                  <a:prstClr val="black"/>
                </a:solidFill>
              </a:rPr>
              <a:t>Motion </a:t>
            </a:r>
            <a:r>
              <a:rPr kumimoji="0" lang="en-AU" sz="1200" b="0" i="0" u="none" strike="noStrike" kern="0" cap="none" spc="0" normalizeH="0" baseline="0" noProof="0" dirty="0" smtClean="0">
                <a:ln>
                  <a:noFill/>
                </a:ln>
                <a:solidFill>
                  <a:prstClr val="black"/>
                </a:solidFill>
                <a:effectLst/>
                <a:uLnTx/>
                <a:uFillTx/>
              </a:rPr>
              <a:t>Model</a:t>
            </a:r>
            <a:endParaRPr kumimoji="0" lang="en-AU" sz="800" b="0" i="0" u="none" strike="noStrike" kern="0" cap="none" spc="0" normalizeH="0" baseline="0" noProof="0" dirty="0" smtClean="0">
              <a:ln>
                <a:noFill/>
              </a:ln>
              <a:solidFill>
                <a:prstClr val="black"/>
              </a:solidFill>
              <a:effectLst/>
              <a:uLnTx/>
              <a:uFillTx/>
            </a:endParaRPr>
          </a:p>
        </p:txBody>
      </p:sp>
      <p:cxnSp>
        <p:nvCxnSpPr>
          <p:cNvPr id="57" name="Straight Arrow Connector 56"/>
          <p:cNvCxnSpPr/>
          <p:nvPr/>
        </p:nvCxnSpPr>
        <p:spPr>
          <a:xfrm flipV="1">
            <a:off x="3328138" y="1072472"/>
            <a:ext cx="6329435" cy="4957089"/>
          </a:xfrm>
          <a:prstGeom prst="straightConnector1">
            <a:avLst/>
          </a:prstGeom>
          <a:noFill/>
          <a:ln w="31750" cap="flat" cmpd="sng" algn="ctr">
            <a:solidFill>
              <a:srgbClr val="4F81BD">
                <a:lumMod val="75000"/>
              </a:srgbClr>
            </a:solidFill>
            <a:prstDash val="solid"/>
            <a:tailEnd type="arrow"/>
          </a:ln>
          <a:effectLst/>
        </p:spPr>
      </p:cxnSp>
      <p:cxnSp>
        <p:nvCxnSpPr>
          <p:cNvPr id="63" name="Straight Arrow Connector 62"/>
          <p:cNvCxnSpPr/>
          <p:nvPr/>
        </p:nvCxnSpPr>
        <p:spPr>
          <a:xfrm flipV="1">
            <a:off x="5735520" y="4143458"/>
            <a:ext cx="0" cy="942865"/>
          </a:xfrm>
          <a:prstGeom prst="straightConnector1">
            <a:avLst/>
          </a:prstGeom>
          <a:noFill/>
          <a:ln w="31750" cap="flat" cmpd="sng" algn="ctr">
            <a:solidFill>
              <a:srgbClr val="4F81BD">
                <a:lumMod val="75000"/>
              </a:srgbClr>
            </a:solidFill>
            <a:prstDash val="solid"/>
            <a:tailEnd type="arrow"/>
          </a:ln>
          <a:effectLst/>
        </p:spPr>
      </p:cxnSp>
      <p:cxnSp>
        <p:nvCxnSpPr>
          <p:cNvPr id="64" name="Straight Arrow Connector 63"/>
          <p:cNvCxnSpPr/>
          <p:nvPr/>
        </p:nvCxnSpPr>
        <p:spPr>
          <a:xfrm flipV="1">
            <a:off x="6671624" y="3407553"/>
            <a:ext cx="0" cy="1686604"/>
          </a:xfrm>
          <a:prstGeom prst="straightConnector1">
            <a:avLst/>
          </a:prstGeom>
          <a:noFill/>
          <a:ln w="31750" cap="flat" cmpd="sng" algn="ctr">
            <a:solidFill>
              <a:srgbClr val="4F81BD">
                <a:lumMod val="75000"/>
              </a:srgbClr>
            </a:solidFill>
            <a:prstDash val="solid"/>
            <a:tailEnd type="arrow"/>
          </a:ln>
          <a:effectLst/>
        </p:spPr>
      </p:cxnSp>
      <p:sp>
        <p:nvSpPr>
          <p:cNvPr id="65" name="Rounded Rectangle 64"/>
          <p:cNvSpPr/>
          <p:nvPr/>
        </p:nvSpPr>
        <p:spPr>
          <a:xfrm>
            <a:off x="3942430" y="4572787"/>
            <a:ext cx="1060368" cy="977461"/>
          </a:xfrm>
          <a:prstGeom prst="roundRect">
            <a:avLst>
              <a:gd name="adj" fmla="val 50000"/>
            </a:avLst>
          </a:prstGeom>
          <a:solidFill>
            <a:srgbClr val="209033">
              <a:alpha val="80000"/>
            </a:srgbClr>
          </a:solidFill>
          <a:ln w="25400" cap="flat" cmpd="sng" algn="ctr">
            <a:solidFill>
              <a:srgbClr val="29593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GDA2020</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4" name="Rectangle 3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23" name="Rounded Rectangle 22"/>
          <p:cNvSpPr/>
          <p:nvPr/>
        </p:nvSpPr>
        <p:spPr>
          <a:xfrm>
            <a:off x="5182682" y="3618061"/>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4" name="Rounded Rectangle 23"/>
          <p:cNvSpPr/>
          <p:nvPr/>
        </p:nvSpPr>
        <p:spPr>
          <a:xfrm>
            <a:off x="6123547" y="2830965"/>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5" name="Rounded Rectangle 24"/>
          <p:cNvSpPr/>
          <p:nvPr/>
        </p:nvSpPr>
        <p:spPr>
          <a:xfrm>
            <a:off x="7018904" y="2115055"/>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6" name="Rounded Rectangle 25"/>
          <p:cNvSpPr/>
          <p:nvPr/>
        </p:nvSpPr>
        <p:spPr>
          <a:xfrm>
            <a:off x="7955804" y="1374541"/>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7" name="Rounded Rectangle 26"/>
          <p:cNvSpPr/>
          <p:nvPr/>
        </p:nvSpPr>
        <p:spPr>
          <a:xfrm>
            <a:off x="8927089" y="620372"/>
            <a:ext cx="1060368" cy="977461"/>
          </a:xfrm>
          <a:prstGeom prst="roundRect">
            <a:avLst>
              <a:gd name="adj" fmla="val 50000"/>
            </a:avLst>
          </a:prstGeom>
          <a:solidFill>
            <a:schemeClr val="accent1">
              <a:lumMod val="75000"/>
              <a:alpha val="5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white"/>
                </a:solidFill>
                <a:effectLst/>
                <a:uLnTx/>
                <a:uFillTx/>
                <a:latin typeface="Calibri"/>
                <a:ea typeface="+mn-ea"/>
                <a:cs typeface="+mn-cs"/>
              </a:rPr>
              <a:t>ATRF</a:t>
            </a:r>
            <a:endParaRPr kumimoji="0" lang="en-AU" sz="10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8" name="TextBox 27"/>
          <p:cNvSpPr txBox="1"/>
          <p:nvPr/>
        </p:nvSpPr>
        <p:spPr>
          <a:xfrm>
            <a:off x="4415009" y="5266254"/>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2021</a:t>
            </a:r>
            <a:endParaRPr kumimoji="0" lang="en-AU" sz="1000" b="0" i="0" u="none" strike="noStrike" kern="0" cap="none" spc="0" normalizeH="0" baseline="0" noProof="0" dirty="0" smtClean="0">
              <a:ln>
                <a:noFill/>
              </a:ln>
              <a:solidFill>
                <a:prstClr val="black"/>
              </a:solidFill>
              <a:effectLst/>
              <a:uLnTx/>
              <a:uFillTx/>
            </a:endParaRPr>
          </a:p>
        </p:txBody>
      </p:sp>
      <p:sp>
        <p:nvSpPr>
          <p:cNvPr id="29" name="TextBox 28"/>
          <p:cNvSpPr txBox="1"/>
          <p:nvPr/>
        </p:nvSpPr>
        <p:spPr>
          <a:xfrm>
            <a:off x="5333220" y="5273460"/>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2022</a:t>
            </a:r>
            <a:endParaRPr kumimoji="0" lang="en-AU" sz="1000" b="0" i="0" u="none" strike="noStrike" kern="0" cap="none" spc="0" normalizeH="0" baseline="0" noProof="0" dirty="0" smtClean="0">
              <a:ln>
                <a:noFill/>
              </a:ln>
              <a:solidFill>
                <a:prstClr val="black"/>
              </a:solidFill>
              <a:effectLst/>
              <a:uLnTx/>
              <a:uFillTx/>
            </a:endParaRPr>
          </a:p>
        </p:txBody>
      </p:sp>
      <p:sp>
        <p:nvSpPr>
          <p:cNvPr id="30" name="TextBox 29"/>
          <p:cNvSpPr txBox="1"/>
          <p:nvPr/>
        </p:nvSpPr>
        <p:spPr>
          <a:xfrm>
            <a:off x="6218638" y="5273460"/>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2023</a:t>
            </a:r>
            <a:endParaRPr kumimoji="0" lang="en-AU" sz="1000" b="0" i="0" u="none" strike="noStrike" kern="0" cap="none" spc="0" normalizeH="0" baseline="0" noProof="0" dirty="0" smtClean="0">
              <a:ln>
                <a:noFill/>
              </a:ln>
              <a:solidFill>
                <a:prstClr val="black"/>
              </a:solidFill>
              <a:effectLst/>
              <a:uLnTx/>
              <a:uFillTx/>
            </a:endParaRPr>
          </a:p>
        </p:txBody>
      </p:sp>
      <p:sp>
        <p:nvSpPr>
          <p:cNvPr id="31" name="TextBox 30"/>
          <p:cNvSpPr txBox="1"/>
          <p:nvPr/>
        </p:nvSpPr>
        <p:spPr>
          <a:xfrm>
            <a:off x="7174579" y="5266254"/>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2024</a:t>
            </a:r>
            <a:endParaRPr kumimoji="0" lang="en-AU" sz="1000" b="0" i="0" u="none" strike="noStrike" kern="0" cap="none" spc="0" normalizeH="0" baseline="0" noProof="0" dirty="0" smtClean="0">
              <a:ln>
                <a:noFill/>
              </a:ln>
              <a:solidFill>
                <a:prstClr val="black"/>
              </a:solidFill>
              <a:effectLst/>
              <a:uLnTx/>
              <a:uFillTx/>
            </a:endParaRPr>
          </a:p>
        </p:txBody>
      </p:sp>
      <p:sp>
        <p:nvSpPr>
          <p:cNvPr id="32" name="TextBox 31"/>
          <p:cNvSpPr txBox="1"/>
          <p:nvPr/>
        </p:nvSpPr>
        <p:spPr>
          <a:xfrm>
            <a:off x="8740275" y="5259048"/>
            <a:ext cx="145266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2025</a:t>
            </a:r>
            <a:endParaRPr kumimoji="0" lang="en-AU" sz="1000" b="0" i="0" u="none" strike="noStrike" kern="0" cap="none" spc="0" normalizeH="0" baseline="0" noProof="0" dirty="0" smtClean="0">
              <a:ln>
                <a:noFill/>
              </a:ln>
              <a:solidFill>
                <a:prstClr val="black"/>
              </a:solidFill>
              <a:effectLst/>
              <a:uLnTx/>
              <a:uFillTx/>
            </a:endParaRPr>
          </a:p>
        </p:txBody>
      </p:sp>
      <p:sp>
        <p:nvSpPr>
          <p:cNvPr id="33" name="TextBox 32"/>
          <p:cNvSpPr txBox="1"/>
          <p:nvPr/>
        </p:nvSpPr>
        <p:spPr>
          <a:xfrm>
            <a:off x="2210118" y="2042568"/>
            <a:ext cx="2641022" cy="338554"/>
          </a:xfrm>
          <a:prstGeom prst="rect">
            <a:avLst/>
          </a:prstGeom>
          <a:noFill/>
        </p:spPr>
        <p:txBody>
          <a:bodyPr wrap="square" rtlCol="0">
            <a:spAutoFit/>
          </a:bodyPr>
          <a:lstStyle/>
          <a:p>
            <a:pPr lvl="0" algn="ctr">
              <a:defRPr/>
            </a:pPr>
            <a:r>
              <a:rPr kumimoji="0" lang="en-AU" sz="1600" b="0" i="0" u="none" strike="noStrike" kern="0" cap="none" spc="0" normalizeH="0" baseline="0" noProof="0" dirty="0" smtClean="0">
                <a:ln>
                  <a:noFill/>
                </a:ln>
                <a:solidFill>
                  <a:prstClr val="black"/>
                </a:solidFill>
                <a:effectLst/>
                <a:uLnTx/>
                <a:uFillTx/>
              </a:rPr>
              <a:t>Change in position</a:t>
            </a:r>
            <a:endParaRPr kumimoji="0" lang="en-AU" sz="1000" b="0" i="0" u="none" strike="noStrike" kern="0" cap="none" spc="0" normalizeH="0" baseline="0" noProof="0" dirty="0" smtClean="0">
              <a:ln>
                <a:noFill/>
              </a:ln>
              <a:solidFill>
                <a:prstClr val="black"/>
              </a:solidFill>
              <a:effectLst/>
              <a:uLnTx/>
              <a:uFillTx/>
            </a:endParaRPr>
          </a:p>
        </p:txBody>
      </p:sp>
      <p:cxnSp>
        <p:nvCxnSpPr>
          <p:cNvPr id="4" name="Straight Connector 3"/>
          <p:cNvCxnSpPr/>
          <p:nvPr/>
        </p:nvCxnSpPr>
        <p:spPr>
          <a:xfrm flipV="1">
            <a:off x="4456573" y="4670513"/>
            <a:ext cx="1296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735520" y="3842519"/>
            <a:ext cx="0" cy="82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723425" y="3838543"/>
            <a:ext cx="972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675600" y="3085411"/>
            <a:ext cx="0" cy="75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653731" y="3081432"/>
            <a:ext cx="900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551512" y="2425678"/>
            <a:ext cx="0" cy="64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529209" y="2417774"/>
            <a:ext cx="972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492944" y="1647337"/>
            <a:ext cx="0" cy="781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484992" y="1643358"/>
            <a:ext cx="972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18884" y="4404685"/>
            <a:ext cx="122341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smtClean="0">
                <a:ln>
                  <a:noFill/>
                </a:ln>
                <a:solidFill>
                  <a:srgbClr val="FF0000"/>
                </a:solidFill>
                <a:effectLst/>
                <a:uLnTx/>
                <a:uFillTx/>
              </a:rPr>
              <a:t>WGS84@2020.5</a:t>
            </a:r>
            <a:endParaRPr kumimoji="0" lang="en-AU" sz="1600" b="1" i="0" u="none" strike="noStrike" kern="0" cap="none" spc="0" normalizeH="0" baseline="0" noProof="0" dirty="0" smtClean="0">
              <a:ln>
                <a:noFill/>
              </a:ln>
              <a:solidFill>
                <a:srgbClr val="FF0000"/>
              </a:solidFill>
              <a:effectLst/>
              <a:uLnTx/>
              <a:uFillTx/>
            </a:endParaRPr>
          </a:p>
        </p:txBody>
      </p:sp>
      <p:sp>
        <p:nvSpPr>
          <p:cNvPr id="55" name="TextBox 54"/>
          <p:cNvSpPr txBox="1"/>
          <p:nvPr/>
        </p:nvSpPr>
        <p:spPr>
          <a:xfrm>
            <a:off x="5511841" y="3588818"/>
            <a:ext cx="122341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smtClean="0">
                <a:ln>
                  <a:noFill/>
                </a:ln>
                <a:solidFill>
                  <a:srgbClr val="FF0000"/>
                </a:solidFill>
                <a:effectLst/>
                <a:uLnTx/>
                <a:uFillTx/>
              </a:rPr>
              <a:t>WGS84@2021.5</a:t>
            </a:r>
            <a:endParaRPr kumimoji="0" lang="en-AU" sz="1600" b="1" i="0" u="none" strike="noStrike" kern="0" cap="none" spc="0" normalizeH="0" baseline="0" noProof="0" dirty="0" smtClean="0">
              <a:ln>
                <a:noFill/>
              </a:ln>
              <a:solidFill>
                <a:srgbClr val="FF0000"/>
              </a:solidFill>
              <a:effectLst/>
              <a:uLnTx/>
              <a:uFillTx/>
            </a:endParaRPr>
          </a:p>
        </p:txBody>
      </p:sp>
      <p:sp>
        <p:nvSpPr>
          <p:cNvPr id="56" name="TextBox 55"/>
          <p:cNvSpPr txBox="1"/>
          <p:nvPr/>
        </p:nvSpPr>
        <p:spPr>
          <a:xfrm>
            <a:off x="6377321" y="2842555"/>
            <a:ext cx="122341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smtClean="0">
                <a:ln>
                  <a:noFill/>
                </a:ln>
                <a:solidFill>
                  <a:srgbClr val="FF0000"/>
                </a:solidFill>
                <a:effectLst/>
                <a:uLnTx/>
                <a:uFillTx/>
              </a:rPr>
              <a:t>WGS84@2022.5</a:t>
            </a:r>
            <a:endParaRPr kumimoji="0" lang="en-AU" sz="1600" b="1" i="0" u="none" strike="noStrike" kern="0" cap="none" spc="0" normalizeH="0" baseline="0" noProof="0" dirty="0" smtClean="0">
              <a:ln>
                <a:noFill/>
              </a:ln>
              <a:solidFill>
                <a:srgbClr val="FF0000"/>
              </a:solidFill>
              <a:effectLst/>
              <a:uLnTx/>
              <a:uFillTx/>
            </a:endParaRPr>
          </a:p>
        </p:txBody>
      </p:sp>
      <p:sp>
        <p:nvSpPr>
          <p:cNvPr id="58" name="TextBox 57"/>
          <p:cNvSpPr txBox="1"/>
          <p:nvPr/>
        </p:nvSpPr>
        <p:spPr>
          <a:xfrm>
            <a:off x="7325341" y="2176654"/>
            <a:ext cx="122341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smtClean="0">
                <a:ln>
                  <a:noFill/>
                </a:ln>
                <a:solidFill>
                  <a:srgbClr val="FF0000"/>
                </a:solidFill>
                <a:effectLst/>
                <a:uLnTx/>
                <a:uFillTx/>
              </a:rPr>
              <a:t>WGS84@2023.5</a:t>
            </a:r>
            <a:endParaRPr kumimoji="0" lang="en-AU" sz="1600" b="1" i="0" u="none" strike="noStrike" kern="0" cap="none" spc="0" normalizeH="0" baseline="0" noProof="0" dirty="0" smtClean="0">
              <a:ln>
                <a:noFill/>
              </a:ln>
              <a:solidFill>
                <a:srgbClr val="FF0000"/>
              </a:solidFill>
              <a:effectLst/>
              <a:uLnTx/>
              <a:uFillTx/>
            </a:endParaRPr>
          </a:p>
        </p:txBody>
      </p:sp>
      <p:sp>
        <p:nvSpPr>
          <p:cNvPr id="59" name="TextBox 58"/>
          <p:cNvSpPr txBox="1"/>
          <p:nvPr/>
        </p:nvSpPr>
        <p:spPr>
          <a:xfrm>
            <a:off x="8315383" y="1406927"/>
            <a:ext cx="122341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smtClean="0">
                <a:ln>
                  <a:noFill/>
                </a:ln>
                <a:solidFill>
                  <a:srgbClr val="FF0000"/>
                </a:solidFill>
                <a:effectLst/>
                <a:uLnTx/>
                <a:uFillTx/>
              </a:rPr>
              <a:t>WGS84@2024.5</a:t>
            </a:r>
            <a:endParaRPr kumimoji="0" lang="en-AU" sz="1600" b="1" i="0" u="none" strike="noStrike" kern="0" cap="none" spc="0" normalizeH="0" baseline="0" noProof="0" dirty="0" smtClean="0">
              <a:ln>
                <a:noFill/>
              </a:ln>
              <a:solidFill>
                <a:srgbClr val="FF0000"/>
              </a:solidFill>
              <a:effectLst/>
              <a:uLnTx/>
              <a:uFillTx/>
            </a:endParaRPr>
          </a:p>
        </p:txBody>
      </p:sp>
    </p:spTree>
    <p:extLst>
      <p:ext uri="{BB962C8B-B14F-4D97-AF65-F5344CB8AC3E}">
        <p14:creationId xmlns:p14="http://schemas.microsoft.com/office/powerpoint/2010/main" val="194094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7"/>
                                        </p:tgtEl>
                                      </p:cBhvr>
                                      <p:by x="50000" y="50000"/>
                                    </p:animScale>
                                  </p:childTnLst>
                                </p:cTn>
                              </p:par>
                              <p:par>
                                <p:cTn id="7" presetID="6" presetClass="emph" presetSubtype="0" fill="hold" grpId="0" nodeType="withEffect">
                                  <p:stCondLst>
                                    <p:cond delay="0"/>
                                  </p:stCondLst>
                                  <p:childTnLst>
                                    <p:animScale>
                                      <p:cBhvr>
                                        <p:cTn id="8" dur="2000" fill="hold"/>
                                        <p:tgtEl>
                                          <p:spTgt spid="26"/>
                                        </p:tgtEl>
                                      </p:cBhvr>
                                      <p:by x="50000" y="50000"/>
                                    </p:animScale>
                                  </p:childTnLst>
                                </p:cTn>
                              </p:par>
                              <p:par>
                                <p:cTn id="9" presetID="6" presetClass="emph" presetSubtype="0" fill="hold" grpId="0" nodeType="withEffect">
                                  <p:stCondLst>
                                    <p:cond delay="0"/>
                                  </p:stCondLst>
                                  <p:childTnLst>
                                    <p:animScale>
                                      <p:cBhvr>
                                        <p:cTn id="10" dur="2000" fill="hold"/>
                                        <p:tgtEl>
                                          <p:spTgt spid="25"/>
                                        </p:tgtEl>
                                      </p:cBhvr>
                                      <p:by x="50000" y="50000"/>
                                    </p:animScale>
                                  </p:childTnLst>
                                </p:cTn>
                              </p:par>
                              <p:par>
                                <p:cTn id="11" presetID="6" presetClass="emph" presetSubtype="0" fill="hold" grpId="0" nodeType="withEffect">
                                  <p:stCondLst>
                                    <p:cond delay="0"/>
                                  </p:stCondLst>
                                  <p:childTnLst>
                                    <p:animScale>
                                      <p:cBhvr>
                                        <p:cTn id="12" dur="2000" fill="hold"/>
                                        <p:tgtEl>
                                          <p:spTgt spid="24"/>
                                        </p:tgtEl>
                                      </p:cBhvr>
                                      <p:by x="50000" y="50000"/>
                                    </p:animScale>
                                  </p:childTnLst>
                                </p:cTn>
                              </p:par>
                              <p:par>
                                <p:cTn id="13" presetID="6" presetClass="emph" presetSubtype="0" fill="hold" grpId="0" nodeType="withEffect">
                                  <p:stCondLst>
                                    <p:cond delay="0"/>
                                  </p:stCondLst>
                                  <p:childTnLst>
                                    <p:animScale>
                                      <p:cBhvr>
                                        <p:cTn id="14" dur="2000" fill="hold"/>
                                        <p:tgtEl>
                                          <p:spTgt spid="23"/>
                                        </p:tgtEl>
                                      </p:cBhvr>
                                      <p:by x="50000" y="50000"/>
                                    </p:animScale>
                                  </p:childTnLst>
                                </p:cTn>
                              </p:par>
                              <p:par>
                                <p:cTn id="15" presetID="10" presetClass="exit" presetSubtype="0" fill="hold" grpId="0" nodeType="withEffect">
                                  <p:stCondLst>
                                    <p:cond delay="0"/>
                                  </p:stCondLst>
                                  <p:childTnLst>
                                    <p:animEffect transition="out" filter="fade">
                                      <p:cBhvr>
                                        <p:cTn id="16" dur="500"/>
                                        <p:tgtEl>
                                          <p:spTgt spid="46"/>
                                        </p:tgtEl>
                                      </p:cBhvr>
                                    </p:animEffect>
                                    <p:set>
                                      <p:cBhvr>
                                        <p:cTn id="17" dur="1" fill="hold">
                                          <p:stCondLst>
                                            <p:cond delay="499"/>
                                          </p:stCondLst>
                                        </p:cTn>
                                        <p:tgtEl>
                                          <p:spTgt spid="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3" grpId="0" animBg="1"/>
      <p:bldP spid="24" grpId="0" animBg="1"/>
      <p:bldP spid="25" grpId="0" animBg="1"/>
      <p:bldP spid="26" grpId="0" animBg="1"/>
      <p:bldP spid="27" grpId="0" animBg="1"/>
      <p:bldP spid="54" grpId="1"/>
      <p:bldP spid="55" grpId="1"/>
      <p:bldP spid="56" grpId="1"/>
      <p:bldP spid="58" grpId="1"/>
      <p:bldP spid="5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0"/>
            <a:ext cx="10515600" cy="920750"/>
          </a:xfrm>
        </p:spPr>
        <p:txBody>
          <a:bodyPr/>
          <a:lstStyle/>
          <a:p>
            <a:r>
              <a:rPr lang="en-US" dirty="0" smtClean="0"/>
              <a:t>Need to know the epoch of data</a:t>
            </a:r>
            <a:endParaRPr lang="en-AU" dirty="0"/>
          </a:p>
        </p:txBody>
      </p:sp>
      <p:sp>
        <p:nvSpPr>
          <p:cNvPr id="3" name="Content Placeholder 2"/>
          <p:cNvSpPr>
            <a:spLocks noGrp="1"/>
          </p:cNvSpPr>
          <p:nvPr>
            <p:ph idx="1"/>
          </p:nvPr>
        </p:nvSpPr>
        <p:spPr>
          <a:xfrm>
            <a:off x="502921" y="1330324"/>
            <a:ext cx="5886450" cy="4727575"/>
          </a:xfrm>
        </p:spPr>
        <p:txBody>
          <a:bodyPr>
            <a:normAutofit lnSpcReduction="10000"/>
          </a:bodyPr>
          <a:lstStyle/>
          <a:p>
            <a:r>
              <a:rPr lang="en-US" dirty="0" smtClean="0"/>
              <a:t>Coordinates observed in WGS84@</a:t>
            </a:r>
            <a:r>
              <a:rPr lang="en-US" dirty="0" smtClean="0">
                <a:solidFill>
                  <a:srgbClr val="00B050"/>
                </a:solidFill>
              </a:rPr>
              <a:t>2010.0</a:t>
            </a:r>
            <a:r>
              <a:rPr lang="en-US" dirty="0" smtClean="0"/>
              <a:t> vs WGS84@</a:t>
            </a:r>
            <a:r>
              <a:rPr lang="en-US" dirty="0" smtClean="0">
                <a:solidFill>
                  <a:srgbClr val="00B050"/>
                </a:solidFill>
              </a:rPr>
              <a:t>2020.0</a:t>
            </a:r>
          </a:p>
          <a:p>
            <a:r>
              <a:rPr lang="en-US" dirty="0" smtClean="0"/>
              <a:t>10 years x 0.07 m = 0.70 m</a:t>
            </a:r>
          </a:p>
          <a:p>
            <a:r>
              <a:rPr lang="en-US" dirty="0" smtClean="0"/>
              <a:t>It is important to:</a:t>
            </a:r>
          </a:p>
          <a:p>
            <a:pPr lvl="1"/>
            <a:r>
              <a:rPr lang="en-US" dirty="0"/>
              <a:t>R</a:t>
            </a:r>
            <a:r>
              <a:rPr lang="en-US" dirty="0" smtClean="0"/>
              <a:t>ecord the epoch data is collected</a:t>
            </a:r>
          </a:p>
          <a:p>
            <a:pPr lvl="1"/>
            <a:r>
              <a:rPr lang="en-US" dirty="0" smtClean="0"/>
              <a:t>Know the epoch of base maps</a:t>
            </a:r>
          </a:p>
          <a:p>
            <a:pPr marL="457200" lvl="1" indent="0">
              <a:buNone/>
            </a:pPr>
            <a:endParaRPr lang="en-US" dirty="0" smtClean="0"/>
          </a:p>
          <a:p>
            <a:r>
              <a:rPr lang="en-US" dirty="0"/>
              <a:t>This is the same for ITRF realisations and </a:t>
            </a:r>
            <a:r>
              <a:rPr lang="en-US" dirty="0" smtClean="0"/>
              <a:t>ATRF</a:t>
            </a:r>
          </a:p>
          <a:p>
            <a:r>
              <a:rPr lang="en-US" dirty="0" smtClean="0"/>
              <a:t>Use the convention WGS84(1762)@2019.9</a:t>
            </a:r>
            <a:endParaRPr lang="en-US" dirty="0"/>
          </a:p>
          <a:p>
            <a:pPr lvl="1"/>
            <a:endParaRPr 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445" b="12469"/>
          <a:stretch/>
        </p:blipFill>
        <p:spPr bwMode="auto">
          <a:xfrm>
            <a:off x="6557973" y="445274"/>
            <a:ext cx="5634027" cy="5810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710057" y="5196168"/>
            <a:ext cx="6096000" cy="523220"/>
          </a:xfrm>
          <a:prstGeom prst="rect">
            <a:avLst/>
          </a:prstGeom>
        </p:spPr>
        <p:txBody>
          <a:bodyPr>
            <a:spAutoFit/>
          </a:bodyPr>
          <a:lstStyle/>
          <a:p>
            <a:r>
              <a:rPr lang="en-AU" sz="1400" b="1" dirty="0" smtClean="0"/>
              <a:t>Craig Allinson</a:t>
            </a:r>
          </a:p>
          <a:p>
            <a:r>
              <a:rPr lang="en-US" sz="1400" b="1" dirty="0" smtClean="0"/>
              <a:t>IOGP Geodesy Subcommittee </a:t>
            </a:r>
            <a:endParaRPr lang="en-AU" sz="1400" b="1" dirty="0"/>
          </a:p>
        </p:txBody>
      </p:sp>
      <p:sp>
        <p:nvSpPr>
          <p:cNvPr id="6" name="Rectangle 5"/>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41087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WGS84</a:t>
            </a:r>
            <a:endParaRPr lang="en-AU" dirty="0"/>
          </a:p>
        </p:txBody>
      </p:sp>
      <p:sp>
        <p:nvSpPr>
          <p:cNvPr id="3" name="Content Placeholder 2"/>
          <p:cNvSpPr>
            <a:spLocks noGrp="1"/>
          </p:cNvSpPr>
          <p:nvPr>
            <p:ph idx="1"/>
          </p:nvPr>
        </p:nvSpPr>
        <p:spPr/>
        <p:txBody>
          <a:bodyPr>
            <a:normAutofit/>
          </a:bodyPr>
          <a:lstStyle/>
          <a:p>
            <a:pPr marL="0" indent="0">
              <a:buNone/>
            </a:pPr>
            <a:r>
              <a:rPr lang="en-AU" dirty="0"/>
              <a:t>There are </a:t>
            </a:r>
            <a:r>
              <a:rPr lang="en-AU" dirty="0" smtClean="0"/>
              <a:t>some limitations </a:t>
            </a:r>
            <a:r>
              <a:rPr lang="en-AU" dirty="0"/>
              <a:t>of using WGS84 in Australia that users should be aware of:</a:t>
            </a:r>
          </a:p>
          <a:p>
            <a:pPr lvl="1"/>
            <a:r>
              <a:rPr lang="en-AU" sz="2800" dirty="0"/>
              <a:t>There are no official tools for transforming to or from current or legacy Australian geodetic datums to WGS84.</a:t>
            </a:r>
          </a:p>
          <a:p>
            <a:pPr lvl="1"/>
            <a:r>
              <a:rPr lang="en-AU" sz="2800" dirty="0"/>
              <a:t>Unlike the Geocentric Datum of Australia 2020 (GDA2020), WGS84 does not have a </a:t>
            </a:r>
            <a:r>
              <a:rPr lang="en-AU" sz="2800" i="1" dirty="0">
                <a:hlinkClick r:id="rId2"/>
              </a:rPr>
              <a:t>Recognized-value  standard for measurement of position</a:t>
            </a:r>
            <a:r>
              <a:rPr lang="en-AU" sz="2800" dirty="0"/>
              <a:t> under the National Measurement Act 1960 in Australia.</a:t>
            </a:r>
          </a:p>
          <a:p>
            <a:pPr lvl="1"/>
            <a:r>
              <a:rPr lang="en-AU" sz="2800" dirty="0" smtClean="0"/>
              <a:t>WGS84 </a:t>
            </a:r>
            <a:r>
              <a:rPr lang="en-AU" sz="2800" dirty="0"/>
              <a:t>(G1762) </a:t>
            </a:r>
            <a:r>
              <a:rPr lang="en-AU" sz="2800" dirty="0" smtClean="0"/>
              <a:t>is ‘aligned’ to ITRF2014 at the 1-2 cm level.</a:t>
            </a:r>
            <a:endParaRPr lang="en-AU" sz="2800" dirty="0"/>
          </a:p>
          <a:p>
            <a:pPr lvl="1"/>
            <a:r>
              <a:rPr lang="en-AU" sz="2800" dirty="0" smtClean="0"/>
              <a:t>Since </a:t>
            </a:r>
            <a:r>
              <a:rPr lang="en-AU" sz="2800" dirty="0"/>
              <a:t>Australia is moving up to </a:t>
            </a:r>
            <a:r>
              <a:rPr lang="en-AU" sz="2800" dirty="0" smtClean="0"/>
              <a:t>7 cm </a:t>
            </a:r>
            <a:r>
              <a:rPr lang="en-AU" sz="2800" dirty="0"/>
              <a:t>per year, WGS84 coordinates collected 20 years ago will have experienced </a:t>
            </a:r>
            <a:r>
              <a:rPr lang="en-AU" sz="2800" dirty="0" smtClean="0"/>
              <a:t>~1.4 m </a:t>
            </a:r>
            <a:r>
              <a:rPr lang="en-AU" sz="2800" dirty="0"/>
              <a:t>of apparent horizontal motion</a:t>
            </a:r>
            <a:r>
              <a:rPr lang="en-AU" sz="2800" dirty="0" smtClean="0"/>
              <a:t>.</a:t>
            </a:r>
            <a:endParaRPr lang="en-AU" sz="2800" dirty="0"/>
          </a:p>
        </p:txBody>
      </p:sp>
      <p:sp>
        <p:nvSpPr>
          <p:cNvPr id="4" name="Rectangle 3"/>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160930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6473" y="174626"/>
            <a:ext cx="8886825" cy="5953125"/>
          </a:xfrm>
          <a:prstGeom prst="rect">
            <a:avLst/>
          </a:prstGeom>
        </p:spPr>
      </p:pic>
      <p:sp>
        <p:nvSpPr>
          <p:cNvPr id="2" name="Title 1"/>
          <p:cNvSpPr>
            <a:spLocks noGrp="1"/>
          </p:cNvSpPr>
          <p:nvPr>
            <p:ph type="title"/>
          </p:nvPr>
        </p:nvSpPr>
        <p:spPr>
          <a:xfrm>
            <a:off x="499382" y="174626"/>
            <a:ext cx="2548618" cy="920750"/>
          </a:xfrm>
        </p:spPr>
        <p:txBody>
          <a:bodyPr/>
          <a:lstStyle/>
          <a:p>
            <a:r>
              <a:rPr lang="en-US" dirty="0" smtClean="0"/>
              <a:t>EPSG Codes</a:t>
            </a:r>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7" name="Content Placeholder 2">
            <a:extLst>
              <a:ext uri="{FF2B5EF4-FFF2-40B4-BE49-F238E27FC236}">
                <a16:creationId xmlns:a16="http://schemas.microsoft.com/office/drawing/2014/main" id="{D0B3B802-EC64-4A67-AFF8-F452A8FFF79D}"/>
              </a:ext>
            </a:extLst>
          </p:cNvPr>
          <p:cNvSpPr txBox="1">
            <a:spLocks/>
          </p:cNvSpPr>
          <p:nvPr/>
        </p:nvSpPr>
        <p:spPr>
          <a:xfrm>
            <a:off x="91537" y="1163803"/>
            <a:ext cx="2798810" cy="48955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u="sng" dirty="0" smtClean="0"/>
              <a:t>Current status</a:t>
            </a:r>
            <a:endParaRPr lang="en-AU" sz="1800" u="sng" dirty="0" smtClean="0"/>
          </a:p>
          <a:p>
            <a:r>
              <a:rPr lang="en-AU" sz="1800" dirty="0"/>
              <a:t>Update accuracy of GDA94-WGS84(generic) EPSG code (1150) from 1 m to 3 </a:t>
            </a:r>
            <a:r>
              <a:rPr lang="en-AU" sz="1800" dirty="0" smtClean="0"/>
              <a:t>m</a:t>
            </a:r>
          </a:p>
          <a:p>
            <a:r>
              <a:rPr lang="en-US" sz="1800" dirty="0" smtClean="0"/>
              <a:t>Introduction </a:t>
            </a:r>
            <a:r>
              <a:rPr lang="en-US" sz="1800" dirty="0"/>
              <a:t>of GDA94-GDA2020 EPSG </a:t>
            </a:r>
            <a:r>
              <a:rPr lang="en-US" sz="1800" dirty="0" smtClean="0"/>
              <a:t>codes</a:t>
            </a:r>
          </a:p>
          <a:p>
            <a:r>
              <a:rPr lang="en-US" sz="1800" dirty="0" smtClean="0"/>
              <a:t>Introduction </a:t>
            </a:r>
            <a:r>
              <a:rPr lang="en-US" sz="1800" dirty="0"/>
              <a:t>of </a:t>
            </a:r>
            <a:r>
              <a:rPr lang="en-US" sz="1800" dirty="0"/>
              <a:t>GDA2020-ITRF2014 </a:t>
            </a:r>
            <a:r>
              <a:rPr lang="en-US" sz="1800" dirty="0"/>
              <a:t>EPSG </a:t>
            </a:r>
            <a:r>
              <a:rPr lang="en-US" sz="1800" dirty="0"/>
              <a:t>code (8049</a:t>
            </a:r>
            <a:r>
              <a:rPr lang="en-US" sz="1800" dirty="0" smtClean="0"/>
              <a:t>)</a:t>
            </a:r>
            <a:endParaRPr lang="en-US" sz="1800" dirty="0" smtClean="0"/>
          </a:p>
          <a:p>
            <a:pPr marL="0" indent="0">
              <a:buNone/>
            </a:pPr>
            <a:r>
              <a:rPr lang="en-US" sz="1800" u="sng" dirty="0" smtClean="0"/>
              <a:t>Future</a:t>
            </a:r>
          </a:p>
          <a:p>
            <a:r>
              <a:rPr lang="en-US" sz="1800" dirty="0" smtClean="0"/>
              <a:t>Discussions with OGC+EPSG</a:t>
            </a:r>
            <a:r>
              <a:rPr lang="en-US" sz="1800" dirty="0" smtClean="0"/>
              <a:t> to recognise WGS84 as time-dependent</a:t>
            </a:r>
            <a:endParaRPr lang="en-US" sz="1800" dirty="0"/>
          </a:p>
        </p:txBody>
      </p:sp>
    </p:spTree>
    <p:extLst>
      <p:ext uri="{BB962C8B-B14F-4D97-AF65-F5344CB8AC3E}">
        <p14:creationId xmlns:p14="http://schemas.microsoft.com/office/powerpoint/2010/main" val="2835623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with us</a:t>
            </a:r>
            <a:endParaRPr lang="en-AU" dirty="0"/>
          </a:p>
        </p:txBody>
      </p:sp>
      <p:sp>
        <p:nvSpPr>
          <p:cNvPr id="3" name="Content Placeholder 2"/>
          <p:cNvSpPr>
            <a:spLocks noGrp="1"/>
          </p:cNvSpPr>
          <p:nvPr>
            <p:ph idx="1"/>
          </p:nvPr>
        </p:nvSpPr>
        <p:spPr>
          <a:xfrm>
            <a:off x="771525" y="1235122"/>
            <a:ext cx="10515600" cy="4851779"/>
          </a:xfrm>
        </p:spPr>
        <p:txBody>
          <a:bodyPr>
            <a:normAutofit/>
          </a:bodyPr>
          <a:lstStyle/>
          <a:p>
            <a:r>
              <a:rPr lang="en-US" sz="2400" dirty="0" smtClean="0"/>
              <a:t>ICSM </a:t>
            </a:r>
            <a:r>
              <a:rPr lang="en-US" sz="2400" dirty="0" smtClean="0">
                <a:solidFill>
                  <a:srgbClr val="01599C"/>
                </a:solidFill>
              </a:rPr>
              <a:t>[</a:t>
            </a:r>
            <a:r>
              <a:rPr lang="en-AU" sz="2400" dirty="0">
                <a:solidFill>
                  <a:srgbClr val="01599C"/>
                </a:solidFill>
              </a:rPr>
              <a:t>http</a:t>
            </a:r>
            <a:r>
              <a:rPr lang="en-AU" sz="2400" dirty="0" smtClean="0">
                <a:solidFill>
                  <a:srgbClr val="01599C"/>
                </a:solidFill>
              </a:rPr>
              <a:t>://www.</a:t>
            </a:r>
            <a:r>
              <a:rPr lang="en-US" sz="2400" dirty="0" smtClean="0">
                <a:solidFill>
                  <a:srgbClr val="01599C"/>
                </a:solidFill>
              </a:rPr>
              <a:t>icsm.gov.au]</a:t>
            </a:r>
            <a:r>
              <a:rPr lang="en-US" sz="2400" dirty="0" smtClean="0"/>
              <a:t> </a:t>
            </a:r>
            <a:endParaRPr lang="en-AU" sz="2400" dirty="0" smtClean="0"/>
          </a:p>
          <a:p>
            <a:r>
              <a:rPr lang="en-AU" sz="2400" dirty="0" smtClean="0"/>
              <a:t>ICSM-PCG </a:t>
            </a:r>
            <a:r>
              <a:rPr lang="en-AU" sz="2400" dirty="0"/>
              <a:t>Slack </a:t>
            </a:r>
            <a:r>
              <a:rPr lang="en-AU" sz="2400" dirty="0">
                <a:solidFill>
                  <a:srgbClr val="01599C"/>
                </a:solidFill>
              </a:rPr>
              <a:t>[http://</a:t>
            </a:r>
            <a:r>
              <a:rPr lang="en-AU" sz="2400" dirty="0" smtClean="0">
                <a:solidFill>
                  <a:srgbClr val="01599C"/>
                </a:solidFill>
              </a:rPr>
              <a:t>cutt.ly/join-pcg-slack]</a:t>
            </a:r>
            <a:endParaRPr lang="en-AU" sz="2400" dirty="0">
              <a:solidFill>
                <a:srgbClr val="01599C"/>
              </a:solidFill>
            </a:endParaRPr>
          </a:p>
          <a:p>
            <a:r>
              <a:rPr lang="en-AU" sz="2400" dirty="0"/>
              <a:t>GDA Modernisation Implementation Working Group</a:t>
            </a:r>
          </a:p>
          <a:p>
            <a:r>
              <a:rPr lang="en-AU" sz="2400" dirty="0"/>
              <a:t>GDA2020 Forum </a:t>
            </a:r>
            <a:r>
              <a:rPr lang="en-AU" sz="2400" dirty="0">
                <a:solidFill>
                  <a:srgbClr val="01599C"/>
                </a:solidFill>
              </a:rPr>
              <a:t>[https://</a:t>
            </a:r>
            <a:r>
              <a:rPr lang="en-AU" sz="2400" dirty="0" smtClean="0">
                <a:solidFill>
                  <a:srgbClr val="01599C"/>
                </a:solidFill>
              </a:rPr>
              <a:t>www.icsm.gov.au/datum/gda2020-forum]</a:t>
            </a:r>
            <a:endParaRPr lang="en-AU" sz="2400" dirty="0">
              <a:solidFill>
                <a:srgbClr val="01599C"/>
              </a:solidFill>
            </a:endParaRPr>
          </a:p>
          <a:p>
            <a:r>
              <a:rPr lang="en-AU" sz="2400" dirty="0"/>
              <a:t>GitHub – Geoscience Australia Geodesy Python software </a:t>
            </a:r>
            <a:r>
              <a:rPr lang="en-AU" sz="2400" dirty="0" smtClean="0">
                <a:solidFill>
                  <a:srgbClr val="01599C"/>
                </a:solidFill>
              </a:rPr>
              <a:t>[https</a:t>
            </a:r>
            <a:r>
              <a:rPr lang="en-AU" sz="2400" dirty="0">
                <a:solidFill>
                  <a:srgbClr val="01599C"/>
                </a:solidFill>
              </a:rPr>
              <a:t>://</a:t>
            </a:r>
            <a:r>
              <a:rPr lang="en-AU" sz="2400" dirty="0" smtClean="0">
                <a:solidFill>
                  <a:srgbClr val="01599C"/>
                </a:solidFill>
              </a:rPr>
              <a:t>github.com/GeoscienceAustralia/GeodePy]</a:t>
            </a:r>
            <a:endParaRPr lang="en-AU" sz="2400" dirty="0">
              <a:solidFill>
                <a:srgbClr val="01599C"/>
              </a:solidFill>
            </a:endParaRPr>
          </a:p>
          <a:p>
            <a:r>
              <a:rPr lang="en-AU" sz="2400" dirty="0"/>
              <a:t>GitHub – ICSM Australian Geospatial Reference System tools and software </a:t>
            </a:r>
            <a:r>
              <a:rPr lang="en-AU" sz="2400" dirty="0">
                <a:solidFill>
                  <a:srgbClr val="01599C"/>
                </a:solidFill>
              </a:rPr>
              <a:t>[https://github.com/icsm-au]</a:t>
            </a:r>
          </a:p>
          <a:p>
            <a:r>
              <a:rPr lang="en-AU" sz="2400" dirty="0"/>
              <a:t>GeodesyML </a:t>
            </a:r>
            <a:r>
              <a:rPr lang="en-AU" sz="2400" dirty="0">
                <a:solidFill>
                  <a:srgbClr val="01599C"/>
                </a:solidFill>
              </a:rPr>
              <a:t>[http://www.geodesyml.org/]</a:t>
            </a:r>
          </a:p>
          <a:p>
            <a:r>
              <a:rPr lang="en-AU" sz="2400" dirty="0"/>
              <a:t>Twitter - Nicholas Brown </a:t>
            </a:r>
            <a:r>
              <a:rPr lang="en-AU" sz="2400" dirty="0">
                <a:solidFill>
                  <a:srgbClr val="01599C"/>
                </a:solidFill>
              </a:rPr>
              <a:t>[@nich0lasbr0wn] </a:t>
            </a:r>
            <a:r>
              <a:rPr lang="en-AU" sz="2400" dirty="0"/>
              <a:t>- Chair of PCG</a:t>
            </a:r>
          </a:p>
          <a:p>
            <a:r>
              <a:rPr lang="en-AU" sz="2400" dirty="0" smtClean="0"/>
              <a:t>Email </a:t>
            </a:r>
            <a:r>
              <a:rPr lang="en-AU" sz="2400" dirty="0">
                <a:solidFill>
                  <a:srgbClr val="01599C"/>
                </a:solidFill>
              </a:rPr>
              <a:t>geodesy@ga.gov.au</a:t>
            </a:r>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841558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lid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91" y="546914"/>
            <a:ext cx="6794704" cy="24020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10" name="Rectangle 9"/>
          <p:cNvSpPr/>
          <p:nvPr/>
        </p:nvSpPr>
        <p:spPr>
          <a:xfrm>
            <a:off x="4111573" y="3273105"/>
            <a:ext cx="3734342" cy="1754326"/>
          </a:xfrm>
          <a:prstGeom prst="rect">
            <a:avLst/>
          </a:prstGeom>
        </p:spPr>
        <p:txBody>
          <a:bodyPr wrap="square">
            <a:spAutoFit/>
          </a:bodyPr>
          <a:lstStyle/>
          <a:p>
            <a:pPr algn="ctr"/>
            <a:r>
              <a:rPr lang="en-AU" sz="5400" b="1" dirty="0"/>
              <a:t>www.sli.do</a:t>
            </a:r>
            <a:endParaRPr lang="en-AU" sz="3000" b="1" dirty="0" smtClean="0"/>
          </a:p>
          <a:p>
            <a:pPr algn="ctr"/>
            <a:r>
              <a:rPr lang="en-US" sz="5400" b="1" dirty="0" smtClean="0">
                <a:solidFill>
                  <a:srgbClr val="14A30D"/>
                </a:solidFill>
              </a:rPr>
              <a:t>#AGRS</a:t>
            </a:r>
            <a:endParaRPr lang="en-AU" sz="5400" b="1" dirty="0">
              <a:solidFill>
                <a:srgbClr val="14A30D"/>
              </a:solidFill>
            </a:endParaRPr>
          </a:p>
        </p:txBody>
      </p:sp>
    </p:spTree>
    <p:extLst>
      <p:ext uri="{BB962C8B-B14F-4D97-AF65-F5344CB8AC3E}">
        <p14:creationId xmlns:p14="http://schemas.microsoft.com/office/powerpoint/2010/main" val="1495982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AU" dirty="0"/>
          </a:p>
        </p:txBody>
      </p:sp>
      <p:sp>
        <p:nvSpPr>
          <p:cNvPr id="3" name="Content Placeholder 2"/>
          <p:cNvSpPr>
            <a:spLocks noGrp="1"/>
          </p:cNvSpPr>
          <p:nvPr>
            <p:ph idx="1"/>
          </p:nvPr>
        </p:nvSpPr>
        <p:spPr>
          <a:xfrm>
            <a:off x="6566917" y="1174504"/>
            <a:ext cx="5184844" cy="4858970"/>
          </a:xfrm>
        </p:spPr>
        <p:txBody>
          <a:bodyPr>
            <a:normAutofit/>
          </a:bodyPr>
          <a:lstStyle/>
          <a:p>
            <a:r>
              <a:rPr lang="en-US" sz="2400" dirty="0" smtClean="0"/>
              <a:t>Director of National Geodesy at Geoscience Australia </a:t>
            </a:r>
          </a:p>
          <a:p>
            <a:r>
              <a:rPr lang="en-US" sz="2400" dirty="0" smtClean="0"/>
              <a:t>Commonwealth representative on Intergovernmental Committee on Surveying and Mapping (ICSM)</a:t>
            </a:r>
          </a:p>
          <a:p>
            <a:r>
              <a:rPr lang="en-US" sz="2400" dirty="0" smtClean="0"/>
              <a:t>Chair of the ICSM Permanent Committee on Geodesy (PCG)</a:t>
            </a:r>
          </a:p>
          <a:p>
            <a:r>
              <a:rPr lang="en-US" sz="2400" dirty="0" smtClean="0"/>
              <a:t>Australian representative on FIG Commission 5 – Positioning and Measurement</a:t>
            </a:r>
          </a:p>
          <a:p>
            <a:r>
              <a:rPr lang="en-US" sz="2400" dirty="0" smtClean="0">
                <a:solidFill>
                  <a:srgbClr val="FF0000"/>
                </a:solidFill>
              </a:rPr>
              <a:t>Favourite EPL Team - Liverpool</a:t>
            </a:r>
          </a:p>
          <a:p>
            <a:endParaRPr lang="en-US" sz="2400" dirty="0" smtClean="0"/>
          </a:p>
          <a:p>
            <a:endParaRPr lang="en-AU" dirty="0"/>
          </a:p>
        </p:txBody>
      </p:sp>
      <p:sp>
        <p:nvSpPr>
          <p:cNvPr id="5" name="Rectangle 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89" y="1465976"/>
            <a:ext cx="5486400" cy="3657600"/>
          </a:xfrm>
          <a:prstGeom prst="rect">
            <a:avLst/>
          </a:prstGeom>
        </p:spPr>
      </p:pic>
    </p:spTree>
    <p:extLst>
      <p:ext uri="{BB962C8B-B14F-4D97-AF65-F5344CB8AC3E}">
        <p14:creationId xmlns:p14="http://schemas.microsoft.com/office/powerpoint/2010/main" val="24551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4529" y="-22882"/>
            <a:ext cx="12196529" cy="6880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Rectangle 99"/>
          <p:cNvSpPr/>
          <p:nvPr/>
        </p:nvSpPr>
        <p:spPr>
          <a:xfrm rot="10800000">
            <a:off x="7367861" y="489577"/>
            <a:ext cx="3948166" cy="5713988"/>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5365132" y="491793"/>
            <a:ext cx="1782696" cy="5711773"/>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Rectangle 98"/>
          <p:cNvSpPr/>
          <p:nvPr/>
        </p:nvSpPr>
        <p:spPr>
          <a:xfrm rot="16200000">
            <a:off x="3260190" y="-1600265"/>
            <a:ext cx="1790883" cy="5970569"/>
          </a:xfrm>
          <a:prstGeom prst="rect">
            <a:avLst/>
          </a:prstGeom>
          <a:solidFill>
            <a:schemeClr val="bg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Oval 58"/>
          <p:cNvSpPr/>
          <p:nvPr/>
        </p:nvSpPr>
        <p:spPr>
          <a:xfrm>
            <a:off x="5796803" y="832584"/>
            <a:ext cx="936000" cy="900000"/>
          </a:xfrm>
          <a:prstGeom prst="ellipse">
            <a:avLst/>
          </a:prstGeom>
          <a:noFill/>
          <a:ln w="57150">
            <a:solidFill>
              <a:srgbClr val="01599C"/>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7" name="Rectangle 6"/>
          <p:cNvSpPr/>
          <p:nvPr/>
        </p:nvSpPr>
        <p:spPr>
          <a:xfrm>
            <a:off x="3502100" y="1790899"/>
            <a:ext cx="1293810"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Plate Motion Model</a:t>
            </a:r>
            <a:endParaRPr lang="en-AU" sz="1000" dirty="0">
              <a:ea typeface="Calibri" panose="020F0502020204030204" pitchFamily="34" charset="0"/>
              <a:cs typeface="Times New Roman" panose="02020603050405020304" pitchFamily="18" charset="0"/>
            </a:endParaRPr>
          </a:p>
        </p:txBody>
      </p:sp>
      <p:sp>
        <p:nvSpPr>
          <p:cNvPr id="8" name="Rounded Rectangle 7"/>
          <p:cNvSpPr/>
          <p:nvPr/>
        </p:nvSpPr>
        <p:spPr>
          <a:xfrm>
            <a:off x="3685533" y="837983"/>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3791380" y="1468442"/>
            <a:ext cx="679994" cy="276999"/>
          </a:xfrm>
          <a:prstGeom prst="rect">
            <a:avLst/>
          </a:prstGeom>
        </p:spPr>
        <p:txBody>
          <a:bodyPr wrap="none">
            <a:spAutoFit/>
          </a:bodyPr>
          <a:lstStyle/>
          <a:p>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7 cm/</a:t>
            </a:r>
            <a:r>
              <a:rPr lang="en-AU" sz="1200" b="1" dirty="0" err="1" smtClean="0">
                <a:solidFill>
                  <a:schemeClr val="tx1">
                    <a:lumMod val="85000"/>
                    <a:lumOff val="15000"/>
                  </a:schemeClr>
                </a:solidFill>
                <a:ea typeface="Calibri" panose="020F0502020204030204" pitchFamily="34" charset="0"/>
                <a:cs typeface="Times New Roman" panose="02020603050405020304" pitchFamily="18" charset="0"/>
              </a:rPr>
              <a:t>yr</a:t>
            </a:r>
            <a:endParaRPr lang="en-AU" sz="1200" dirty="0">
              <a:solidFill>
                <a:schemeClr val="tx1">
                  <a:lumMod val="85000"/>
                  <a:lumOff val="15000"/>
                </a:schemeClr>
              </a:solidFill>
            </a:endParaRPr>
          </a:p>
        </p:txBody>
      </p:sp>
      <p:sp>
        <p:nvSpPr>
          <p:cNvPr id="72" name="Rectangle 71"/>
          <p:cNvSpPr/>
          <p:nvPr/>
        </p:nvSpPr>
        <p:spPr>
          <a:xfrm>
            <a:off x="5514255" y="1792467"/>
            <a:ext cx="1477008"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2020</a:t>
            </a:r>
          </a:p>
        </p:txBody>
      </p:sp>
      <p:sp>
        <p:nvSpPr>
          <p:cNvPr id="85" name="Oval 84"/>
          <p:cNvSpPr/>
          <p:nvPr/>
        </p:nvSpPr>
        <p:spPr>
          <a:xfrm>
            <a:off x="5786114" y="4725355"/>
            <a:ext cx="936000" cy="900000"/>
          </a:xfrm>
          <a:prstGeom prst="ellipse">
            <a:avLst/>
          </a:prstGeom>
          <a:noFill/>
          <a:ln w="57150">
            <a:solidFill>
              <a:srgbClr val="598F34"/>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86" name="Rectangle 85"/>
          <p:cNvSpPr/>
          <p:nvPr/>
        </p:nvSpPr>
        <p:spPr>
          <a:xfrm>
            <a:off x="5550811" y="5646455"/>
            <a:ext cx="1403896"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a:t>
            </a:r>
            <a:r>
              <a:rPr lang="en-AU" sz="1200" dirty="0" smtClean="0">
                <a:solidFill>
                  <a:srgbClr val="000000"/>
                </a:solidFill>
                <a:ea typeface="Calibri" panose="020F0502020204030204" pitchFamily="34" charset="0"/>
                <a:cs typeface="Times New Roman" panose="02020603050405020304" pitchFamily="18" charset="0"/>
              </a:rPr>
              <a:t>1994</a:t>
            </a:r>
            <a:endParaRPr lang="en-AU" sz="1200" dirty="0">
              <a:solidFill>
                <a:srgbClr val="000000"/>
              </a:solidFill>
              <a:ea typeface="Calibri" panose="020F0502020204030204" pitchFamily="34" charset="0"/>
              <a:cs typeface="Times New Roman" panose="02020603050405020304" pitchFamily="18" charset="0"/>
            </a:endParaRPr>
          </a:p>
        </p:txBody>
      </p:sp>
      <p:sp>
        <p:nvSpPr>
          <p:cNvPr id="88" name="Rounded Rectangle 87"/>
          <p:cNvSpPr/>
          <p:nvPr/>
        </p:nvSpPr>
        <p:spPr>
          <a:xfrm>
            <a:off x="5797540" y="272713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9" name="Straight Arrow Connector 88"/>
          <p:cNvCxnSpPr>
            <a:stCxn id="91" idx="2"/>
          </p:cNvCxnSpPr>
          <p:nvPr/>
        </p:nvCxnSpPr>
        <p:spPr>
          <a:xfrm flipH="1">
            <a:off x="6253877" y="4142757"/>
            <a:ext cx="0" cy="285513"/>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91" name="Rectangle 90"/>
          <p:cNvSpPr/>
          <p:nvPr/>
        </p:nvSpPr>
        <p:spPr>
          <a:xfrm>
            <a:off x="5550811" y="3655188"/>
            <a:ext cx="1440452"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Transformation parameters / grids</a:t>
            </a:r>
          </a:p>
        </p:txBody>
      </p: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275" y="2770056"/>
            <a:ext cx="690530" cy="69053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995" y="921561"/>
            <a:ext cx="603410" cy="603410"/>
          </a:xfrm>
          <a:prstGeom prst="rect">
            <a:avLst/>
          </a:prstGeom>
        </p:spPr>
      </p:pic>
      <p:sp>
        <p:nvSpPr>
          <p:cNvPr id="96" name="Rectangle 95"/>
          <p:cNvSpPr/>
          <p:nvPr/>
        </p:nvSpPr>
        <p:spPr>
          <a:xfrm>
            <a:off x="5899942" y="3347411"/>
            <a:ext cx="745717" cy="307777"/>
          </a:xfrm>
          <a:prstGeom prst="rect">
            <a:avLst/>
          </a:prstGeom>
        </p:spPr>
        <p:txBody>
          <a:bodyPr wrap="none">
            <a:spAutoFit/>
          </a:bodyPr>
          <a:lstStyle/>
          <a:p>
            <a:r>
              <a:rPr lang="el-GR" sz="1400" b="1" dirty="0" smtClean="0">
                <a:solidFill>
                  <a:schemeClr val="tx1">
                    <a:lumMod val="85000"/>
                    <a:lumOff val="15000"/>
                  </a:schemeClr>
                </a:solidFill>
                <a:ea typeface="Calibri" panose="020F0502020204030204" pitchFamily="34" charset="0"/>
                <a:cs typeface="Times New Roman" panose="02020603050405020304" pitchFamily="18" charset="0"/>
              </a:rPr>
              <a:t>Δ</a:t>
            </a:r>
            <a:r>
              <a:rPr lang="en-AU" sz="1400" b="1" dirty="0" smtClean="0">
                <a:solidFill>
                  <a:schemeClr val="tx1">
                    <a:lumMod val="85000"/>
                    <a:lumOff val="15000"/>
                  </a:schemeClr>
                </a:solidFill>
                <a:ea typeface="Calibri" panose="020F0502020204030204" pitchFamily="34" charset="0"/>
                <a:cs typeface="Times New Roman" panose="02020603050405020304" pitchFamily="18" charset="0"/>
              </a:rPr>
              <a:t> 1.8 m</a:t>
            </a:r>
            <a:endParaRPr lang="en-AU" sz="1400" dirty="0">
              <a:solidFill>
                <a:schemeClr val="tx1">
                  <a:lumMod val="85000"/>
                  <a:lumOff val="15000"/>
                </a:schemeClr>
              </a:solidFill>
            </a:endParaRPr>
          </a:p>
        </p:txBody>
      </p:sp>
      <p:cxnSp>
        <p:nvCxnSpPr>
          <p:cNvPr id="54" name="Straight Arrow Connector 53"/>
          <p:cNvCxnSpPr>
            <a:stCxn id="8" idx="3"/>
          </p:cNvCxnSpPr>
          <p:nvPr/>
        </p:nvCxnSpPr>
        <p:spPr>
          <a:xfrm flipV="1">
            <a:off x="4621533" y="1282584"/>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a:stCxn id="8" idx="1"/>
          </p:cNvCxnSpPr>
          <p:nvPr/>
        </p:nvCxnSpPr>
        <p:spPr>
          <a:xfrm flipH="1" flipV="1">
            <a:off x="2715267" y="1282584"/>
            <a:ext cx="970266" cy="539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a:stCxn id="88" idx="0"/>
            <a:endCxn id="72" idx="2"/>
          </p:cNvCxnSpPr>
          <p:nvPr/>
        </p:nvCxnSpPr>
        <p:spPr>
          <a:xfrm flipH="1" flipV="1">
            <a:off x="6252759" y="2280036"/>
            <a:ext cx="0" cy="44710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6" name="Group 5"/>
          <p:cNvGrpSpPr/>
          <p:nvPr/>
        </p:nvGrpSpPr>
        <p:grpSpPr>
          <a:xfrm>
            <a:off x="1280217" y="522529"/>
            <a:ext cx="1632522" cy="1764053"/>
            <a:chOff x="1001915" y="904180"/>
            <a:chExt cx="1632522" cy="1764053"/>
          </a:xfrm>
        </p:grpSpPr>
        <p:sp>
          <p:nvSpPr>
            <p:cNvPr id="32" name="Up Arrow 31"/>
            <p:cNvSpPr/>
            <p:nvPr/>
          </p:nvSpPr>
          <p:spPr>
            <a:xfrm rot="13464686">
              <a:off x="1773156" y="1511636"/>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35" name="Up Arrow 34"/>
            <p:cNvSpPr/>
            <p:nvPr/>
          </p:nvSpPr>
          <p:spPr>
            <a:xfrm rot="2591304">
              <a:off x="1692176" y="1274051"/>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43" name="Oval 42"/>
            <p:cNvSpPr/>
            <p:nvPr/>
          </p:nvSpPr>
          <p:spPr>
            <a:xfrm>
              <a:off x="1389461" y="1219634"/>
              <a:ext cx="936000" cy="9000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b="1" dirty="0">
                <a:effectLst>
                  <a:glow>
                    <a:schemeClr val="accent1"/>
                  </a:glow>
                </a:effectLst>
                <a:ea typeface="Calibri" panose="020F0502020204030204" pitchFamily="34" charset="0"/>
                <a:cs typeface="Times New Roman" panose="02020603050405020304" pitchFamily="18" charset="0"/>
              </a:endParaRPr>
            </a:p>
          </p:txBody>
        </p:sp>
        <p:sp>
          <p:nvSpPr>
            <p:cNvPr id="12" name="Rectangle 11"/>
            <p:cNvSpPr/>
            <p:nvPr/>
          </p:nvSpPr>
          <p:spPr>
            <a:xfrm>
              <a:off x="1001915" y="2180664"/>
              <a:ext cx="1632522"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Terrestrial Reference </a:t>
              </a:r>
              <a:r>
                <a:rPr lang="en-AU" sz="1200" dirty="0">
                  <a:solidFill>
                    <a:srgbClr val="000000"/>
                  </a:solidFill>
                  <a:ea typeface="Calibri" panose="020F0502020204030204" pitchFamily="34" charset="0"/>
                  <a:cs typeface="Times New Roman" panose="02020603050405020304" pitchFamily="18" charset="0"/>
                </a:rPr>
                <a:t>Frame</a:t>
              </a:r>
              <a:endParaRPr lang="en-AU" sz="1000" dirty="0">
                <a:ea typeface="Calibri" panose="020F0502020204030204" pitchFamily="34" charset="0"/>
                <a:cs typeface="Times New Roman" panose="02020603050405020304" pitchFamily="18" charset="0"/>
              </a:endParaRPr>
            </a:p>
          </p:txBody>
        </p:sp>
        <p:sp>
          <p:nvSpPr>
            <p:cNvPr id="10" name="Rectangle 9"/>
            <p:cNvSpPr/>
            <p:nvPr/>
          </p:nvSpPr>
          <p:spPr>
            <a:xfrm>
              <a:off x="1555134" y="904180"/>
              <a:ext cx="604653"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ATRF</a:t>
              </a:r>
              <a:endParaRPr lang="en-US" dirty="0">
                <a:ln w="10160">
                  <a:solidFill>
                    <a:schemeClr val="tx1"/>
                  </a:solidFill>
                  <a:prstDash val="solid"/>
                </a:ln>
              </a:endParaRPr>
            </a:p>
          </p:txBody>
        </p:sp>
      </p:grpSp>
      <p:sp>
        <p:nvSpPr>
          <p:cNvPr id="55" name="Rectangle 54"/>
          <p:cNvSpPr/>
          <p:nvPr/>
        </p:nvSpPr>
        <p:spPr>
          <a:xfrm>
            <a:off x="5762634" y="509867"/>
            <a:ext cx="98296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GDA2020</a:t>
            </a:r>
            <a:endParaRPr lang="en-US" dirty="0">
              <a:ln w="10160">
                <a:solidFill>
                  <a:schemeClr val="tx1"/>
                </a:solidFill>
                <a:prstDash val="solid"/>
              </a:ln>
            </a:endParaRPr>
          </a:p>
        </p:txBody>
      </p:sp>
      <p:sp>
        <p:nvSpPr>
          <p:cNvPr id="56" name="Rectangle 55"/>
          <p:cNvSpPr/>
          <p:nvPr/>
        </p:nvSpPr>
        <p:spPr>
          <a:xfrm>
            <a:off x="5877279" y="4390940"/>
            <a:ext cx="77457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GDA94</a:t>
            </a:r>
            <a:endParaRPr lang="en-US" sz="1600" dirty="0">
              <a:ln w="10160">
                <a:solidFill>
                  <a:schemeClr val="tx1"/>
                </a:solidFill>
                <a:prstDash val="solid"/>
              </a:ln>
            </a:endParaRPr>
          </a:p>
        </p:txBody>
      </p:sp>
      <p:sp>
        <p:nvSpPr>
          <p:cNvPr id="66" name="Rectangle 65"/>
          <p:cNvSpPr/>
          <p:nvPr/>
        </p:nvSpPr>
        <p:spPr>
          <a:xfrm>
            <a:off x="7487351" y="1793924"/>
            <a:ext cx="1577199"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Quasigeoid Model</a:t>
            </a:r>
            <a:endParaRPr lang="en-AU" sz="1000" dirty="0">
              <a:ea typeface="Calibri" panose="020F0502020204030204" pitchFamily="34" charset="0"/>
              <a:cs typeface="Times New Roman" panose="02020603050405020304" pitchFamily="18" charset="0"/>
            </a:endParaRPr>
          </a:p>
        </p:txBody>
      </p:sp>
      <p:sp>
        <p:nvSpPr>
          <p:cNvPr id="67" name="Rounded Rectangle 66"/>
          <p:cNvSpPr/>
          <p:nvPr/>
        </p:nvSpPr>
        <p:spPr>
          <a:xfrm>
            <a:off x="7807950" y="84635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0" name="Straight Arrow Connector 69"/>
          <p:cNvCxnSpPr>
            <a:stCxn id="67" idx="3"/>
          </p:cNvCxnSpPr>
          <p:nvPr/>
        </p:nvCxnSpPr>
        <p:spPr>
          <a:xfrm flipV="1">
            <a:off x="8743950" y="1290959"/>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1" name="Straight Arrow Connector 70"/>
          <p:cNvCxnSpPr>
            <a:stCxn id="67" idx="1"/>
          </p:cNvCxnSpPr>
          <p:nvPr/>
        </p:nvCxnSpPr>
        <p:spPr>
          <a:xfrm flipH="1" flipV="1">
            <a:off x="6837684" y="1290959"/>
            <a:ext cx="970266" cy="539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4" name="Straight Arrow Connector 73"/>
          <p:cNvCxnSpPr>
            <a:stCxn id="50" idx="1"/>
          </p:cNvCxnSpPr>
          <p:nvPr/>
        </p:nvCxnSpPr>
        <p:spPr>
          <a:xfrm flipH="1" flipV="1">
            <a:off x="6751531" y="1524971"/>
            <a:ext cx="1069990" cy="165548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9" name="Oval 48"/>
          <p:cNvSpPr/>
          <p:nvPr/>
        </p:nvSpPr>
        <p:spPr>
          <a:xfrm>
            <a:off x="9954157" y="2752868"/>
            <a:ext cx="936000" cy="886534"/>
          </a:xfrm>
          <a:prstGeom prst="ellipse">
            <a:avLst/>
          </a:prstGeom>
          <a:noFill/>
          <a:ln w="57150">
            <a:solidFill>
              <a:srgbClr val="F1A033"/>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50" name="Rounded Rectangle 49"/>
          <p:cNvSpPr/>
          <p:nvPr/>
        </p:nvSpPr>
        <p:spPr>
          <a:xfrm>
            <a:off x="7821521" y="2730451"/>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Arrow Connector 52"/>
          <p:cNvCxnSpPr>
            <a:stCxn id="50" idx="3"/>
          </p:cNvCxnSpPr>
          <p:nvPr/>
        </p:nvCxnSpPr>
        <p:spPr>
          <a:xfrm flipV="1">
            <a:off x="8757521" y="3173094"/>
            <a:ext cx="1085835" cy="735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8" name="Rectangle 57"/>
          <p:cNvSpPr/>
          <p:nvPr/>
        </p:nvSpPr>
        <p:spPr>
          <a:xfrm>
            <a:off x="9775014" y="3678017"/>
            <a:ext cx="1293810"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Height Datum</a:t>
            </a:r>
            <a:endParaRPr lang="en-AU" sz="1000" dirty="0">
              <a:ea typeface="Calibri" panose="020F0502020204030204" pitchFamily="34" charset="0"/>
              <a:cs typeface="Times New Roman" panose="02020603050405020304" pitchFamily="18" charset="0"/>
            </a:endParaRPr>
          </a:p>
        </p:txBody>
      </p:sp>
      <p:sp>
        <p:nvSpPr>
          <p:cNvPr id="64" name="Rectangle 63"/>
          <p:cNvSpPr/>
          <p:nvPr/>
        </p:nvSpPr>
        <p:spPr>
          <a:xfrm>
            <a:off x="10145596" y="2396027"/>
            <a:ext cx="558166"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AHD</a:t>
            </a:r>
            <a:endParaRPr lang="en-US" sz="1600" dirty="0">
              <a:ln w="10160">
                <a:solidFill>
                  <a:schemeClr val="tx1"/>
                </a:solidFill>
                <a:prstDash val="solid"/>
              </a:ln>
            </a:endParaRPr>
          </a:p>
        </p:txBody>
      </p:sp>
      <p:sp>
        <p:nvSpPr>
          <p:cNvPr id="65" name="Rectangle 64"/>
          <p:cNvSpPr/>
          <p:nvPr/>
        </p:nvSpPr>
        <p:spPr>
          <a:xfrm>
            <a:off x="7604176" y="3645372"/>
            <a:ext cx="1360174" cy="281231"/>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AUSGeoid2020</a:t>
            </a:r>
            <a:endParaRPr lang="en-AU" sz="1000" dirty="0">
              <a:ea typeface="Calibri" panose="020F0502020204030204" pitchFamily="34" charset="0"/>
              <a:cs typeface="Times New Roman" panose="02020603050405020304" pitchFamily="18" charset="0"/>
            </a:endParaRPr>
          </a:p>
        </p:txBody>
      </p:sp>
      <p:sp>
        <p:nvSpPr>
          <p:cNvPr id="68" name="Rounded Rectangle 67"/>
          <p:cNvSpPr/>
          <p:nvPr/>
        </p:nvSpPr>
        <p:spPr>
          <a:xfrm>
            <a:off x="7807950" y="4725355"/>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9" name="Straight Arrow Connector 68"/>
          <p:cNvCxnSpPr>
            <a:stCxn id="68" idx="3"/>
          </p:cNvCxnSpPr>
          <p:nvPr/>
        </p:nvCxnSpPr>
        <p:spPr>
          <a:xfrm flipV="1">
            <a:off x="8743950" y="3334748"/>
            <a:ext cx="1122326" cy="184060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5" name="Rectangle 74"/>
          <p:cNvSpPr/>
          <p:nvPr/>
        </p:nvSpPr>
        <p:spPr>
          <a:xfrm>
            <a:off x="7590605" y="5646455"/>
            <a:ext cx="1360174" cy="281231"/>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AUSGeoid09</a:t>
            </a:r>
            <a:endParaRPr lang="en-AU" sz="1000" dirty="0">
              <a:ea typeface="Calibri" panose="020F0502020204030204" pitchFamily="34" charset="0"/>
              <a:cs typeface="Times New Roman" panose="02020603050405020304" pitchFamily="18" charset="0"/>
            </a:endParaRPr>
          </a:p>
        </p:txBody>
      </p:sp>
      <p:cxnSp>
        <p:nvCxnSpPr>
          <p:cNvPr id="76" name="Straight Arrow Connector 75"/>
          <p:cNvCxnSpPr/>
          <p:nvPr/>
        </p:nvCxnSpPr>
        <p:spPr>
          <a:xfrm flipV="1">
            <a:off x="6764575" y="5175355"/>
            <a:ext cx="1043375" cy="0"/>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439" y="878640"/>
            <a:ext cx="684765" cy="684765"/>
          </a:xfrm>
          <a:prstGeom prst="rect">
            <a:avLst/>
          </a:prstGeom>
        </p:spPr>
      </p:pic>
      <p:sp>
        <p:nvSpPr>
          <p:cNvPr id="79" name="Rectangle 78"/>
          <p:cNvSpPr/>
          <p:nvPr/>
        </p:nvSpPr>
        <p:spPr>
          <a:xfrm>
            <a:off x="7844662" y="1496816"/>
            <a:ext cx="843501"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1-8 cm</a:t>
            </a:r>
            <a:endParaRPr lang="en-AU" sz="1200" dirty="0">
              <a:solidFill>
                <a:schemeClr val="tx1">
                  <a:lumMod val="85000"/>
                  <a:lumOff val="15000"/>
                </a:schemeClr>
              </a:solidFill>
            </a:endParaRPr>
          </a:p>
        </p:txBody>
      </p:sp>
      <p:sp>
        <p:nvSpPr>
          <p:cNvPr id="80" name="Rectangle 79"/>
          <p:cNvSpPr/>
          <p:nvPr/>
        </p:nvSpPr>
        <p:spPr>
          <a:xfrm>
            <a:off x="7858233" y="3355848"/>
            <a:ext cx="922047"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6-13 cm</a:t>
            </a:r>
            <a:endParaRPr lang="en-AU" sz="1200" dirty="0">
              <a:solidFill>
                <a:schemeClr val="tx1">
                  <a:lumMod val="85000"/>
                  <a:lumOff val="15000"/>
                </a:schemeClr>
              </a:solidFill>
            </a:endParaRPr>
          </a:p>
        </p:txBody>
      </p:sp>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548" y="2752868"/>
            <a:ext cx="684765" cy="684765"/>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887" y="4763472"/>
            <a:ext cx="684765" cy="684765"/>
          </a:xfrm>
          <a:prstGeom prst="rect">
            <a:avLst/>
          </a:prstGeom>
        </p:spPr>
      </p:pic>
      <p:sp>
        <p:nvSpPr>
          <p:cNvPr id="90" name="Rectangle 89"/>
          <p:cNvSpPr/>
          <p:nvPr/>
        </p:nvSpPr>
        <p:spPr>
          <a:xfrm>
            <a:off x="8023397" y="5358859"/>
            <a:ext cx="486030" cy="276999"/>
          </a:xfrm>
          <a:prstGeom prst="rect">
            <a:avLst/>
          </a:prstGeom>
        </p:spPr>
        <p:txBody>
          <a:bodyPr wrap="none">
            <a:spAutoFit/>
          </a:bodyPr>
          <a:lstStyle/>
          <a:p>
            <a:r>
              <a:rPr lang="el-GR" sz="1200" b="1" dirty="0">
                <a:solidFill>
                  <a:schemeClr val="tx1">
                    <a:lumMod val="85000"/>
                    <a:lumOff val="15000"/>
                  </a:schemeClr>
                </a:solidFill>
                <a:ea typeface="Calibri" panose="020F0502020204030204" pitchFamily="34" charset="0"/>
                <a:cs typeface="Times New Roman" panose="02020603050405020304" pitchFamily="18" charset="0"/>
              </a:rPr>
              <a:t>σ</a:t>
            </a:r>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 = ?</a:t>
            </a:r>
            <a:endParaRPr lang="en-AU" sz="1200" dirty="0">
              <a:solidFill>
                <a:schemeClr val="tx1">
                  <a:lumMod val="85000"/>
                  <a:lumOff val="15000"/>
                </a:schemeClr>
              </a:solidFill>
            </a:endParaRPr>
          </a:p>
        </p:txBody>
      </p:sp>
      <p:sp>
        <p:nvSpPr>
          <p:cNvPr id="62" name="Oval 61"/>
          <p:cNvSpPr/>
          <p:nvPr/>
        </p:nvSpPr>
        <p:spPr>
          <a:xfrm>
            <a:off x="9940586" y="855309"/>
            <a:ext cx="936000" cy="900000"/>
          </a:xfrm>
          <a:prstGeom prst="ellipse">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73" name="Rectangle 72"/>
          <p:cNvSpPr/>
          <p:nvPr/>
        </p:nvSpPr>
        <p:spPr>
          <a:xfrm>
            <a:off x="9696123" y="1789636"/>
            <a:ext cx="1424448" cy="487569"/>
          </a:xfrm>
          <a:prstGeom prst="rect">
            <a:avLst/>
          </a:prstGeom>
        </p:spPr>
        <p:txBody>
          <a:bodyPr wrap="square">
            <a:spAutoFit/>
          </a:bodyPr>
          <a:lstStyle/>
          <a:p>
            <a:pPr algn="ctr">
              <a:lnSpc>
                <a:spcPct val="107000"/>
              </a:lnSpc>
              <a:spcAft>
                <a:spcPts val="800"/>
              </a:spcAft>
            </a:pPr>
            <a:r>
              <a:rPr lang="en-AU" sz="1200" dirty="0" smtClean="0">
                <a:solidFill>
                  <a:srgbClr val="000000"/>
                </a:solidFill>
                <a:ea typeface="Calibri" panose="020F0502020204030204" pitchFamily="34" charset="0"/>
                <a:cs typeface="Times New Roman" panose="02020603050405020304" pitchFamily="18" charset="0"/>
              </a:rPr>
              <a:t>Australian Vertical Working Surface</a:t>
            </a:r>
            <a:endParaRPr lang="en-AU" sz="1000" dirty="0">
              <a:ea typeface="Calibri" panose="020F0502020204030204" pitchFamily="34" charset="0"/>
              <a:cs typeface="Times New Roman" panose="02020603050405020304" pitchFamily="18" charset="0"/>
            </a:endParaRPr>
          </a:p>
        </p:txBody>
      </p:sp>
      <p:sp>
        <p:nvSpPr>
          <p:cNvPr id="63" name="Rectangle 62"/>
          <p:cNvSpPr/>
          <p:nvPr/>
        </p:nvSpPr>
        <p:spPr>
          <a:xfrm>
            <a:off x="10064503" y="522529"/>
            <a:ext cx="687689"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AVWS</a:t>
            </a:r>
            <a:endParaRPr lang="en-US" sz="1600" dirty="0">
              <a:ln w="10160">
                <a:solidFill>
                  <a:schemeClr val="tx1"/>
                </a:solidFill>
                <a:prstDash val="solid"/>
              </a:ln>
            </a:endParaRPr>
          </a:p>
        </p:txBody>
      </p:sp>
      <p:sp>
        <p:nvSpPr>
          <p:cNvPr id="27" name="Oval 26"/>
          <p:cNvSpPr/>
          <p:nvPr/>
        </p:nvSpPr>
        <p:spPr>
          <a:xfrm>
            <a:off x="10056650" y="966571"/>
            <a:ext cx="720000" cy="68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Arc 27"/>
          <p:cNvSpPr/>
          <p:nvPr/>
        </p:nvSpPr>
        <p:spPr>
          <a:xfrm rot="18816407">
            <a:off x="9963131" y="1216101"/>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Rounded Rectangle 8"/>
          <p:cNvSpPr/>
          <p:nvPr/>
        </p:nvSpPr>
        <p:spPr>
          <a:xfrm>
            <a:off x="6052877" y="1053680"/>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ounded Rectangle 76"/>
          <p:cNvSpPr/>
          <p:nvPr/>
        </p:nvSpPr>
        <p:spPr>
          <a:xfrm>
            <a:off x="6300510" y="1053331"/>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ounded Rectangle 77"/>
          <p:cNvSpPr/>
          <p:nvPr/>
        </p:nvSpPr>
        <p:spPr>
          <a:xfrm>
            <a:off x="6052877" y="4945863"/>
            <a:ext cx="166255" cy="471291"/>
          </a:xfrm>
          <a:prstGeom prst="roundRect">
            <a:avLst/>
          </a:prstGeom>
          <a:solidFill>
            <a:srgbClr val="598F34"/>
          </a:solidFill>
          <a:ln>
            <a:solidFill>
              <a:srgbClr val="478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ounded Rectangle 86"/>
          <p:cNvSpPr/>
          <p:nvPr/>
        </p:nvSpPr>
        <p:spPr>
          <a:xfrm>
            <a:off x="6300510" y="4945514"/>
            <a:ext cx="166255" cy="471291"/>
          </a:xfrm>
          <a:prstGeom prst="roundRect">
            <a:avLst/>
          </a:prstGeom>
          <a:solidFill>
            <a:srgbClr val="598F34"/>
          </a:solidFill>
          <a:ln>
            <a:solidFill>
              <a:srgbClr val="478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p:cNvSpPr/>
          <p:nvPr/>
        </p:nvSpPr>
        <p:spPr>
          <a:xfrm>
            <a:off x="10064963" y="2859105"/>
            <a:ext cx="720000" cy="684000"/>
          </a:xfrm>
          <a:prstGeom prst="ellipse">
            <a:avLst/>
          </a:prstGeom>
          <a:solidFill>
            <a:srgbClr val="F1A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Arc 91"/>
          <p:cNvSpPr/>
          <p:nvPr/>
        </p:nvSpPr>
        <p:spPr>
          <a:xfrm rot="18816407">
            <a:off x="9971444" y="3108635"/>
            <a:ext cx="1258425" cy="1497004"/>
          </a:xfrm>
          <a:prstGeom prst="arc">
            <a:avLst>
              <a:gd name="adj1" fmla="val 16200000"/>
              <a:gd name="adj2" fmla="val 20082748"/>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7" name="Rectangle 96"/>
          <p:cNvSpPr/>
          <p:nvPr/>
        </p:nvSpPr>
        <p:spPr>
          <a:xfrm>
            <a:off x="9606330" y="6297266"/>
            <a:ext cx="1936749" cy="400110"/>
          </a:xfrm>
          <a:prstGeom prst="rect">
            <a:avLst/>
          </a:prstGeom>
        </p:spPr>
        <p:txBody>
          <a:bodyPr wrap="none">
            <a:spAutoFit/>
          </a:bodyPr>
          <a:lstStyle/>
          <a:p>
            <a:r>
              <a:rPr lang="en-US" sz="2000" dirty="0">
                <a:solidFill>
                  <a:schemeClr val="bg1"/>
                </a:solidFill>
              </a:rPr>
              <a:t>@nich0lasbr0wn</a:t>
            </a:r>
          </a:p>
        </p:txBody>
      </p:sp>
      <p:pic>
        <p:nvPicPr>
          <p:cNvPr id="98" name="Picture 97"/>
          <p:cNvPicPr>
            <a:picLocks noChangeAspect="1"/>
          </p:cNvPicPr>
          <p:nvPr/>
        </p:nvPicPr>
        <p:blipFill>
          <a:blip r:embed="rId6">
            <a:clrChange>
              <a:clrFrom>
                <a:srgbClr val="28AAE1"/>
              </a:clrFrom>
              <a:clrTo>
                <a:srgbClr val="28AAE1">
                  <a:alpha val="0"/>
                </a:srgbClr>
              </a:clrTo>
            </a:clrChange>
            <a:biLevel thresh="25000"/>
          </a:blip>
          <a:stretch>
            <a:fillRect/>
          </a:stretch>
        </p:blipFill>
        <p:spPr>
          <a:xfrm>
            <a:off x="9572500" y="5883537"/>
            <a:ext cx="480169" cy="480169"/>
          </a:xfrm>
          <a:prstGeom prst="rect">
            <a:avLst/>
          </a:prstGeom>
        </p:spPr>
      </p:pic>
      <p:sp>
        <p:nvSpPr>
          <p:cNvPr id="101" name="Rectangle 100"/>
          <p:cNvSpPr/>
          <p:nvPr/>
        </p:nvSpPr>
        <p:spPr>
          <a:xfrm>
            <a:off x="3788693" y="3757655"/>
            <a:ext cx="1798266" cy="707886"/>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Webinar 2: GDA2020</a:t>
            </a:r>
            <a:endParaRPr lang="en-US" sz="2000" b="1" dirty="0">
              <a:solidFill>
                <a:schemeClr val="tx1">
                  <a:lumMod val="95000"/>
                  <a:lumOff val="5000"/>
                </a:schemeClr>
              </a:solidFill>
              <a:ea typeface="+mj-ea"/>
              <a:cs typeface="+mj-cs"/>
            </a:endParaRPr>
          </a:p>
        </p:txBody>
      </p:sp>
      <p:sp>
        <p:nvSpPr>
          <p:cNvPr id="102" name="Rectangle 101"/>
          <p:cNvSpPr/>
          <p:nvPr/>
        </p:nvSpPr>
        <p:spPr>
          <a:xfrm>
            <a:off x="2394251" y="2285867"/>
            <a:ext cx="1798266" cy="707886"/>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Webinar 3: ATRF</a:t>
            </a:r>
            <a:endParaRPr lang="en-US" sz="2000" b="1" dirty="0">
              <a:solidFill>
                <a:schemeClr val="tx1">
                  <a:lumMod val="95000"/>
                  <a:lumOff val="5000"/>
                </a:schemeClr>
              </a:solidFill>
              <a:ea typeface="+mj-ea"/>
              <a:cs typeface="+mj-cs"/>
            </a:endParaRPr>
          </a:p>
        </p:txBody>
      </p:sp>
      <p:sp>
        <p:nvSpPr>
          <p:cNvPr id="103" name="Rectangle 102"/>
          <p:cNvSpPr/>
          <p:nvPr/>
        </p:nvSpPr>
        <p:spPr>
          <a:xfrm>
            <a:off x="9544348" y="4880869"/>
            <a:ext cx="1798266" cy="707886"/>
          </a:xfrm>
          <a:prstGeom prst="rect">
            <a:avLst/>
          </a:prstGeom>
          <a:noFill/>
        </p:spPr>
        <p:txBody>
          <a:bodyPr wrap="square" lIns="91440" tIns="45720" rIns="91440" bIns="45720">
            <a:spAutoFit/>
          </a:bodyPr>
          <a:lstStyle/>
          <a:p>
            <a:pPr algn="ctr"/>
            <a:r>
              <a:rPr lang="en-US" sz="2000" b="1" dirty="0" smtClean="0">
                <a:solidFill>
                  <a:schemeClr val="tx1">
                    <a:lumMod val="95000"/>
                    <a:lumOff val="5000"/>
                  </a:schemeClr>
                </a:solidFill>
                <a:ea typeface="+mj-ea"/>
                <a:cs typeface="+mj-cs"/>
              </a:rPr>
              <a:t>Webinar 4: Height</a:t>
            </a:r>
            <a:endParaRPr lang="en-US" sz="2000" b="1" dirty="0">
              <a:solidFill>
                <a:schemeClr val="tx1">
                  <a:lumMod val="95000"/>
                  <a:lumOff val="5000"/>
                </a:schemeClr>
              </a:solidFill>
              <a:ea typeface="+mj-ea"/>
              <a:cs typeface="+mj-cs"/>
            </a:endParaRPr>
          </a:p>
        </p:txBody>
      </p:sp>
      <p:pic>
        <p:nvPicPr>
          <p:cNvPr id="104" name="Picture 103"/>
          <p:cNvPicPr>
            <a:picLocks noChangeAspect="1"/>
          </p:cNvPicPr>
          <p:nvPr/>
        </p:nvPicPr>
        <p:blipFill>
          <a:blip r:embed="rId7"/>
          <a:stretch>
            <a:fillRect/>
          </a:stretch>
        </p:blipFill>
        <p:spPr>
          <a:xfrm>
            <a:off x="578360" y="2899658"/>
            <a:ext cx="3261432" cy="3266914"/>
          </a:xfrm>
          <a:prstGeom prst="rect">
            <a:avLst/>
          </a:prstGeom>
        </p:spPr>
      </p:pic>
    </p:spTree>
    <p:extLst>
      <p:ext uri="{BB962C8B-B14F-4D97-AF65-F5344CB8AC3E}">
        <p14:creationId xmlns:p14="http://schemas.microsoft.com/office/powerpoint/2010/main" val="40191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 grpId="0" animBg="1"/>
      <p:bldP spid="99" grpId="0" animBg="1"/>
      <p:bldP spid="101" grpId="0"/>
      <p:bldP spid="102" grpId="0"/>
      <p:bldP spid="1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7989" y="183463"/>
            <a:ext cx="9068436" cy="590931"/>
          </a:xfrm>
          <a:prstGeom prst="rect">
            <a:avLst/>
          </a:prstGeom>
          <a:noFill/>
        </p:spPr>
        <p:txBody>
          <a:bodyPr wrap="square" lIns="91440" tIns="45720" rIns="91440" bIns="45720">
            <a:spAutoFit/>
          </a:bodyPr>
          <a:lstStyle/>
          <a:p>
            <a:pPr algn="ctr">
              <a:lnSpc>
                <a:spcPct val="90000"/>
              </a:lnSpc>
              <a:spcBef>
                <a:spcPct val="0"/>
              </a:spcBef>
            </a:pPr>
            <a:r>
              <a:rPr lang="en-US" sz="3600" b="1" dirty="0">
                <a:solidFill>
                  <a:srgbClr val="008266"/>
                </a:solidFill>
                <a:ea typeface="+mj-ea"/>
                <a:cs typeface="+mj-cs"/>
              </a:rPr>
              <a:t>Australian Datums – you choose …</a:t>
            </a:r>
          </a:p>
        </p:txBody>
      </p:sp>
      <p:sp>
        <p:nvSpPr>
          <p:cNvPr id="8" name="Rectangle 7"/>
          <p:cNvSpPr/>
          <p:nvPr/>
        </p:nvSpPr>
        <p:spPr>
          <a:xfrm>
            <a:off x="5215292" y="2661430"/>
            <a:ext cx="1293810"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Plate Motion Model</a:t>
            </a:r>
            <a:endParaRPr lang="en-AU" sz="1000" dirty="0">
              <a:ea typeface="Calibri" panose="020F0502020204030204" pitchFamily="34" charset="0"/>
              <a:cs typeface="Times New Roman" panose="02020603050405020304" pitchFamily="18" charset="0"/>
            </a:endParaRPr>
          </a:p>
        </p:txBody>
      </p:sp>
      <p:sp>
        <p:nvSpPr>
          <p:cNvPr id="9" name="Rounded Rectangle 8"/>
          <p:cNvSpPr/>
          <p:nvPr/>
        </p:nvSpPr>
        <p:spPr>
          <a:xfrm>
            <a:off x="5398725" y="1664548"/>
            <a:ext cx="936000" cy="90000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5504572" y="2295007"/>
            <a:ext cx="679994" cy="276999"/>
          </a:xfrm>
          <a:prstGeom prst="rect">
            <a:avLst/>
          </a:prstGeom>
        </p:spPr>
        <p:txBody>
          <a:bodyPr wrap="none">
            <a:spAutoFit/>
          </a:bodyPr>
          <a:lstStyle/>
          <a:p>
            <a:r>
              <a:rPr lang="en-AU" sz="1200" b="1" dirty="0" smtClean="0">
                <a:solidFill>
                  <a:schemeClr val="tx1">
                    <a:lumMod val="85000"/>
                    <a:lumOff val="15000"/>
                  </a:schemeClr>
                </a:solidFill>
                <a:ea typeface="Calibri" panose="020F0502020204030204" pitchFamily="34" charset="0"/>
                <a:cs typeface="Times New Roman" panose="02020603050405020304" pitchFamily="18" charset="0"/>
              </a:rPr>
              <a:t>7 cm/yr</a:t>
            </a:r>
            <a:endParaRPr lang="en-AU" sz="1200" dirty="0">
              <a:solidFill>
                <a:schemeClr val="tx1">
                  <a:lumMod val="85000"/>
                  <a:lumOff val="15000"/>
                </a:scheme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187" y="1748126"/>
            <a:ext cx="603410" cy="603410"/>
          </a:xfrm>
          <a:prstGeom prst="rect">
            <a:avLst/>
          </a:prstGeom>
        </p:spPr>
      </p:pic>
      <p:cxnSp>
        <p:nvCxnSpPr>
          <p:cNvPr id="13" name="Straight Arrow Connector 12"/>
          <p:cNvCxnSpPr>
            <a:stCxn id="9" idx="3"/>
            <a:endCxn id="7" idx="2"/>
          </p:cNvCxnSpPr>
          <p:nvPr/>
        </p:nvCxnSpPr>
        <p:spPr>
          <a:xfrm>
            <a:off x="6334725" y="2114548"/>
            <a:ext cx="2199077" cy="0"/>
          </a:xfrm>
          <a:prstGeom prst="straightConnector1">
            <a:avLst/>
          </a:prstGeom>
          <a:ln w="12700"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4" name="Straight Arrow Connector 13"/>
          <p:cNvCxnSpPr>
            <a:stCxn id="9" idx="1"/>
            <a:endCxn id="18" idx="6"/>
          </p:cNvCxnSpPr>
          <p:nvPr/>
        </p:nvCxnSpPr>
        <p:spPr>
          <a:xfrm flipH="1">
            <a:off x="3224762" y="2114548"/>
            <a:ext cx="2173963" cy="5399"/>
          </a:xfrm>
          <a:prstGeom prst="straightConnector1">
            <a:avLst/>
          </a:prstGeom>
          <a:ln w="12700"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15" name="Group 14"/>
          <p:cNvGrpSpPr/>
          <p:nvPr/>
        </p:nvGrpSpPr>
        <p:grpSpPr>
          <a:xfrm>
            <a:off x="1901216" y="1354493"/>
            <a:ext cx="1632522" cy="1764053"/>
            <a:chOff x="1001915" y="904180"/>
            <a:chExt cx="1632522" cy="1764053"/>
          </a:xfrm>
        </p:grpSpPr>
        <p:sp>
          <p:nvSpPr>
            <p:cNvPr id="16" name="Up Arrow 15"/>
            <p:cNvSpPr/>
            <p:nvPr/>
          </p:nvSpPr>
          <p:spPr>
            <a:xfrm rot="13464686">
              <a:off x="1773156" y="1511636"/>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17" name="Up Arrow 16"/>
            <p:cNvSpPr/>
            <p:nvPr/>
          </p:nvSpPr>
          <p:spPr>
            <a:xfrm rot="2591304">
              <a:off x="1692176" y="1274051"/>
              <a:ext cx="252000" cy="576000"/>
            </a:xfrm>
            <a:prstGeom prst="upArrow">
              <a:avLst>
                <a:gd name="adj1" fmla="val 50000"/>
                <a:gd name="adj2" fmla="val 67343"/>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0000" bIns="45720" numCol="1" spcCol="0" rtlCol="0" fromWordArt="0" anchor="ctr" anchorCtr="0" forceAA="0" compatLnSpc="1">
              <a:prstTxWarp prst="textNoShape">
                <a:avLst/>
              </a:prstTxWarp>
              <a:noAutofit/>
            </a:bodyPr>
            <a:lstStyle/>
            <a:p>
              <a:endParaRPr lang="en-AU"/>
            </a:p>
          </p:txBody>
        </p:sp>
        <p:sp>
          <p:nvSpPr>
            <p:cNvPr id="18" name="Oval 17"/>
            <p:cNvSpPr/>
            <p:nvPr/>
          </p:nvSpPr>
          <p:spPr>
            <a:xfrm>
              <a:off x="1389461" y="1219634"/>
              <a:ext cx="936000" cy="9000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b="1" dirty="0">
                <a:effectLst>
                  <a:glow>
                    <a:schemeClr val="accent1"/>
                  </a:glow>
                </a:effectLst>
                <a:ea typeface="Calibri" panose="020F0502020204030204" pitchFamily="34" charset="0"/>
                <a:cs typeface="Times New Roman" panose="02020603050405020304" pitchFamily="18" charset="0"/>
              </a:endParaRPr>
            </a:p>
          </p:txBody>
        </p:sp>
        <p:sp>
          <p:nvSpPr>
            <p:cNvPr id="19" name="Rectangle 18"/>
            <p:cNvSpPr/>
            <p:nvPr/>
          </p:nvSpPr>
          <p:spPr>
            <a:xfrm>
              <a:off x="1001915" y="2180664"/>
              <a:ext cx="1632522"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Australian </a:t>
              </a:r>
              <a:r>
                <a:rPr lang="en-AU" sz="1200" dirty="0" smtClean="0">
                  <a:solidFill>
                    <a:srgbClr val="000000"/>
                  </a:solidFill>
                  <a:ea typeface="Calibri" panose="020F0502020204030204" pitchFamily="34" charset="0"/>
                  <a:cs typeface="Times New Roman" panose="02020603050405020304" pitchFamily="18" charset="0"/>
                </a:rPr>
                <a:t>Terrestrial Reference </a:t>
              </a:r>
              <a:r>
                <a:rPr lang="en-AU" sz="1200" dirty="0">
                  <a:solidFill>
                    <a:srgbClr val="000000"/>
                  </a:solidFill>
                  <a:ea typeface="Calibri" panose="020F0502020204030204" pitchFamily="34" charset="0"/>
                  <a:cs typeface="Times New Roman" panose="02020603050405020304" pitchFamily="18" charset="0"/>
                </a:rPr>
                <a:t>Frame</a:t>
              </a:r>
              <a:endParaRPr lang="en-AU" sz="1000" dirty="0">
                <a:ea typeface="Calibri" panose="020F0502020204030204" pitchFamily="34" charset="0"/>
                <a:cs typeface="Times New Roman" panose="02020603050405020304" pitchFamily="18" charset="0"/>
              </a:endParaRPr>
            </a:p>
          </p:txBody>
        </p:sp>
        <p:sp>
          <p:nvSpPr>
            <p:cNvPr id="20" name="Rectangle 19"/>
            <p:cNvSpPr/>
            <p:nvPr/>
          </p:nvSpPr>
          <p:spPr>
            <a:xfrm>
              <a:off x="1555134" y="904180"/>
              <a:ext cx="604653"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ATRF</a:t>
              </a:r>
              <a:endParaRPr lang="en-US" dirty="0">
                <a:ln w="10160">
                  <a:solidFill>
                    <a:schemeClr val="tx1"/>
                  </a:solidFill>
                  <a:prstDash val="solid"/>
                </a:ln>
              </a:endParaRPr>
            </a:p>
          </p:txBody>
        </p:sp>
      </p:grpSp>
      <p:grpSp>
        <p:nvGrpSpPr>
          <p:cNvPr id="26" name="Group 25"/>
          <p:cNvGrpSpPr/>
          <p:nvPr/>
        </p:nvGrpSpPr>
        <p:grpSpPr>
          <a:xfrm>
            <a:off x="8299615" y="1341831"/>
            <a:ext cx="1403896" cy="1776715"/>
            <a:chOff x="7362496" y="806076"/>
            <a:chExt cx="1403896" cy="1776715"/>
          </a:xfrm>
        </p:grpSpPr>
        <p:sp>
          <p:nvSpPr>
            <p:cNvPr id="7" name="Oval 6"/>
            <p:cNvSpPr/>
            <p:nvPr/>
          </p:nvSpPr>
          <p:spPr>
            <a:xfrm>
              <a:off x="7596683" y="1128793"/>
              <a:ext cx="936000" cy="900000"/>
            </a:xfrm>
            <a:prstGeom prst="ellipse">
              <a:avLst/>
            </a:prstGeom>
            <a:noFill/>
            <a:ln w="57150">
              <a:solidFill>
                <a:srgbClr val="01599C"/>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n-AU" sz="1000" dirty="0">
                <a:effectLst/>
                <a:ea typeface="Calibri" panose="020F0502020204030204" pitchFamily="34" charset="0"/>
                <a:cs typeface="Times New Roman" panose="02020603050405020304" pitchFamily="18" charset="0"/>
              </a:endParaRPr>
            </a:p>
          </p:txBody>
        </p:sp>
        <p:sp>
          <p:nvSpPr>
            <p:cNvPr id="11" name="Rectangle 10"/>
            <p:cNvSpPr/>
            <p:nvPr/>
          </p:nvSpPr>
          <p:spPr>
            <a:xfrm>
              <a:off x="7362496" y="2095222"/>
              <a:ext cx="1403896" cy="487569"/>
            </a:xfrm>
            <a:prstGeom prst="rect">
              <a:avLst/>
            </a:prstGeom>
          </p:spPr>
          <p:txBody>
            <a:bodyPr wrap="square">
              <a:spAutoFit/>
            </a:bodyPr>
            <a:lstStyle/>
            <a:p>
              <a:pPr algn="ctr">
                <a:lnSpc>
                  <a:spcPct val="107000"/>
                </a:lnSpc>
                <a:spcAft>
                  <a:spcPts val="800"/>
                </a:spcAft>
              </a:pPr>
              <a:r>
                <a:rPr lang="en-AU" sz="1200" dirty="0">
                  <a:solidFill>
                    <a:srgbClr val="000000"/>
                  </a:solidFill>
                  <a:ea typeface="Calibri" panose="020F0502020204030204" pitchFamily="34" charset="0"/>
                  <a:cs typeface="Times New Roman" panose="02020603050405020304" pitchFamily="18" charset="0"/>
                </a:rPr>
                <a:t>Geocentric Datum of Australia 2020</a:t>
              </a:r>
            </a:p>
          </p:txBody>
        </p:sp>
        <p:sp>
          <p:nvSpPr>
            <p:cNvPr id="21" name="Rectangle 20"/>
            <p:cNvSpPr/>
            <p:nvPr/>
          </p:nvSpPr>
          <p:spPr>
            <a:xfrm>
              <a:off x="7562514" y="806076"/>
              <a:ext cx="982961" cy="338554"/>
            </a:xfrm>
            <a:prstGeom prst="rect">
              <a:avLst/>
            </a:prstGeom>
            <a:noFill/>
          </p:spPr>
          <p:txBody>
            <a:bodyPr wrap="none" lIns="91440" tIns="45720" rIns="91440" bIns="45720">
              <a:spAutoFit/>
            </a:bodyPr>
            <a:lstStyle/>
            <a:p>
              <a:pPr algn="ctr"/>
              <a:r>
                <a:rPr lang="en-US" sz="1600" dirty="0" smtClean="0">
                  <a:ln w="10160">
                    <a:solidFill>
                      <a:schemeClr val="tx1"/>
                    </a:solidFill>
                    <a:prstDash val="solid"/>
                  </a:ln>
                </a:rPr>
                <a:t>GDA2020</a:t>
              </a:r>
              <a:endParaRPr lang="en-US" dirty="0">
                <a:ln w="10160">
                  <a:solidFill>
                    <a:schemeClr val="tx1"/>
                  </a:solidFill>
                  <a:prstDash val="solid"/>
                </a:ln>
              </a:endParaRPr>
            </a:p>
          </p:txBody>
        </p:sp>
        <p:sp>
          <p:nvSpPr>
            <p:cNvPr id="22" name="Rounded Rectangle 21"/>
            <p:cNvSpPr/>
            <p:nvPr/>
          </p:nvSpPr>
          <p:spPr>
            <a:xfrm>
              <a:off x="7852757" y="1349889"/>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ounded Rectangle 22"/>
            <p:cNvSpPr/>
            <p:nvPr/>
          </p:nvSpPr>
          <p:spPr>
            <a:xfrm>
              <a:off x="8100390" y="1349540"/>
              <a:ext cx="166255" cy="471291"/>
            </a:xfrm>
            <a:prstGeom prst="roundRect">
              <a:avLst/>
            </a:prstGeom>
            <a:solidFill>
              <a:srgbClr val="01599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TextBox 23"/>
          <p:cNvSpPr txBox="1"/>
          <p:nvPr/>
        </p:nvSpPr>
        <p:spPr>
          <a:xfrm>
            <a:off x="7245019" y="3296997"/>
            <a:ext cx="3492188" cy="1600438"/>
          </a:xfrm>
          <a:prstGeom prst="rect">
            <a:avLst/>
          </a:prstGeom>
          <a:noFill/>
        </p:spPr>
        <p:txBody>
          <a:bodyPr wrap="square" rtlCol="0">
            <a:spAutoFit/>
          </a:bodyPr>
          <a:lstStyle/>
          <a:p>
            <a:pPr marL="342900" indent="-342900" algn="ctr">
              <a:buFont typeface="+mj-lt"/>
              <a:buAutoNum type="arabicPeriod"/>
            </a:pPr>
            <a:r>
              <a:rPr lang="en-US" sz="1400" b="1" dirty="0" smtClean="0">
                <a:solidFill>
                  <a:srgbClr val="01599C"/>
                </a:solidFill>
              </a:rPr>
              <a:t>Available since October 2017</a:t>
            </a:r>
          </a:p>
          <a:p>
            <a:pPr marL="342900" indent="-342900" algn="ctr">
              <a:buFont typeface="+mj-lt"/>
              <a:buAutoNum type="arabicPeriod"/>
            </a:pPr>
            <a:r>
              <a:rPr lang="en-US" sz="1400" b="1" dirty="0" smtClean="0">
                <a:solidFill>
                  <a:srgbClr val="FF0000"/>
                </a:solidFill>
              </a:rPr>
              <a:t>Static Datum (like GDA94)</a:t>
            </a:r>
          </a:p>
          <a:p>
            <a:pPr marL="342900" indent="-342900" algn="ctr">
              <a:buFont typeface="+mj-lt"/>
              <a:buAutoNum type="arabicPeriod"/>
            </a:pPr>
            <a:r>
              <a:rPr lang="en-US" sz="1400" b="1" dirty="0" smtClean="0">
                <a:solidFill>
                  <a:srgbClr val="598F34"/>
                </a:solidFill>
              </a:rPr>
              <a:t>Positions of features (e.g. property boundaries) aligned with the Australian Plate at 1 Jan 2020</a:t>
            </a:r>
          </a:p>
          <a:p>
            <a:pPr marL="342900" indent="-342900" algn="ctr">
              <a:buFont typeface="+mj-lt"/>
              <a:buAutoNum type="arabicPeriod"/>
            </a:pPr>
            <a:r>
              <a:rPr lang="en-US" sz="1400" b="1" dirty="0" smtClean="0">
                <a:solidFill>
                  <a:schemeClr val="accent2"/>
                </a:solidFill>
              </a:rPr>
              <a:t>Convenient for many applications, storing data, and data alignment</a:t>
            </a:r>
            <a:endParaRPr lang="en-AU" sz="1400" b="1" dirty="0">
              <a:solidFill>
                <a:schemeClr val="accent2"/>
              </a:solidFill>
            </a:endParaRPr>
          </a:p>
        </p:txBody>
      </p:sp>
      <p:sp>
        <p:nvSpPr>
          <p:cNvPr id="27" name="TextBox 26"/>
          <p:cNvSpPr txBox="1"/>
          <p:nvPr/>
        </p:nvSpPr>
        <p:spPr>
          <a:xfrm>
            <a:off x="924938" y="3296997"/>
            <a:ext cx="3585078" cy="2031325"/>
          </a:xfrm>
          <a:prstGeom prst="rect">
            <a:avLst/>
          </a:prstGeom>
          <a:noFill/>
        </p:spPr>
        <p:txBody>
          <a:bodyPr wrap="square" rtlCol="0">
            <a:spAutoFit/>
          </a:bodyPr>
          <a:lstStyle/>
          <a:p>
            <a:pPr marL="342900" indent="-342900" algn="ctr">
              <a:buFont typeface="+mj-lt"/>
              <a:buAutoNum type="arabicPeriod"/>
            </a:pPr>
            <a:r>
              <a:rPr lang="en-US" sz="1400" b="1" dirty="0" smtClean="0">
                <a:solidFill>
                  <a:srgbClr val="01599C"/>
                </a:solidFill>
              </a:rPr>
              <a:t>Available from 1 January 2020</a:t>
            </a:r>
          </a:p>
          <a:p>
            <a:pPr marL="342900" indent="-342900" algn="ctr">
              <a:buFont typeface="+mj-lt"/>
              <a:buAutoNum type="arabicPeriod"/>
            </a:pPr>
            <a:r>
              <a:rPr lang="en-US" sz="1400" b="1" dirty="0" smtClean="0">
                <a:solidFill>
                  <a:srgbClr val="FF0000"/>
                </a:solidFill>
              </a:rPr>
              <a:t>Time dependent reference frame         (like WGS84, ITRF2014)</a:t>
            </a:r>
          </a:p>
          <a:p>
            <a:pPr marL="342900" indent="-342900" algn="ctr">
              <a:buFont typeface="+mj-lt"/>
              <a:buAutoNum type="arabicPeriod"/>
            </a:pPr>
            <a:r>
              <a:rPr lang="en-US" sz="1400" b="1" dirty="0" smtClean="0">
                <a:solidFill>
                  <a:srgbClr val="598F34"/>
                </a:solidFill>
              </a:rPr>
              <a:t>Positions of features (e.g. property boundaries) change with movement of the Australian Plate (7 cm/</a:t>
            </a:r>
            <a:r>
              <a:rPr lang="en-US" sz="1400" b="1" dirty="0" err="1" smtClean="0">
                <a:solidFill>
                  <a:srgbClr val="598F34"/>
                </a:solidFill>
              </a:rPr>
              <a:t>yr</a:t>
            </a:r>
            <a:r>
              <a:rPr lang="en-US" sz="1400" b="1" dirty="0" smtClean="0">
                <a:solidFill>
                  <a:srgbClr val="598F34"/>
                </a:solidFill>
              </a:rPr>
              <a:t> NNE)</a:t>
            </a:r>
          </a:p>
          <a:p>
            <a:pPr marL="342900" indent="-342900" algn="ctr">
              <a:buFont typeface="+mj-lt"/>
              <a:buAutoNum type="arabicPeriod"/>
            </a:pPr>
            <a:r>
              <a:rPr lang="en-US" sz="1400" b="1" dirty="0" smtClean="0">
                <a:solidFill>
                  <a:schemeClr val="accent2"/>
                </a:solidFill>
              </a:rPr>
              <a:t>Useful for Intelligent Transport Sector (e.g. autonomous vehicles) and Location Based Services (e.g. mobile apps)</a:t>
            </a:r>
            <a:endParaRPr lang="en-AU" sz="1400" b="1" dirty="0">
              <a:solidFill>
                <a:schemeClr val="accent2"/>
              </a:solidFill>
            </a:endParaRPr>
          </a:p>
        </p:txBody>
      </p:sp>
      <p:sp>
        <p:nvSpPr>
          <p:cNvPr id="25" name="Rectangle 24"/>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2645862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578" t="2030" r="4518" b="2416"/>
          <a:stretch/>
        </p:blipFill>
        <p:spPr>
          <a:xfrm>
            <a:off x="8473521" y="4071962"/>
            <a:ext cx="842988" cy="766353"/>
          </a:xfrm>
          <a:prstGeom prst="rect">
            <a:avLst/>
          </a:prstGeom>
        </p:spPr>
      </p:pic>
      <p:sp>
        <p:nvSpPr>
          <p:cNvPr id="2" name="Title 1"/>
          <p:cNvSpPr>
            <a:spLocks noGrp="1"/>
          </p:cNvSpPr>
          <p:nvPr>
            <p:ph type="title"/>
          </p:nvPr>
        </p:nvSpPr>
        <p:spPr/>
        <p:txBody>
          <a:bodyPr/>
          <a:lstStyle/>
          <a:p>
            <a:r>
              <a:rPr lang="en-US" dirty="0" smtClean="0"/>
              <a:t>GNSS operate in a time dependent reference frame</a:t>
            </a:r>
            <a:endParaRPr lang="en-AU" dirty="0"/>
          </a:p>
        </p:txBody>
      </p:sp>
      <p:sp>
        <p:nvSpPr>
          <p:cNvPr id="10" name="Oval 9"/>
          <p:cNvSpPr/>
          <p:nvPr/>
        </p:nvSpPr>
        <p:spPr bwMode="auto">
          <a:xfrm>
            <a:off x="6929112" y="2152386"/>
            <a:ext cx="3024336" cy="3024000"/>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cxnSp>
        <p:nvCxnSpPr>
          <p:cNvPr id="12" name="Straight Connector 11"/>
          <p:cNvCxnSpPr/>
          <p:nvPr/>
        </p:nvCxnSpPr>
        <p:spPr>
          <a:xfrm flipV="1">
            <a:off x="8473523" y="1299696"/>
            <a:ext cx="0" cy="2434196"/>
          </a:xfrm>
          <a:prstGeom prst="line">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V="1">
            <a:off x="9690621" y="2516794"/>
            <a:ext cx="0" cy="2434196"/>
          </a:xfrm>
          <a:prstGeom prst="line">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473523" y="2806879"/>
            <a:ext cx="2068436" cy="927013"/>
          </a:xfrm>
          <a:prstGeom prst="line">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flipH="1">
            <a:off x="10907719" y="3533837"/>
            <a:ext cx="691166" cy="400110"/>
          </a:xfrm>
          <a:prstGeom prst="rect">
            <a:avLst/>
          </a:prstGeom>
          <a:noFill/>
        </p:spPr>
        <p:txBody>
          <a:bodyPr wrap="square" rtlCol="0">
            <a:spAutoFit/>
          </a:bodyPr>
          <a:lstStyle/>
          <a:p>
            <a:r>
              <a:rPr lang="en-US" sz="2000" b="1" dirty="0" smtClean="0">
                <a:solidFill>
                  <a:schemeClr val="accent1">
                    <a:lumMod val="50000"/>
                  </a:schemeClr>
                </a:solidFill>
              </a:rPr>
              <a:t>X</a:t>
            </a:r>
            <a:endParaRPr lang="en-AU" b="1" dirty="0">
              <a:solidFill>
                <a:schemeClr val="accent1">
                  <a:lumMod val="50000"/>
                </a:schemeClr>
              </a:solidFill>
            </a:endParaRPr>
          </a:p>
        </p:txBody>
      </p:sp>
      <p:sp>
        <p:nvSpPr>
          <p:cNvPr id="17" name="TextBox 16"/>
          <p:cNvSpPr txBox="1"/>
          <p:nvPr/>
        </p:nvSpPr>
        <p:spPr>
          <a:xfrm flipH="1">
            <a:off x="10541959" y="2606823"/>
            <a:ext cx="691166" cy="400110"/>
          </a:xfrm>
          <a:prstGeom prst="rect">
            <a:avLst/>
          </a:prstGeom>
          <a:noFill/>
        </p:spPr>
        <p:txBody>
          <a:bodyPr wrap="square" rtlCol="0">
            <a:spAutoFit/>
          </a:bodyPr>
          <a:lstStyle/>
          <a:p>
            <a:r>
              <a:rPr lang="en-US" sz="2000" b="1" dirty="0">
                <a:solidFill>
                  <a:schemeClr val="accent1">
                    <a:lumMod val="50000"/>
                  </a:schemeClr>
                </a:solidFill>
              </a:rPr>
              <a:t>Y</a:t>
            </a:r>
            <a:endParaRPr lang="en-AU" b="1" dirty="0">
              <a:solidFill>
                <a:schemeClr val="accent1">
                  <a:lumMod val="50000"/>
                </a:schemeClr>
              </a:solidFill>
            </a:endParaRPr>
          </a:p>
        </p:txBody>
      </p:sp>
      <p:sp>
        <p:nvSpPr>
          <p:cNvPr id="18" name="TextBox 17"/>
          <p:cNvSpPr txBox="1"/>
          <p:nvPr/>
        </p:nvSpPr>
        <p:spPr>
          <a:xfrm flipH="1">
            <a:off x="8324175" y="922192"/>
            <a:ext cx="691166" cy="400110"/>
          </a:xfrm>
          <a:prstGeom prst="rect">
            <a:avLst/>
          </a:prstGeom>
          <a:noFill/>
        </p:spPr>
        <p:txBody>
          <a:bodyPr wrap="square" rtlCol="0">
            <a:spAutoFit/>
          </a:bodyPr>
          <a:lstStyle/>
          <a:p>
            <a:r>
              <a:rPr lang="en-US" sz="2000" b="1" dirty="0" smtClean="0">
                <a:solidFill>
                  <a:schemeClr val="accent1">
                    <a:lumMod val="50000"/>
                  </a:schemeClr>
                </a:solidFill>
              </a:rPr>
              <a:t>Z</a:t>
            </a:r>
            <a:endParaRPr lang="en-AU" b="1" dirty="0">
              <a:solidFill>
                <a:schemeClr val="accent1">
                  <a:lumMod val="50000"/>
                </a:schemeClr>
              </a:solidFill>
            </a:endParaRPr>
          </a:p>
        </p:txBody>
      </p:sp>
      <p:sp>
        <p:nvSpPr>
          <p:cNvPr id="26" name="Oval 25"/>
          <p:cNvSpPr/>
          <p:nvPr/>
        </p:nvSpPr>
        <p:spPr>
          <a:xfrm>
            <a:off x="8364839" y="3617778"/>
            <a:ext cx="217365" cy="232228"/>
          </a:xfrm>
          <a:prstGeom prst="ellipse">
            <a:avLst/>
          </a:prstGeom>
          <a:solidFill>
            <a:schemeClr val="accent1">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bwMode="auto">
          <a:xfrm>
            <a:off x="6191280" y="1414386"/>
            <a:ext cx="4500000" cy="4500000"/>
          </a:xfrm>
          <a:prstGeom prst="ellipse">
            <a:avLst/>
          </a:prstGeom>
          <a:noFill/>
          <a:ln w="28575" cap="flat" cmpd="sng" algn="ctr">
            <a:solidFill>
              <a:schemeClr val="bg1">
                <a:lumMod val="75000"/>
              </a:schemeClr>
            </a:solidFill>
            <a:prstDash val="dash"/>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28" name="Rectangle 27"/>
          <p:cNvSpPr/>
          <p:nvPr/>
        </p:nvSpPr>
        <p:spPr>
          <a:xfrm>
            <a:off x="618786" y="1229666"/>
            <a:ext cx="5040320" cy="4708981"/>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2000" dirty="0" smtClean="0"/>
              <a:t>GNSS satellites orbit ~20,000 km above the surface of the Earth.</a:t>
            </a:r>
          </a:p>
          <a:p>
            <a:pPr marL="285750" indent="-285750" eaLnBrk="0" fontAlgn="base" hangingPunct="0">
              <a:spcBef>
                <a:spcPct val="0"/>
              </a:spcBef>
              <a:spcAft>
                <a:spcPct val="0"/>
              </a:spcAft>
              <a:buFont typeface="Arial" panose="020B0604020202020204" pitchFamily="34" charset="0"/>
              <a:buChar char="•"/>
            </a:pPr>
            <a:r>
              <a:rPr lang="en-US" sz="2000" dirty="0" smtClean="0"/>
              <a:t>Coordinates provided by </a:t>
            </a:r>
            <a:r>
              <a:rPr lang="en-US" sz="2000" dirty="0" smtClean="0"/>
              <a:t>GNSS satellites </a:t>
            </a:r>
            <a:r>
              <a:rPr lang="en-US" sz="2000" dirty="0" smtClean="0"/>
              <a:t>are with respect to the </a:t>
            </a:r>
            <a:r>
              <a:rPr lang="en-US" sz="2000" dirty="0" err="1" smtClean="0"/>
              <a:t>centre</a:t>
            </a:r>
            <a:r>
              <a:rPr lang="en-US" sz="2000" dirty="0" smtClean="0"/>
              <a:t> of mass of the Earth.</a:t>
            </a:r>
          </a:p>
          <a:p>
            <a:pPr marL="285750" indent="-285750" eaLnBrk="0" fontAlgn="base" hangingPunct="0">
              <a:spcBef>
                <a:spcPct val="0"/>
              </a:spcBef>
              <a:spcAft>
                <a:spcPct val="0"/>
              </a:spcAft>
              <a:buFont typeface="Arial" panose="020B0604020202020204" pitchFamily="34" charset="0"/>
              <a:buChar char="•"/>
            </a:pPr>
            <a:r>
              <a:rPr lang="en-US" sz="2000" dirty="0" smtClean="0"/>
              <a:t>These are called Earth </a:t>
            </a:r>
            <a:r>
              <a:rPr lang="en-US" sz="2000" dirty="0" err="1" smtClean="0"/>
              <a:t>centred</a:t>
            </a:r>
            <a:r>
              <a:rPr lang="en-US" sz="2000" dirty="0" smtClean="0"/>
              <a:t> Cartesian coordinates.</a:t>
            </a:r>
          </a:p>
          <a:p>
            <a:pPr marL="285750" indent="-285750" eaLnBrk="0" fontAlgn="base" hangingPunct="0">
              <a:spcBef>
                <a:spcPct val="0"/>
              </a:spcBef>
              <a:spcAft>
                <a:spcPct val="0"/>
              </a:spcAft>
              <a:buFont typeface="Arial" panose="020B0604020202020204" pitchFamily="34" charset="0"/>
              <a:buChar char="•"/>
            </a:pPr>
            <a:r>
              <a:rPr lang="en-US" sz="2000" dirty="0" smtClean="0"/>
              <a:t>Can be converted to latitude, longitude and ellipsoidal </a:t>
            </a:r>
            <a:r>
              <a:rPr lang="en-US" sz="2000" dirty="0" smtClean="0"/>
              <a:t>height to make them easier to understand and use.</a:t>
            </a:r>
            <a:endParaRPr lang="en-US" sz="2000" dirty="0" smtClean="0"/>
          </a:p>
          <a:p>
            <a:pPr marL="285750" indent="-285750" eaLnBrk="0" fontAlgn="base" hangingPunct="0">
              <a:spcBef>
                <a:spcPct val="0"/>
              </a:spcBef>
              <a:spcAft>
                <a:spcPct val="0"/>
              </a:spcAft>
              <a:buFont typeface="Arial" panose="020B0604020202020204" pitchFamily="34" charset="0"/>
              <a:buChar char="•"/>
            </a:pPr>
            <a:r>
              <a:rPr lang="en-US" sz="2000" dirty="0" smtClean="0"/>
              <a:t>Earth </a:t>
            </a:r>
            <a:r>
              <a:rPr lang="en-US" sz="2000" dirty="0" err="1" smtClean="0"/>
              <a:t>centred</a:t>
            </a:r>
            <a:r>
              <a:rPr lang="en-US" sz="2000" dirty="0" smtClean="0"/>
              <a:t> GNSS </a:t>
            </a:r>
            <a:r>
              <a:rPr lang="en-US" sz="2000" dirty="0" smtClean="0"/>
              <a:t>coordinates describe where you are right </a:t>
            </a:r>
            <a:r>
              <a:rPr lang="en-US" sz="2000" dirty="0" smtClean="0"/>
              <a:t>now.</a:t>
            </a:r>
          </a:p>
          <a:p>
            <a:pPr marL="285750" indent="-285750" eaLnBrk="0" fontAlgn="base" hangingPunct="0">
              <a:spcBef>
                <a:spcPct val="0"/>
              </a:spcBef>
              <a:spcAft>
                <a:spcPct val="0"/>
              </a:spcAft>
              <a:buFont typeface="Arial" panose="020B0604020202020204" pitchFamily="34" charset="0"/>
              <a:buChar char="•"/>
            </a:pPr>
            <a:r>
              <a:rPr lang="en-US" sz="2000" dirty="0" smtClean="0"/>
              <a:t>Features (e.g. property boundary) on the Australian plate will have different coordinates when re-observed over time. </a:t>
            </a:r>
            <a:endParaRPr lang="en-US" sz="2000" dirty="0" smtClean="0"/>
          </a:p>
        </p:txBody>
      </p:sp>
      <p:sp>
        <p:nvSpPr>
          <p:cNvPr id="29" name="Rectangle 28"/>
          <p:cNvSpPr/>
          <p:nvPr/>
        </p:nvSpPr>
        <p:spPr>
          <a:xfrm rot="19306366">
            <a:off x="5932829" y="1528057"/>
            <a:ext cx="2130007" cy="369332"/>
          </a:xfrm>
          <a:prstGeom prst="rect">
            <a:avLst/>
          </a:prstGeom>
        </p:spPr>
        <p:txBody>
          <a:bodyPr wrap="none">
            <a:spAutoFit/>
          </a:bodyPr>
          <a:lstStyle/>
          <a:p>
            <a:r>
              <a:rPr lang="en-US" dirty="0">
                <a:solidFill>
                  <a:schemeClr val="bg1">
                    <a:lumMod val="50000"/>
                  </a:schemeClr>
                </a:solidFill>
              </a:rPr>
              <a:t>GNSS satellites orbit </a:t>
            </a:r>
            <a:endParaRPr lang="en-AU" dirty="0">
              <a:solidFill>
                <a:schemeClr val="bg1">
                  <a:lumMod val="50000"/>
                </a:schemeClr>
              </a:solidFill>
            </a:endParaRPr>
          </a:p>
        </p:txBody>
      </p:sp>
      <p:sp>
        <p:nvSpPr>
          <p:cNvPr id="30" name="Rectangle 29"/>
          <p:cNvSpPr/>
          <p:nvPr/>
        </p:nvSpPr>
        <p:spPr>
          <a:xfrm>
            <a:off x="6685593" y="6389902"/>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071" y="6440735"/>
            <a:ext cx="928846" cy="360000"/>
          </a:xfrm>
          <a:prstGeom prst="rect">
            <a:avLst/>
          </a:prstGeom>
        </p:spPr>
      </p:pic>
    </p:spTree>
    <p:extLst>
      <p:ext uri="{BB962C8B-B14F-4D97-AF65-F5344CB8AC3E}">
        <p14:creationId xmlns:p14="http://schemas.microsoft.com/office/powerpoint/2010/main" val="39761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70833E-6 2.96296E-6 L 0.02591 -0.1051 " pathEditMode="relative" rAng="0" ptsTypes="AA">
                                      <p:cBhvr>
                                        <p:cTn id="35" dur="2000" fill="hold"/>
                                        <p:tgtEl>
                                          <p:spTgt spid="3"/>
                                        </p:tgtEl>
                                        <p:attrNameLst>
                                          <p:attrName>ppt_x</p:attrName>
                                          <p:attrName>ppt_y</p:attrName>
                                        </p:attrNameLst>
                                      </p:cBhvr>
                                      <p:rCtr x="1289"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6" grpId="0" animBg="1"/>
      <p:bldP spid="27"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Australian plate motion</a:t>
            </a:r>
            <a:endParaRPr lang="en-AU" dirty="0"/>
          </a:p>
        </p:txBody>
      </p:sp>
      <p:sp>
        <p:nvSpPr>
          <p:cNvPr id="3" name="Content Placeholder 2"/>
          <p:cNvSpPr>
            <a:spLocks noGrp="1"/>
          </p:cNvSpPr>
          <p:nvPr>
            <p:ph idx="1"/>
          </p:nvPr>
        </p:nvSpPr>
        <p:spPr/>
        <p:txBody>
          <a:bodyPr/>
          <a:lstStyle/>
          <a:p>
            <a:endParaRPr lang="en-AU"/>
          </a:p>
        </p:txBody>
      </p:sp>
      <p:pic>
        <p:nvPicPr>
          <p:cNvPr id="4" name="Picture 2" descr="J:\lr\Geodetic\_AUSCOPE\_MT EMU\monitoring\Feb 2012\Report\MTEM_SITE.JPG">
            <a:extLst>
              <a:ext uri="{FF2B5EF4-FFF2-40B4-BE49-F238E27FC236}">
                <a16:creationId xmlns:a16="http://schemas.microsoft.com/office/drawing/2014/main" id="{A18E2726-0EA3-45D7-9D76-78A2A77699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5591" y="1095376"/>
            <a:ext cx="2661096" cy="1993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Data\Presentations\GeoRabble\Alice Springs.JPG">
            <a:extLst>
              <a:ext uri="{FF2B5EF4-FFF2-40B4-BE49-F238E27FC236}">
                <a16:creationId xmlns:a16="http://schemas.microsoft.com/office/drawing/2014/main" id="{B3061EDB-2001-424E-9000-CB4DC2CF7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56" t="50000" r="28573"/>
          <a:stretch/>
        </p:blipFill>
        <p:spPr bwMode="auto">
          <a:xfrm>
            <a:off x="8575591" y="3186124"/>
            <a:ext cx="2661096" cy="2316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634CC4-20A6-4DFA-9AFF-049C696DF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25" y="881867"/>
            <a:ext cx="7395865" cy="5176032"/>
          </a:xfrm>
          <a:prstGeom prst="rect">
            <a:avLst/>
          </a:prstGeom>
        </p:spPr>
      </p:pic>
      <p:sp>
        <p:nvSpPr>
          <p:cNvPr id="8" name="TextBox 7"/>
          <p:cNvSpPr txBox="1"/>
          <p:nvPr/>
        </p:nvSpPr>
        <p:spPr>
          <a:xfrm>
            <a:off x="8523891" y="5649648"/>
            <a:ext cx="207460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smtClean="0">
                <a:ln>
                  <a:noFill/>
                </a:ln>
                <a:solidFill>
                  <a:prstClr val="black"/>
                </a:solidFill>
                <a:effectLst/>
                <a:uLnTx/>
                <a:uFillTx/>
              </a:rPr>
              <a:t>Courtesy</a:t>
            </a:r>
            <a:r>
              <a:rPr kumimoji="0" lang="en-AU" sz="1100" b="1" i="0" u="none" strike="noStrike" kern="0" cap="none" spc="0" normalizeH="0" noProof="0" dirty="0" smtClean="0">
                <a:ln>
                  <a:noFill/>
                </a:ln>
                <a:solidFill>
                  <a:prstClr val="black"/>
                </a:solidFill>
                <a:effectLst/>
                <a:uLnTx/>
                <a:uFillTx/>
              </a:rPr>
              <a:t> of Alex Woods, DELWP</a:t>
            </a:r>
            <a:endParaRPr kumimoji="0" lang="en-AU" sz="1400" b="1" i="0" u="none" strike="noStrike" kern="0" cap="none" spc="0" normalizeH="0" baseline="0" noProof="0" dirty="0" smtClean="0">
              <a:ln>
                <a:noFill/>
              </a:ln>
              <a:solidFill>
                <a:prstClr val="black"/>
              </a:solidFill>
              <a:effectLst/>
              <a:uLnTx/>
              <a:uFillTx/>
            </a:endParaRPr>
          </a:p>
        </p:txBody>
      </p:sp>
      <p:sp>
        <p:nvSpPr>
          <p:cNvPr id="9" name="Rectangle 8"/>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3903769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24761" y="1580186"/>
            <a:ext cx="8758779" cy="4032448"/>
            <a:chOff x="76082" y="1268760"/>
            <a:chExt cx="8758779" cy="4032448"/>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8583341" cy="4032448"/>
            </a:xfrm>
            <a:prstGeom prst="rect">
              <a:avLst/>
            </a:prstGeom>
            <a:noFill/>
            <a:ln>
              <a:noFill/>
            </a:ln>
          </p:spPr>
        </p:pic>
        <p:sp>
          <p:nvSpPr>
            <p:cNvPr id="6" name="Rectangle 5"/>
            <p:cNvSpPr/>
            <p:nvPr/>
          </p:nvSpPr>
          <p:spPr>
            <a:xfrm>
              <a:off x="76082" y="1268760"/>
              <a:ext cx="147158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a:solidFill>
                  <a:srgbClr val="FFFFFF"/>
                </a:solidFill>
                <a:latin typeface="Arial"/>
              </a:endParaRPr>
            </a:p>
          </p:txBody>
        </p:sp>
        <p:sp>
          <p:nvSpPr>
            <p:cNvPr id="2" name="Rectangle 1"/>
            <p:cNvSpPr/>
            <p:nvPr/>
          </p:nvSpPr>
          <p:spPr>
            <a:xfrm>
              <a:off x="7092280" y="1484784"/>
              <a:ext cx="158417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dirty="0">
                <a:solidFill>
                  <a:schemeClr val="tx1"/>
                </a:solidFill>
                <a:latin typeface="Arial"/>
              </a:endParaRPr>
            </a:p>
          </p:txBody>
        </p:sp>
      </p:grpSp>
      <p:sp>
        <p:nvSpPr>
          <p:cNvPr id="16" name="Rectangle 15"/>
          <p:cNvSpPr/>
          <p:nvPr/>
        </p:nvSpPr>
        <p:spPr>
          <a:xfrm>
            <a:off x="10366108" y="2842953"/>
            <a:ext cx="1197764" cy="646331"/>
          </a:xfrm>
          <a:prstGeom prst="rect">
            <a:avLst/>
          </a:prstGeom>
        </p:spPr>
        <p:txBody>
          <a:bodyPr wrap="none">
            <a:spAutoFit/>
          </a:bodyPr>
          <a:lstStyle/>
          <a:p>
            <a:r>
              <a:rPr lang="en-US" dirty="0" smtClean="0">
                <a:solidFill>
                  <a:srgbClr val="2F2F2F"/>
                </a:solidFill>
                <a:latin typeface="Arial" panose="020B0604020202020204" pitchFamily="34" charset="0"/>
              </a:rPr>
              <a:t>Accuracy </a:t>
            </a:r>
          </a:p>
          <a:p>
            <a:r>
              <a:rPr lang="en-US" dirty="0" smtClean="0">
                <a:solidFill>
                  <a:srgbClr val="2F2F2F"/>
                </a:solidFill>
                <a:latin typeface="Arial" panose="020B0604020202020204" pitchFamily="34" charset="0"/>
              </a:rPr>
              <a:t>3-10 cm</a:t>
            </a:r>
            <a:endParaRPr lang="en-AU" dirty="0"/>
          </a:p>
        </p:txBody>
      </p:sp>
      <p:pic>
        <p:nvPicPr>
          <p:cNvPr id="17" name="Picture 16"/>
          <p:cNvPicPr>
            <a:picLocks noChangeAspect="1"/>
          </p:cNvPicPr>
          <p:nvPr/>
        </p:nvPicPr>
        <p:blipFill>
          <a:blip r:embed="rId4"/>
          <a:stretch>
            <a:fillRect/>
          </a:stretch>
        </p:blipFill>
        <p:spPr>
          <a:xfrm>
            <a:off x="1561971" y="-11540"/>
            <a:ext cx="8953307" cy="1627861"/>
          </a:xfrm>
          <a:prstGeom prst="rect">
            <a:avLst/>
          </a:prstGeom>
        </p:spPr>
      </p:pic>
      <p:sp>
        <p:nvSpPr>
          <p:cNvPr id="9" name="Rectangle 8"/>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
        <p:nvSpPr>
          <p:cNvPr id="4" name="Isosceles Triangle 3"/>
          <p:cNvSpPr/>
          <p:nvPr/>
        </p:nvSpPr>
        <p:spPr>
          <a:xfrm rot="10800000">
            <a:off x="7514603" y="2361752"/>
            <a:ext cx="4862454" cy="363582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876800" y="3940629"/>
            <a:ext cx="979714" cy="133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6213415" y="3940629"/>
            <a:ext cx="979714" cy="133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rot="16200000">
            <a:off x="5253624" y="3946600"/>
            <a:ext cx="1556657" cy="202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5020408" y="4510453"/>
            <a:ext cx="1951892" cy="940777"/>
          </a:xfrm>
          <a:custGeom>
            <a:avLst/>
            <a:gdLst>
              <a:gd name="connsiteX0" fmla="*/ 0 w 1951892"/>
              <a:gd name="connsiteY0" fmla="*/ 1189840 h 1189840"/>
              <a:gd name="connsiteX1" fmla="*/ 342900 w 1951892"/>
              <a:gd name="connsiteY1" fmla="*/ 776601 h 1189840"/>
              <a:gd name="connsiteX2" fmla="*/ 527538 w 1951892"/>
              <a:gd name="connsiteY2" fmla="*/ 363363 h 1189840"/>
              <a:gd name="connsiteX3" fmla="*/ 703384 w 1951892"/>
              <a:gd name="connsiteY3" fmla="*/ 99594 h 1189840"/>
              <a:gd name="connsiteX4" fmla="*/ 931984 w 1951892"/>
              <a:gd name="connsiteY4" fmla="*/ 11671 h 1189840"/>
              <a:gd name="connsiteX5" fmla="*/ 1266092 w 1951892"/>
              <a:gd name="connsiteY5" fmla="*/ 46840 h 1189840"/>
              <a:gd name="connsiteX6" fmla="*/ 1521069 w 1951892"/>
              <a:gd name="connsiteY6" fmla="*/ 424909 h 1189840"/>
              <a:gd name="connsiteX7" fmla="*/ 1661746 w 1951892"/>
              <a:gd name="connsiteY7" fmla="*/ 917278 h 1189840"/>
              <a:gd name="connsiteX8" fmla="*/ 1951892 w 1951892"/>
              <a:gd name="connsiteY8" fmla="*/ 1163463 h 11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892" h="1189840">
                <a:moveTo>
                  <a:pt x="0" y="1189840"/>
                </a:moveTo>
                <a:cubicBezTo>
                  <a:pt x="127488" y="1052093"/>
                  <a:pt x="254977" y="914347"/>
                  <a:pt x="342900" y="776601"/>
                </a:cubicBezTo>
                <a:cubicBezTo>
                  <a:pt x="430823" y="638855"/>
                  <a:pt x="467457" y="476197"/>
                  <a:pt x="527538" y="363363"/>
                </a:cubicBezTo>
                <a:cubicBezTo>
                  <a:pt x="587619" y="250529"/>
                  <a:pt x="635976" y="158209"/>
                  <a:pt x="703384" y="99594"/>
                </a:cubicBezTo>
                <a:cubicBezTo>
                  <a:pt x="770792" y="40979"/>
                  <a:pt x="838199" y="20463"/>
                  <a:pt x="931984" y="11671"/>
                </a:cubicBezTo>
                <a:cubicBezTo>
                  <a:pt x="1025769" y="2879"/>
                  <a:pt x="1167911" y="-22033"/>
                  <a:pt x="1266092" y="46840"/>
                </a:cubicBezTo>
                <a:cubicBezTo>
                  <a:pt x="1364273" y="115713"/>
                  <a:pt x="1455127" y="279836"/>
                  <a:pt x="1521069" y="424909"/>
                </a:cubicBezTo>
                <a:cubicBezTo>
                  <a:pt x="1587011" y="569982"/>
                  <a:pt x="1589942" y="794186"/>
                  <a:pt x="1661746" y="917278"/>
                </a:cubicBezTo>
                <a:cubicBezTo>
                  <a:pt x="1733550" y="1040370"/>
                  <a:pt x="1842721" y="1101916"/>
                  <a:pt x="1951892" y="1163463"/>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p:nvPicPr>
        <p:blipFill>
          <a:blip r:embed="rId6"/>
          <a:stretch>
            <a:fillRect/>
          </a:stretch>
        </p:blipFill>
        <p:spPr>
          <a:xfrm>
            <a:off x="5779308" y="4179665"/>
            <a:ext cx="396958" cy="396958"/>
          </a:xfrm>
          <a:prstGeom prst="rect">
            <a:avLst/>
          </a:prstGeom>
        </p:spPr>
      </p:pic>
      <p:sp>
        <p:nvSpPr>
          <p:cNvPr id="15" name="Rectangle 14"/>
          <p:cNvSpPr/>
          <p:nvPr/>
        </p:nvSpPr>
        <p:spPr>
          <a:xfrm>
            <a:off x="8934058" y="1816602"/>
            <a:ext cx="3029342" cy="2862322"/>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dirty="0" smtClean="0"/>
              <a:t>3 – 10 cm positioning</a:t>
            </a:r>
          </a:p>
          <a:p>
            <a:pPr marL="285750" indent="-285750" eaLnBrk="0" fontAlgn="base" hangingPunct="0">
              <a:spcBef>
                <a:spcPct val="0"/>
              </a:spcBef>
              <a:spcAft>
                <a:spcPct val="0"/>
              </a:spcAft>
              <a:buFont typeface="Arial" panose="020B0604020202020204" pitchFamily="34" charset="0"/>
              <a:buChar char="•"/>
            </a:pPr>
            <a:r>
              <a:rPr lang="en-US" dirty="0" smtClean="0"/>
              <a:t>Position from GNSS will be in ATRF (ITRF).</a:t>
            </a:r>
          </a:p>
          <a:p>
            <a:pPr marL="285750" indent="-285750" eaLnBrk="0" fontAlgn="base" hangingPunct="0">
              <a:spcBef>
                <a:spcPct val="0"/>
              </a:spcBef>
              <a:spcAft>
                <a:spcPct val="0"/>
              </a:spcAft>
              <a:buFont typeface="Arial" panose="020B0604020202020204" pitchFamily="34" charset="0"/>
              <a:buChar char="•"/>
            </a:pPr>
            <a:r>
              <a:rPr lang="en-US" dirty="0" smtClean="0"/>
              <a:t>This is the native format GNSS data is supplied.</a:t>
            </a:r>
          </a:p>
          <a:p>
            <a:pPr marL="285750" indent="-285750" eaLnBrk="0" fontAlgn="base" hangingPunct="0">
              <a:spcBef>
                <a:spcPct val="0"/>
              </a:spcBef>
              <a:spcAft>
                <a:spcPct val="0"/>
              </a:spcAft>
              <a:buFont typeface="Arial" panose="020B0604020202020204" pitchFamily="34" charset="0"/>
              <a:buChar char="•"/>
            </a:pPr>
            <a:r>
              <a:rPr lang="en-US" dirty="0" smtClean="0"/>
              <a:t>Location Based Services users will be expecting other data supplied to them in ATRF.</a:t>
            </a:r>
          </a:p>
          <a:p>
            <a:pPr marL="285750" indent="-285750" eaLnBrk="0" fontAlgn="base" hangingPunct="0">
              <a:spcBef>
                <a:spcPct val="0"/>
              </a:spcBef>
              <a:spcAft>
                <a:spcPct val="0"/>
              </a:spcAft>
              <a:buFont typeface="Arial" panose="020B0604020202020204" pitchFamily="34" charset="0"/>
              <a:buChar char="•"/>
            </a:pPr>
            <a:r>
              <a:rPr lang="en-US" dirty="0" smtClean="0"/>
              <a:t>This is THEIR datum.</a:t>
            </a:r>
            <a:endParaRPr lang="en-AU" dirty="0"/>
          </a:p>
        </p:txBody>
      </p:sp>
    </p:spTree>
    <p:extLst>
      <p:ext uri="{BB962C8B-B14F-4D97-AF65-F5344CB8AC3E}">
        <p14:creationId xmlns:p14="http://schemas.microsoft.com/office/powerpoint/2010/main" val="2921953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16786"/>
          <a:stretch/>
        </p:blipFill>
        <p:spPr>
          <a:xfrm>
            <a:off x="1330581" y="909856"/>
            <a:ext cx="9764275" cy="4928650"/>
          </a:xfrm>
          <a:prstGeom prst="rect">
            <a:avLst/>
          </a:prstGeom>
        </p:spPr>
      </p:pic>
      <p:cxnSp>
        <p:nvCxnSpPr>
          <p:cNvPr id="15" name="Straight Connector 14"/>
          <p:cNvCxnSpPr/>
          <p:nvPr/>
        </p:nvCxnSpPr>
        <p:spPr>
          <a:xfrm flipV="1">
            <a:off x="1330581" y="2090298"/>
            <a:ext cx="9764275" cy="173589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clrChange>
              <a:clrFrom>
                <a:srgbClr val="FFFFFF"/>
              </a:clrFrom>
              <a:clrTo>
                <a:srgbClr val="FFFFFF">
                  <a:alpha val="0"/>
                </a:srgbClr>
              </a:clrTo>
            </a:clrChange>
          </a:blip>
          <a:stretch>
            <a:fillRect/>
          </a:stretch>
        </p:blipFill>
        <p:spPr>
          <a:xfrm>
            <a:off x="4058128" y="3160373"/>
            <a:ext cx="3975530" cy="3183592"/>
          </a:xfrm>
          <a:prstGeom prst="rect">
            <a:avLst/>
          </a:prstGeom>
        </p:spPr>
      </p:pic>
      <p:cxnSp>
        <p:nvCxnSpPr>
          <p:cNvPr id="20" name="Straight Connector 19"/>
          <p:cNvCxnSpPr/>
          <p:nvPr/>
        </p:nvCxnSpPr>
        <p:spPr>
          <a:xfrm flipV="1">
            <a:off x="1330580" y="2104652"/>
            <a:ext cx="9764275" cy="1735892"/>
          </a:xfrm>
          <a:prstGeom prst="line">
            <a:avLst/>
          </a:prstGeom>
          <a:ln w="187325">
            <a:solidFill>
              <a:srgbClr val="FFFF00">
                <a:alpha val="50000"/>
              </a:srgb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685593" y="6382528"/>
            <a:ext cx="4496930" cy="461665"/>
          </a:xfrm>
          <a:prstGeom prst="rect">
            <a:avLst/>
          </a:prstGeom>
        </p:spPr>
        <p:txBody>
          <a:bodyPr wrap="square">
            <a:spAutoFit/>
          </a:bodyPr>
          <a:lstStyle/>
          <a:p>
            <a:r>
              <a:rPr lang="en-AU" sz="2400" b="1" dirty="0" smtClean="0">
                <a:solidFill>
                  <a:schemeClr val="bg1"/>
                </a:solidFill>
              </a:rPr>
              <a:t>www.sli.do  </a:t>
            </a:r>
            <a:r>
              <a:rPr lang="en-US" sz="2400" b="1" dirty="0" smtClean="0">
                <a:solidFill>
                  <a:schemeClr val="bg1"/>
                </a:solidFill>
              </a:rPr>
              <a:t>#AGRS</a:t>
            </a:r>
            <a:endParaRPr lang="en-AU" sz="2400" b="1" dirty="0">
              <a:solidFill>
                <a:schemeClr val="bg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1071" y="6433361"/>
            <a:ext cx="928846" cy="360000"/>
          </a:xfrm>
          <a:prstGeom prst="rect">
            <a:avLst/>
          </a:prstGeom>
        </p:spPr>
      </p:pic>
    </p:spTree>
    <p:extLst>
      <p:ext uri="{BB962C8B-B14F-4D97-AF65-F5344CB8AC3E}">
        <p14:creationId xmlns:p14="http://schemas.microsoft.com/office/powerpoint/2010/main" val="14984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 Positioning - Orange">
  <a:themeElements>
    <a:clrScheme name="GA Positioning">
      <a:dk1>
        <a:sysClr val="windowText" lastClr="000000"/>
      </a:dk1>
      <a:lt1>
        <a:sysClr val="window" lastClr="FFFFFF"/>
      </a:lt1>
      <a:dk2>
        <a:srgbClr val="252525"/>
      </a:dk2>
      <a:lt2>
        <a:srgbClr val="E7E6E6"/>
      </a:lt2>
      <a:accent1>
        <a:srgbClr val="D53D0E"/>
      </a:accent1>
      <a:accent2>
        <a:srgbClr val="004899"/>
      </a:accent2>
      <a:accent3>
        <a:srgbClr val="9B7C5E"/>
      </a:accent3>
      <a:accent4>
        <a:srgbClr val="00574A"/>
      </a:accent4>
      <a:accent5>
        <a:srgbClr val="D7510C"/>
      </a:accent5>
      <a:accent6>
        <a:srgbClr val="002C4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Positioning Australia - Widescreen - ALL Colour Slides_03_V2" id="{4452D0E6-E64B-7E42-AC7F-99A68848D791}" vid="{5B1F4CD5-C3FC-8740-AD6A-2FDE735C6381}"/>
    </a:ext>
  </a:extLst>
</a:theme>
</file>

<file path=ppt/theme/theme3.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7" id="{D1DFDE81-7B7F-5D48-9654-25C5CE88A670}" vid="{62FD012F-D1A3-8B4B-B65E-171F1FE745A3}"/>
    </a:ext>
  </a:extLst>
</a:theme>
</file>

<file path=ppt/theme/theme6.xml><?xml version="1.0" encoding="utf-8"?>
<a:theme xmlns:a="http://schemas.openxmlformats.org/drawingml/2006/main" name="2_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0EC06FD90A0745BC36F36727DE8E1C" ma:contentTypeVersion="10" ma:contentTypeDescription="Create a new document." ma:contentTypeScope="" ma:versionID="bc64ab2a34abd2efcf9ee38a961e8161">
  <xsd:schema xmlns:xsd="http://www.w3.org/2001/XMLSchema" xmlns:xs="http://www.w3.org/2001/XMLSchema" xmlns:p="http://schemas.microsoft.com/office/2006/metadata/properties" xmlns:ns3="329eacbc-dc8d-4a46-9442-1536d421100c" xmlns:ns4="2e71b37b-4076-46fb-b31a-fe162b8fdaef" targetNamespace="http://schemas.microsoft.com/office/2006/metadata/properties" ma:root="true" ma:fieldsID="bca4cebe5f32f1b3a80f8a0a05e45a52" ns3:_="" ns4:_="">
    <xsd:import namespace="329eacbc-dc8d-4a46-9442-1536d421100c"/>
    <xsd:import namespace="2e71b37b-4076-46fb-b31a-fe162b8fdae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eacbc-dc8d-4a46-9442-1536d421100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71b37b-4076-46fb-b31a-fe162b8fdae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B4C80B-140C-4C1D-BDB5-63D2AA4C77AB}">
  <ds:schemaRefs>
    <ds:schemaRef ds:uri="http://schemas.microsoft.com/office/2006/metadata/properties"/>
    <ds:schemaRef ds:uri="2e71b37b-4076-46fb-b31a-fe162b8fdaef"/>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329eacbc-dc8d-4a46-9442-1536d421100c"/>
    <ds:schemaRef ds:uri="http://purl.org/dc/dcmitype/"/>
  </ds:schemaRefs>
</ds:datastoreItem>
</file>

<file path=customXml/itemProps2.xml><?xml version="1.0" encoding="utf-8"?>
<ds:datastoreItem xmlns:ds="http://schemas.openxmlformats.org/officeDocument/2006/customXml" ds:itemID="{D51CFE74-1D8C-4C30-AC6E-1A3F3B64CA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eacbc-dc8d-4a46-9442-1536d421100c"/>
    <ds:schemaRef ds:uri="2e71b37b-4076-46fb-b31a-fe162b8fda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E9361F-1ED8-445E-91E7-77C14E3DC0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4792</TotalTime>
  <Words>1535</Words>
  <Application>Microsoft Office PowerPoint</Application>
  <PresentationFormat>Widescreen</PresentationFormat>
  <Paragraphs>252</Paragraphs>
  <Slides>25</Slides>
  <Notes>7</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25</vt:i4>
      </vt:variant>
    </vt:vector>
  </HeadingPairs>
  <TitlesOfParts>
    <vt:vector size="36" baseType="lpstr">
      <vt:lpstr>Arial</vt:lpstr>
      <vt:lpstr>Calibri</vt:lpstr>
      <vt:lpstr>Calibri Light</vt:lpstr>
      <vt:lpstr>Times New Roman</vt:lpstr>
      <vt:lpstr>Office Theme</vt:lpstr>
      <vt:lpstr>GA Positioning - Orange</vt:lpstr>
      <vt:lpstr>GA White Pages</vt:lpstr>
      <vt:lpstr>GA Blue Pages</vt:lpstr>
      <vt:lpstr>1_GA Blue Pages</vt:lpstr>
      <vt:lpstr>2_GA Blue Pages</vt:lpstr>
      <vt:lpstr>1_Office Theme</vt:lpstr>
      <vt:lpstr>PowerPoint Presentation</vt:lpstr>
      <vt:lpstr>PowerPoint Presentation</vt:lpstr>
      <vt:lpstr>Who am I?</vt:lpstr>
      <vt:lpstr>PowerPoint Presentation</vt:lpstr>
      <vt:lpstr>PowerPoint Presentation</vt:lpstr>
      <vt:lpstr>GNSS operate in a time dependent reference frame</vt:lpstr>
      <vt:lpstr>Australian plate motion</vt:lpstr>
      <vt:lpstr>PowerPoint Presentation</vt:lpstr>
      <vt:lpstr>PowerPoint Presentation</vt:lpstr>
      <vt:lpstr>PowerPoint Presentation</vt:lpstr>
      <vt:lpstr>Euler Pole</vt:lpstr>
      <vt:lpstr>How can we model plate motion?</vt:lpstr>
      <vt:lpstr>Residual Crustal Deformation</vt:lpstr>
      <vt:lpstr>Australian Plate Motion Model </vt:lpstr>
      <vt:lpstr>PowerPoint Presentation</vt:lpstr>
      <vt:lpstr>Building GDA2020 and ATRF</vt:lpstr>
      <vt:lpstr>GDA2020 vs ATRF</vt:lpstr>
      <vt:lpstr>WGS84</vt:lpstr>
      <vt:lpstr>WGS84 realisations</vt:lpstr>
      <vt:lpstr>GDA2020 vs ATRF vs WGS84</vt:lpstr>
      <vt:lpstr>Need to know the epoch of data</vt:lpstr>
      <vt:lpstr>WGS84</vt:lpstr>
      <vt:lpstr>EPSG Codes</vt:lpstr>
      <vt:lpstr>Connect with us</vt:lpstr>
      <vt:lpstr>PowerPoint Presentation</vt:lpstr>
    </vt:vector>
  </TitlesOfParts>
  <Company>Geoscience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Nicholas</dc:creator>
  <cp:lastModifiedBy>Brown Nicholas</cp:lastModifiedBy>
  <cp:revision>406</cp:revision>
  <dcterms:created xsi:type="dcterms:W3CDTF">2019-03-05T05:06:35Z</dcterms:created>
  <dcterms:modified xsi:type="dcterms:W3CDTF">2019-10-21T00:07:43Z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0x010100410EC06FD90A0745BC36F36727DE8E1C</vt:lpwstr>
  </property>
</Properties>
</file>