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0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61" r:id="rId13"/>
    <p:sldId id="259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7A40-D27C-4530-BD8B-4B6B66C37A44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2ABE8-8EB1-4972-87DC-B8AE7DF79F5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006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In Australia we have</a:t>
            </a:r>
            <a:r>
              <a:rPr lang="en-AU" baseline="0" dirty="0"/>
              <a:t> been receiving calls from GIS users asking us why their maps are now misaligned by 1.8 metres.</a:t>
            </a:r>
          </a:p>
          <a:p>
            <a:r>
              <a:rPr lang="en-AU" baseline="0" dirty="0"/>
              <a:t>For instance,..</a:t>
            </a:r>
          </a:p>
          <a:p>
            <a:endParaRPr lang="en-AU" baseline="0" dirty="0"/>
          </a:p>
          <a:p>
            <a:r>
              <a:rPr lang="en-AU" baseline="0" dirty="0"/>
              <a:t>Meet “Julie”</a:t>
            </a:r>
          </a:p>
          <a:p>
            <a:endParaRPr lang="en-AU" baseline="0" dirty="0"/>
          </a:p>
          <a:p>
            <a:r>
              <a:rPr lang="en-AU" baseline="0" dirty="0"/>
              <a:t>Julie is a GIS officer in a local council.</a:t>
            </a:r>
          </a:p>
          <a:p>
            <a:r>
              <a:rPr lang="en-AU" baseline="0" dirty="0"/>
              <a:t>Keep in mind she’s been in the job for 6 months, isn’t paid very much, and is the coal-face of this issue.</a:t>
            </a:r>
            <a:br>
              <a:rPr lang="en-AU" baseline="0" dirty="0"/>
            </a:br>
            <a:r>
              <a:rPr lang="en-AU" b="1" baseline="0" dirty="0"/>
              <a:t>She</a:t>
            </a:r>
            <a:r>
              <a:rPr lang="en-AU" b="0" baseline="0" dirty="0"/>
              <a:t> is the one expected to make it all work, and to explain up the chain when something is going wrong.</a:t>
            </a:r>
          </a:p>
          <a:p>
            <a:endParaRPr lang="en-AU" baseline="0" dirty="0"/>
          </a:p>
          <a:p>
            <a:r>
              <a:rPr lang="en-AU" baseline="0" dirty="0"/>
              <a:t>Julie was layering map features from ESRI portal over a </a:t>
            </a:r>
            <a:r>
              <a:rPr lang="en-AU" baseline="0" dirty="0" err="1"/>
              <a:t>basemap</a:t>
            </a:r>
            <a:r>
              <a:rPr lang="en-AU" baseline="0" dirty="0"/>
              <a:t> WMS from </a:t>
            </a:r>
            <a:r>
              <a:rPr lang="en-AU" baseline="0" dirty="0" err="1"/>
              <a:t>Nearmap</a:t>
            </a:r>
            <a:r>
              <a:rPr lang="en-AU" baseline="0" dirty="0"/>
              <a:t>.</a:t>
            </a:r>
          </a:p>
          <a:p>
            <a:r>
              <a:rPr lang="en-AU" baseline="0" dirty="0"/>
              <a:t>The features (in WGS84) were aligned with our </a:t>
            </a:r>
            <a:r>
              <a:rPr lang="en-AU" b="1" baseline="0" dirty="0"/>
              <a:t>old</a:t>
            </a:r>
            <a:r>
              <a:rPr lang="en-AU" baseline="0" dirty="0"/>
              <a:t> national datum, and </a:t>
            </a:r>
            <a:r>
              <a:rPr lang="en-AU" baseline="0" dirty="0" err="1"/>
              <a:t>basemap</a:t>
            </a:r>
            <a:r>
              <a:rPr lang="en-AU" baseline="0" dirty="0"/>
              <a:t>, (also in WGS84) was aligning maps with our </a:t>
            </a:r>
            <a:r>
              <a:rPr lang="en-AU" b="1" baseline="0" dirty="0"/>
              <a:t>new</a:t>
            </a:r>
            <a:r>
              <a:rPr lang="en-AU" baseline="0" dirty="0"/>
              <a:t> datum. </a:t>
            </a:r>
          </a:p>
          <a:p>
            <a:r>
              <a:rPr lang="en-AU" baseline="0" dirty="0"/>
              <a:t>By definition, that is supposed to be okay. </a:t>
            </a:r>
          </a:p>
          <a:p>
            <a:endParaRPr lang="en-AU" baseline="0" dirty="0"/>
          </a:p>
          <a:p>
            <a:r>
              <a:rPr lang="en-AU" baseline="0" dirty="0"/>
              <a:t>But 1.8 metre misalignment is not okay for a local council.</a:t>
            </a:r>
            <a:endParaRPr lang="en-AU" dirty="0"/>
          </a:p>
          <a:p>
            <a:r>
              <a:rPr lang="en-AU" dirty="0"/>
              <a:t>This map-misalignment problem</a:t>
            </a:r>
            <a:r>
              <a:rPr lang="en-AU" baseline="0" dirty="0"/>
              <a:t> we are experience is</a:t>
            </a:r>
            <a:r>
              <a:rPr lang="en-AU" dirty="0"/>
              <a:t> the Y2K</a:t>
            </a:r>
            <a:r>
              <a:rPr lang="en-AU" baseline="0" dirty="0"/>
              <a:t> problem of mapping.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The shortcuts our mapping community previously took with web-mapping are breaking Australia’s datum modernisation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EA83-CFAA-4D8C-ABFB-F1A35A712C33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8689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In Australia we have</a:t>
            </a:r>
            <a:r>
              <a:rPr lang="en-AU" baseline="0" dirty="0"/>
              <a:t> been receiving calls from GIS users asking us why their maps are now misaligned by 1.8 metres.</a:t>
            </a:r>
          </a:p>
          <a:p>
            <a:r>
              <a:rPr lang="en-AU" baseline="0" dirty="0"/>
              <a:t>For instance,..</a:t>
            </a:r>
          </a:p>
          <a:p>
            <a:endParaRPr lang="en-AU" baseline="0" dirty="0"/>
          </a:p>
          <a:p>
            <a:r>
              <a:rPr lang="en-AU" baseline="0" dirty="0"/>
              <a:t>Meet “Julie”</a:t>
            </a:r>
          </a:p>
          <a:p>
            <a:endParaRPr lang="en-AU" baseline="0" dirty="0"/>
          </a:p>
          <a:p>
            <a:r>
              <a:rPr lang="en-AU" baseline="0" dirty="0"/>
              <a:t>Julie is a GIS officer in a local council.</a:t>
            </a:r>
          </a:p>
          <a:p>
            <a:r>
              <a:rPr lang="en-AU" baseline="0" dirty="0"/>
              <a:t>Keep in mind she’s been in the job for 6 months, isn’t paid very much, and is the coal-face of this issue.</a:t>
            </a:r>
            <a:br>
              <a:rPr lang="en-AU" baseline="0" dirty="0"/>
            </a:br>
            <a:r>
              <a:rPr lang="en-AU" b="1" baseline="0" dirty="0"/>
              <a:t>She</a:t>
            </a:r>
            <a:r>
              <a:rPr lang="en-AU" b="0" baseline="0" dirty="0"/>
              <a:t> is the one expected to make it all work, and to explain up the chain when something is going wrong.</a:t>
            </a:r>
          </a:p>
          <a:p>
            <a:endParaRPr lang="en-AU" baseline="0" dirty="0"/>
          </a:p>
          <a:p>
            <a:r>
              <a:rPr lang="en-AU" baseline="0" dirty="0"/>
              <a:t>Julie was layering map features from ESRI portal over a </a:t>
            </a:r>
            <a:r>
              <a:rPr lang="en-AU" baseline="0" dirty="0" err="1"/>
              <a:t>basemap</a:t>
            </a:r>
            <a:r>
              <a:rPr lang="en-AU" baseline="0" dirty="0"/>
              <a:t> WMS from </a:t>
            </a:r>
            <a:r>
              <a:rPr lang="en-AU" baseline="0" dirty="0" err="1"/>
              <a:t>Nearmap</a:t>
            </a:r>
            <a:r>
              <a:rPr lang="en-AU" baseline="0" dirty="0"/>
              <a:t>.</a:t>
            </a:r>
          </a:p>
          <a:p>
            <a:r>
              <a:rPr lang="en-AU" baseline="0" dirty="0"/>
              <a:t>The features (in WGS84) were aligned with our </a:t>
            </a:r>
            <a:r>
              <a:rPr lang="en-AU" b="1" baseline="0" dirty="0"/>
              <a:t>old</a:t>
            </a:r>
            <a:r>
              <a:rPr lang="en-AU" baseline="0" dirty="0"/>
              <a:t> national datum, and </a:t>
            </a:r>
            <a:r>
              <a:rPr lang="en-AU" baseline="0" dirty="0" err="1"/>
              <a:t>basemap</a:t>
            </a:r>
            <a:r>
              <a:rPr lang="en-AU" baseline="0" dirty="0"/>
              <a:t>, (also in WGS84) was aligning maps with our </a:t>
            </a:r>
            <a:r>
              <a:rPr lang="en-AU" b="1" baseline="0" dirty="0"/>
              <a:t>new</a:t>
            </a:r>
            <a:r>
              <a:rPr lang="en-AU" baseline="0" dirty="0"/>
              <a:t> datum. </a:t>
            </a:r>
          </a:p>
          <a:p>
            <a:r>
              <a:rPr lang="en-AU" baseline="0" dirty="0"/>
              <a:t>By definition, that is supposed to be okay. </a:t>
            </a:r>
          </a:p>
          <a:p>
            <a:endParaRPr lang="en-AU" baseline="0" dirty="0"/>
          </a:p>
          <a:p>
            <a:r>
              <a:rPr lang="en-AU" baseline="0" dirty="0"/>
              <a:t>But 1.8 metre misalignment is not okay for a local council.</a:t>
            </a:r>
            <a:endParaRPr lang="en-AU" dirty="0"/>
          </a:p>
          <a:p>
            <a:r>
              <a:rPr lang="en-AU" dirty="0"/>
              <a:t>This map-misalignment problem</a:t>
            </a:r>
            <a:r>
              <a:rPr lang="en-AU" baseline="0" dirty="0"/>
              <a:t> we are experience is</a:t>
            </a:r>
            <a:r>
              <a:rPr lang="en-AU" dirty="0"/>
              <a:t> the Y2K</a:t>
            </a:r>
            <a:r>
              <a:rPr lang="en-AU" baseline="0" dirty="0"/>
              <a:t> problem of mapping.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The shortcuts our mapping community previously took with web-mapping are breaking Australia’s datum modernisation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EA83-CFAA-4D8C-ABFB-F1A35A712C33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8947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In Australia we have</a:t>
            </a:r>
            <a:r>
              <a:rPr lang="en-AU" baseline="0" dirty="0"/>
              <a:t> been receiving calls from GIS users asking us why their maps are now misaligned by 1.8 metres.</a:t>
            </a:r>
          </a:p>
          <a:p>
            <a:r>
              <a:rPr lang="en-AU" baseline="0" dirty="0"/>
              <a:t>For instance,..</a:t>
            </a:r>
          </a:p>
          <a:p>
            <a:endParaRPr lang="en-AU" baseline="0" dirty="0"/>
          </a:p>
          <a:p>
            <a:r>
              <a:rPr lang="en-AU" baseline="0" dirty="0"/>
              <a:t>Meet “Julie”</a:t>
            </a:r>
          </a:p>
          <a:p>
            <a:endParaRPr lang="en-AU" baseline="0" dirty="0"/>
          </a:p>
          <a:p>
            <a:r>
              <a:rPr lang="en-AU" baseline="0" dirty="0"/>
              <a:t>Julie is a GIS officer in a local council.</a:t>
            </a:r>
          </a:p>
          <a:p>
            <a:r>
              <a:rPr lang="en-AU" baseline="0" dirty="0"/>
              <a:t>Keep in mind she’s been in the job for 6 months, isn’t paid very much, and is the coal-face of this issue.</a:t>
            </a:r>
            <a:br>
              <a:rPr lang="en-AU" baseline="0" dirty="0"/>
            </a:br>
            <a:r>
              <a:rPr lang="en-AU" b="1" baseline="0" dirty="0"/>
              <a:t>She</a:t>
            </a:r>
            <a:r>
              <a:rPr lang="en-AU" b="0" baseline="0" dirty="0"/>
              <a:t> is the one expected to make it all work, and to explain up the chain when something is going wrong.</a:t>
            </a:r>
          </a:p>
          <a:p>
            <a:endParaRPr lang="en-AU" baseline="0" dirty="0"/>
          </a:p>
          <a:p>
            <a:r>
              <a:rPr lang="en-AU" baseline="0" dirty="0"/>
              <a:t>Julie was layering map features from ESRI portal over a </a:t>
            </a:r>
            <a:r>
              <a:rPr lang="en-AU" baseline="0" dirty="0" err="1"/>
              <a:t>basemap</a:t>
            </a:r>
            <a:r>
              <a:rPr lang="en-AU" baseline="0" dirty="0"/>
              <a:t> WMS from </a:t>
            </a:r>
            <a:r>
              <a:rPr lang="en-AU" baseline="0" dirty="0" err="1"/>
              <a:t>Nearmap</a:t>
            </a:r>
            <a:r>
              <a:rPr lang="en-AU" baseline="0" dirty="0"/>
              <a:t>.</a:t>
            </a:r>
          </a:p>
          <a:p>
            <a:r>
              <a:rPr lang="en-AU" baseline="0" dirty="0"/>
              <a:t>The features (in WGS84) were aligned with our </a:t>
            </a:r>
            <a:r>
              <a:rPr lang="en-AU" b="1" baseline="0" dirty="0"/>
              <a:t>old</a:t>
            </a:r>
            <a:r>
              <a:rPr lang="en-AU" baseline="0" dirty="0"/>
              <a:t> national datum, and </a:t>
            </a:r>
            <a:r>
              <a:rPr lang="en-AU" baseline="0" dirty="0" err="1"/>
              <a:t>basemap</a:t>
            </a:r>
            <a:r>
              <a:rPr lang="en-AU" baseline="0" dirty="0"/>
              <a:t>, (also in WGS84) was aligning maps with our </a:t>
            </a:r>
            <a:r>
              <a:rPr lang="en-AU" b="1" baseline="0" dirty="0"/>
              <a:t>new</a:t>
            </a:r>
            <a:r>
              <a:rPr lang="en-AU" baseline="0" dirty="0"/>
              <a:t> datum. </a:t>
            </a:r>
          </a:p>
          <a:p>
            <a:r>
              <a:rPr lang="en-AU" baseline="0" dirty="0"/>
              <a:t>By definition, that is supposed to be okay. </a:t>
            </a:r>
          </a:p>
          <a:p>
            <a:endParaRPr lang="en-AU" baseline="0" dirty="0"/>
          </a:p>
          <a:p>
            <a:r>
              <a:rPr lang="en-AU" baseline="0" dirty="0"/>
              <a:t>But 1.8 metre misalignment is not okay for a local council.</a:t>
            </a:r>
            <a:endParaRPr lang="en-AU" dirty="0"/>
          </a:p>
          <a:p>
            <a:r>
              <a:rPr lang="en-AU" dirty="0"/>
              <a:t>This map-misalignment problem</a:t>
            </a:r>
            <a:r>
              <a:rPr lang="en-AU" baseline="0" dirty="0"/>
              <a:t> we are experience is</a:t>
            </a:r>
            <a:r>
              <a:rPr lang="en-AU" dirty="0"/>
              <a:t> the Y2K</a:t>
            </a:r>
            <a:r>
              <a:rPr lang="en-AU" baseline="0" dirty="0"/>
              <a:t> problem of mapping.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The shortcuts our mapping community previously took with web-mapping are breaking Australia’s datum modernisation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EA83-CFAA-4D8C-ABFB-F1A35A712C33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3076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In Australia we have</a:t>
            </a:r>
            <a:r>
              <a:rPr lang="en-AU" baseline="0" dirty="0"/>
              <a:t> been receiving calls from GIS users asking us why their maps are now misaligned by 1.8 metres.</a:t>
            </a:r>
          </a:p>
          <a:p>
            <a:r>
              <a:rPr lang="en-AU" baseline="0" dirty="0"/>
              <a:t>For instance,..</a:t>
            </a:r>
          </a:p>
          <a:p>
            <a:endParaRPr lang="en-AU" baseline="0" dirty="0"/>
          </a:p>
          <a:p>
            <a:r>
              <a:rPr lang="en-AU" baseline="0" dirty="0"/>
              <a:t>Meet “Julie”</a:t>
            </a:r>
          </a:p>
          <a:p>
            <a:endParaRPr lang="en-AU" baseline="0" dirty="0"/>
          </a:p>
          <a:p>
            <a:r>
              <a:rPr lang="en-AU" baseline="0" dirty="0"/>
              <a:t>Julie is a GIS officer in a local council.</a:t>
            </a:r>
          </a:p>
          <a:p>
            <a:r>
              <a:rPr lang="en-AU" baseline="0" dirty="0"/>
              <a:t>Keep in mind she’s been in the job for 6 months, isn’t paid very much, and is the coal-face of this issue.</a:t>
            </a:r>
            <a:br>
              <a:rPr lang="en-AU" baseline="0" dirty="0"/>
            </a:br>
            <a:r>
              <a:rPr lang="en-AU" b="1" baseline="0" dirty="0"/>
              <a:t>She</a:t>
            </a:r>
            <a:r>
              <a:rPr lang="en-AU" b="0" baseline="0" dirty="0"/>
              <a:t> is the one expected to make it all work, and to explain up the chain when something is going wrong.</a:t>
            </a:r>
          </a:p>
          <a:p>
            <a:endParaRPr lang="en-AU" baseline="0" dirty="0"/>
          </a:p>
          <a:p>
            <a:r>
              <a:rPr lang="en-AU" baseline="0" dirty="0"/>
              <a:t>Julie was layering map features from ESRI portal over a </a:t>
            </a:r>
            <a:r>
              <a:rPr lang="en-AU" baseline="0" dirty="0" err="1"/>
              <a:t>basemap</a:t>
            </a:r>
            <a:r>
              <a:rPr lang="en-AU" baseline="0" dirty="0"/>
              <a:t> WMS from </a:t>
            </a:r>
            <a:r>
              <a:rPr lang="en-AU" baseline="0" dirty="0" err="1"/>
              <a:t>Nearmap</a:t>
            </a:r>
            <a:r>
              <a:rPr lang="en-AU" baseline="0" dirty="0"/>
              <a:t>.</a:t>
            </a:r>
          </a:p>
          <a:p>
            <a:r>
              <a:rPr lang="en-AU" baseline="0" dirty="0"/>
              <a:t>The features (in WGS84) were aligned with our </a:t>
            </a:r>
            <a:r>
              <a:rPr lang="en-AU" b="1" baseline="0" dirty="0"/>
              <a:t>old</a:t>
            </a:r>
            <a:r>
              <a:rPr lang="en-AU" baseline="0" dirty="0"/>
              <a:t> national datum, and </a:t>
            </a:r>
            <a:r>
              <a:rPr lang="en-AU" baseline="0" dirty="0" err="1"/>
              <a:t>basemap</a:t>
            </a:r>
            <a:r>
              <a:rPr lang="en-AU" baseline="0" dirty="0"/>
              <a:t>, (also in WGS84) was aligning maps with our </a:t>
            </a:r>
            <a:r>
              <a:rPr lang="en-AU" b="1" baseline="0" dirty="0"/>
              <a:t>new</a:t>
            </a:r>
            <a:r>
              <a:rPr lang="en-AU" baseline="0" dirty="0"/>
              <a:t> datum. </a:t>
            </a:r>
          </a:p>
          <a:p>
            <a:r>
              <a:rPr lang="en-AU" baseline="0" dirty="0"/>
              <a:t>By definition, that is supposed to be okay. </a:t>
            </a:r>
          </a:p>
          <a:p>
            <a:endParaRPr lang="en-AU" baseline="0" dirty="0"/>
          </a:p>
          <a:p>
            <a:r>
              <a:rPr lang="en-AU" baseline="0" dirty="0"/>
              <a:t>But 1.8 metre misalignment is not okay for a local council.</a:t>
            </a:r>
            <a:endParaRPr lang="en-AU" dirty="0"/>
          </a:p>
          <a:p>
            <a:r>
              <a:rPr lang="en-AU" dirty="0"/>
              <a:t>This map-misalignment problem</a:t>
            </a:r>
            <a:r>
              <a:rPr lang="en-AU" baseline="0" dirty="0"/>
              <a:t> we are experience is</a:t>
            </a:r>
            <a:r>
              <a:rPr lang="en-AU" dirty="0"/>
              <a:t> the Y2K</a:t>
            </a:r>
            <a:r>
              <a:rPr lang="en-AU" baseline="0" dirty="0"/>
              <a:t> problem of mapping.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The shortcuts our mapping community previously took with web-mapping are breaking Australia’s datum modernisation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EA83-CFAA-4D8C-ABFB-F1A35A712C33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158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793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48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630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47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46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988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608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14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237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981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2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D7DA3-7FB5-48B3-B766-E4ECA0ED2038}" type="datetimeFigureOut">
              <a:rPr lang="en-AU" smtClean="0"/>
              <a:t>23/03/2020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8BD4-C66E-4B09-B711-8EB4C8AFCE0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671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zarina.jayaswal@defence.gov.a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sm.gov.au/gda2020/using-gda2020-logo" TargetMode="External"/><Relationship Id="rId2" Type="http://schemas.openxmlformats.org/officeDocument/2006/relationships/hyperlink" Target="https://www.icsm.gov.au/datum/gda2020-fact-shee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sg-registry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GDA2020 update</a:t>
            </a:r>
            <a:br>
              <a:rPr lang="en-AU" dirty="0" smtClean="0"/>
            </a:br>
            <a:r>
              <a:rPr lang="en-AU" dirty="0" smtClean="0"/>
              <a:t>ISO / EPSG / GMIWG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75613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ANZ Metadata Working Group</a:t>
            </a:r>
          </a:p>
          <a:p>
            <a:r>
              <a:rPr lang="en-AU" dirty="0" smtClean="0"/>
              <a:t>23 March 2020</a:t>
            </a:r>
          </a:p>
          <a:p>
            <a:r>
              <a:rPr lang="en-AU" dirty="0" smtClean="0"/>
              <a:t>Melbourne / Remote</a:t>
            </a:r>
          </a:p>
          <a:p>
            <a:endParaRPr lang="en-AU" dirty="0"/>
          </a:p>
          <a:p>
            <a:r>
              <a:rPr lang="en-AU" dirty="0" smtClean="0"/>
              <a:t>Joel Haasdyk</a:t>
            </a:r>
          </a:p>
          <a:p>
            <a:r>
              <a:rPr lang="en-AU" dirty="0" smtClean="0"/>
              <a:t>GDA2020 Program Manager, NSW</a:t>
            </a:r>
          </a:p>
          <a:p>
            <a:r>
              <a:rPr lang="en-AU" dirty="0" smtClean="0"/>
              <a:t>Department of Customer Service, NSW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36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57689"/>
              </p:ext>
            </p:extLst>
          </p:nvPr>
        </p:nvGraphicFramePr>
        <p:xfrm>
          <a:off x="358815" y="603680"/>
          <a:ext cx="11609408" cy="423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352">
                  <a:extLst>
                    <a:ext uri="{9D8B030D-6E8A-4147-A177-3AD203B41FA5}">
                      <a16:colId xmlns:a16="http://schemas.microsoft.com/office/drawing/2014/main" val="2954823553"/>
                    </a:ext>
                  </a:extLst>
                </a:gridCol>
                <a:gridCol w="3012312">
                  <a:extLst>
                    <a:ext uri="{9D8B030D-6E8A-4147-A177-3AD203B41FA5}">
                      <a16:colId xmlns:a16="http://schemas.microsoft.com/office/drawing/2014/main" val="3925362258"/>
                    </a:ext>
                  </a:extLst>
                </a:gridCol>
                <a:gridCol w="2847372">
                  <a:extLst>
                    <a:ext uri="{9D8B030D-6E8A-4147-A177-3AD203B41FA5}">
                      <a16:colId xmlns:a16="http://schemas.microsoft.com/office/drawing/2014/main" val="120143990"/>
                    </a:ext>
                  </a:extLst>
                </a:gridCol>
                <a:gridCol w="2847372">
                  <a:extLst>
                    <a:ext uri="{9D8B030D-6E8A-4147-A177-3AD203B41FA5}">
                      <a16:colId xmlns:a16="http://schemas.microsoft.com/office/drawing/2014/main" val="3497427152"/>
                    </a:ext>
                  </a:extLst>
                </a:gridCol>
              </a:tblGrid>
              <a:tr h="641377">
                <a:tc>
                  <a:txBody>
                    <a:bodyPr/>
                    <a:lstStyle/>
                    <a:p>
                      <a:r>
                        <a:rPr lang="en-AU" b="0" dirty="0" smtClean="0"/>
                        <a:t>Use Case</a:t>
                      </a: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 smtClean="0"/>
                        <a:t>CRS: </a:t>
                      </a:r>
                      <a:br>
                        <a:rPr lang="en-AU" b="0" dirty="0" smtClean="0"/>
                      </a:b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u="sng" dirty="0" smtClean="0"/>
                        <a:t>Coordinate</a:t>
                      </a:r>
                      <a:r>
                        <a:rPr lang="en-AU" b="1" u="sng" baseline="0" dirty="0" smtClean="0"/>
                        <a:t> Epoch</a:t>
                      </a:r>
                      <a:r>
                        <a:rPr lang="en-AU" b="1" u="sng" baseline="30000" dirty="0" smtClean="0"/>
                        <a:t>1</a:t>
                      </a:r>
                      <a:endParaRPr lang="en-AU" b="1" u="sng" baseline="30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u="sng" dirty="0" smtClean="0"/>
                        <a:t>Observation</a:t>
                      </a:r>
                      <a:r>
                        <a:rPr lang="en-AU" u="sng" baseline="0" dirty="0" smtClean="0"/>
                        <a:t> Epoch</a:t>
                      </a:r>
                      <a:r>
                        <a:rPr lang="en-AU" u="sng" strike="noStrike" baseline="30000" dirty="0" smtClean="0"/>
                        <a:t>2</a:t>
                      </a:r>
                    </a:p>
                    <a:p>
                      <a:r>
                        <a:rPr lang="en-AU" b="0" baseline="0" dirty="0" smtClean="0"/>
                        <a:t>[or Range]</a:t>
                      </a:r>
                    </a:p>
                    <a:p>
                      <a:r>
                        <a:rPr lang="en-AU" sz="1600" b="0" baseline="0" dirty="0" smtClean="0"/>
                        <a:t>[vs Temporal Extent = approx]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9806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Observe</a:t>
                      </a:r>
                      <a:r>
                        <a:rPr lang="en-AU" sz="1800" b="0" u="none" baseline="0" dirty="0" smtClean="0"/>
                        <a:t> from GPS </a:t>
                      </a:r>
                      <a:br>
                        <a:rPr lang="en-AU" sz="1800" b="0" u="none" baseline="0" dirty="0" smtClean="0"/>
                      </a:br>
                      <a:r>
                        <a:rPr lang="en-AU" sz="1600" b="0" u="none" baseline="0" dirty="0" smtClean="0"/>
                        <a:t>(without local differential ystem)</a:t>
                      </a:r>
                      <a:endParaRPr lang="en-AU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WGS84 </a:t>
                      </a:r>
                      <a:r>
                        <a:rPr lang="en-AU" sz="1600" b="0" u="none" dirty="0" smtClean="0"/>
                        <a:t>[which? –</a:t>
                      </a:r>
                      <a:r>
                        <a:rPr lang="en-AU" sz="1600" b="0" u="none" baseline="0" dirty="0" smtClean="0"/>
                        <a:t> WGS84 is an ensemble at metre-level</a:t>
                      </a:r>
                      <a:r>
                        <a:rPr lang="en-AU" sz="1600" b="0" u="none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@today</a:t>
                      </a:r>
                    </a:p>
                    <a:p>
                      <a:r>
                        <a:rPr lang="en-AU" sz="1600" dirty="0" smtClean="0"/>
                        <a:t>Equal</a:t>
                      </a:r>
                      <a:r>
                        <a:rPr lang="en-AU" sz="1600" baseline="0" dirty="0" smtClean="0"/>
                        <a:t> to Observation epoch(s),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@today</a:t>
                      </a:r>
                      <a:endParaRPr lang="en-AU" sz="18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394562"/>
                  </a:ext>
                </a:extLst>
              </a:tr>
              <a:tr h="573226"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Observe GPS </a:t>
                      </a:r>
                      <a:br>
                        <a:rPr lang="en-AU" sz="1800" b="0" u="none" dirty="0" smtClean="0"/>
                      </a:br>
                      <a:r>
                        <a:rPr lang="en-AU" sz="1600" b="0" u="none" dirty="0" smtClean="0"/>
                        <a:t>(via CORS</a:t>
                      </a:r>
                      <a:r>
                        <a:rPr lang="en-AU" sz="1600" b="0" u="none" baseline="0" dirty="0" smtClean="0"/>
                        <a:t> network)</a:t>
                      </a:r>
                      <a:endParaRPr lang="en-AU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CORS-defined</a:t>
                      </a:r>
                      <a:r>
                        <a:rPr lang="en-AU" sz="1800" b="0" u="none" baseline="0" dirty="0" smtClean="0"/>
                        <a:t> CRS</a:t>
                      </a:r>
                      <a:endParaRPr lang="en-AU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CORS-defined Epoch</a:t>
                      </a:r>
                      <a:endParaRPr lang="en-AU" sz="1800" b="0" u="non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@today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05651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Coordinates</a:t>
                      </a:r>
                      <a:r>
                        <a:rPr lang="en-AU" sz="1800" b="0" u="none" baseline="0" dirty="0" smtClean="0"/>
                        <a:t> obtained from website / web-service</a:t>
                      </a:r>
                      <a:endParaRPr lang="en-AU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WGS84? </a:t>
                      </a:r>
                      <a:r>
                        <a:rPr lang="en-AU" sz="1600" b="0" u="none" dirty="0" smtClean="0"/>
                        <a:t>[if so, which?]</a:t>
                      </a:r>
                    </a:p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</a:t>
                      </a:r>
                      <a:r>
                        <a:rPr lang="en-AU" sz="1800" b="0" u="none" dirty="0" smtClean="0"/>
                        <a:t>metadata from service?</a:t>
                      </a:r>
                    </a:p>
                    <a:p>
                      <a:r>
                        <a:rPr lang="en-AU" sz="1800" b="0" u="none" dirty="0" smtClean="0"/>
                        <a:t>Unknown?</a:t>
                      </a:r>
                      <a:endParaRPr lang="en-AU" sz="20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metadata from service 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b="0" u="non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metadata from service?</a:t>
                      </a:r>
                    </a:p>
                    <a:p>
                      <a:r>
                        <a:rPr lang="en-AU" sz="1800" b="0" u="none" baseline="0" dirty="0" smtClean="0"/>
                        <a:t>Date of new capture?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b="0" u="none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5527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Coordinate from</a:t>
                      </a:r>
                      <a:r>
                        <a:rPr lang="en-AU" baseline="0" dirty="0" smtClean="0"/>
                        <a:t> Imagery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</a:t>
                      </a:r>
                      <a:r>
                        <a:rPr lang="en-AU" sz="1800" b="0" u="none" dirty="0" smtClean="0"/>
                        <a:t>metadata from service?</a:t>
                      </a:r>
                    </a:p>
                    <a:p>
                      <a:r>
                        <a:rPr lang="en-AU" sz="1800" b="0" u="none" dirty="0" smtClean="0"/>
                        <a:t>Unknown?</a:t>
                      </a:r>
                      <a:endParaRPr lang="en-AU" sz="2000" b="0" u="none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date of image capture?</a:t>
                      </a:r>
                    </a:p>
                    <a:p>
                      <a:r>
                        <a:rPr lang="en-AU" sz="1800" b="0" u="none" baseline="0" dirty="0" smtClean="0"/>
                        <a:t>Per date of image CRS?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date of image capture?</a:t>
                      </a:r>
                    </a:p>
                    <a:p>
                      <a:r>
                        <a:rPr lang="en-AU" sz="1800" b="0" u="none" baseline="0" dirty="0" smtClean="0"/>
                        <a:t>Date of new capture?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dirty="0" smtClean="0"/>
                    </a:p>
                    <a:p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0754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815" y="183370"/>
            <a:ext cx="387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Coordinate Epoch – Example Use Cases</a:t>
            </a:r>
            <a:endParaRPr lang="en-AU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529960" y="143735"/>
            <a:ext cx="7438264" cy="49617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Copy from Oct 2019 presentation to ANZ MD WG;’ Possible superseded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472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WGS84 / Web-</a:t>
            </a:r>
            <a:r>
              <a:rPr lang="en-AU" sz="3600" dirty="0" err="1"/>
              <a:t>mercator</a:t>
            </a:r>
            <a:r>
              <a:rPr lang="en-AU" sz="3600" dirty="0"/>
              <a:t>: WGS84 needs a time-stamp!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085572"/>
            <a:ext cx="6938490" cy="1191300"/>
          </a:xfrm>
        </p:spPr>
        <p:txBody>
          <a:bodyPr/>
          <a:lstStyle/>
          <a:p>
            <a:endParaRPr lang="en-AU" sz="2400" dirty="0"/>
          </a:p>
          <a:p>
            <a:pPr marL="0" indent="0" algn="ctr">
              <a:buNone/>
            </a:pPr>
            <a:r>
              <a:rPr lang="en-AU" sz="2800" b="1" dirty="0"/>
              <a:t>“Why are my maps out by 1.8 meters?”</a:t>
            </a:r>
          </a:p>
          <a:p>
            <a:endParaRPr lang="en-AU" sz="2400" dirty="0"/>
          </a:p>
          <a:p>
            <a:pPr lvl="1"/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A4F0BC93-622D-4964-921F-55B8C667A1AC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  <p:pic>
        <p:nvPicPr>
          <p:cNvPr id="1028" name="Picture 4" descr="Image result for gis offic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356" y="1656742"/>
            <a:ext cx="3911222" cy="32124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351561" y="2295774"/>
            <a:ext cx="1974857" cy="1800000"/>
            <a:chOff x="1113989" y="1472818"/>
            <a:chExt cx="2369828" cy="21600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3989" y="1472818"/>
              <a:ext cx="2369828" cy="216000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2650007" y="1536545"/>
              <a:ext cx="777600" cy="7776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1994</a:t>
              </a:r>
            </a:p>
          </p:txBody>
        </p:sp>
      </p:grp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3431704" y="2276872"/>
            <a:ext cx="1980515" cy="1800000"/>
            <a:chOff x="5524633" y="1497746"/>
            <a:chExt cx="2376618" cy="2160000"/>
          </a:xfrm>
          <a:solidFill>
            <a:schemeClr val="accent1">
              <a:lumMod val="60000"/>
              <a:lumOff val="40000"/>
            </a:schemeClr>
          </a:solidFill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24633" y="1497746"/>
              <a:ext cx="2376618" cy="2160000"/>
            </a:xfrm>
            <a:prstGeom prst="rect">
              <a:avLst/>
            </a:prstGeom>
            <a:grpFill/>
          </p:spPr>
        </p:pic>
        <p:sp>
          <p:nvSpPr>
            <p:cNvPr id="19" name="Oval 18"/>
            <p:cNvSpPr/>
            <p:nvPr/>
          </p:nvSpPr>
          <p:spPr>
            <a:xfrm>
              <a:off x="7080092" y="1573564"/>
              <a:ext cx="777600" cy="777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2020</a:t>
              </a:r>
            </a:p>
          </p:txBody>
        </p:sp>
      </p:grpSp>
      <p:grpSp>
        <p:nvGrpSpPr>
          <p:cNvPr id="27" name="Group 28"/>
          <p:cNvGrpSpPr>
            <a:grpSpLocks noChangeAspect="1"/>
          </p:cNvGrpSpPr>
          <p:nvPr/>
        </p:nvGrpSpPr>
        <p:grpSpPr>
          <a:xfrm>
            <a:off x="342600" y="4738698"/>
            <a:ext cx="1974857" cy="1800000"/>
            <a:chOff x="1129226" y="4303507"/>
            <a:chExt cx="2369828" cy="2160000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9226" y="4303507"/>
              <a:ext cx="2369828" cy="2160000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76070" y="6126749"/>
              <a:ext cx="1082286" cy="289324"/>
            </a:xfrm>
            <a:prstGeom prst="rect">
              <a:avLst/>
            </a:prstGeom>
          </p:spPr>
        </p:pic>
      </p:grpSp>
      <p:grpSp>
        <p:nvGrpSpPr>
          <p:cNvPr id="30" name="Group 35"/>
          <p:cNvGrpSpPr>
            <a:grpSpLocks noChangeAspect="1"/>
          </p:cNvGrpSpPr>
          <p:nvPr/>
        </p:nvGrpSpPr>
        <p:grpSpPr>
          <a:xfrm>
            <a:off x="3404565" y="4778877"/>
            <a:ext cx="1980515" cy="1800000"/>
            <a:chOff x="5524263" y="4293096"/>
            <a:chExt cx="2376618" cy="2160000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24263" y="4293096"/>
              <a:ext cx="2376618" cy="216000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93072" y="6093296"/>
              <a:ext cx="1082286" cy="289324"/>
            </a:xfrm>
            <a:prstGeom prst="rect">
              <a:avLst/>
            </a:prstGeom>
          </p:spPr>
        </p:pic>
      </p:grpSp>
      <p:sp>
        <p:nvSpPr>
          <p:cNvPr id="33" name="TextBox 32"/>
          <p:cNvSpPr txBox="1"/>
          <p:nvPr/>
        </p:nvSpPr>
        <p:spPr>
          <a:xfrm>
            <a:off x="281546" y="6529310"/>
            <a:ext cx="15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‘Web-Mercator’</a:t>
            </a:r>
          </a:p>
        </p:txBody>
      </p:sp>
      <p:sp>
        <p:nvSpPr>
          <p:cNvPr id="36" name="Left-Right Arrow 35"/>
          <p:cNvSpPr/>
          <p:nvPr/>
        </p:nvSpPr>
        <p:spPr>
          <a:xfrm rot="5400000">
            <a:off x="527037" y="4235802"/>
            <a:ext cx="540000" cy="360000"/>
          </a:xfrm>
          <a:prstGeom prst="leftRightArrow">
            <a:avLst>
              <a:gd name="adj1" fmla="val 4622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sp>
        <p:nvSpPr>
          <p:cNvPr id="37" name="Left-Right Arrow 36"/>
          <p:cNvSpPr/>
          <p:nvPr/>
        </p:nvSpPr>
        <p:spPr>
          <a:xfrm rot="5400000">
            <a:off x="3485760" y="4239080"/>
            <a:ext cx="540000" cy="360000"/>
          </a:xfrm>
          <a:prstGeom prst="leftRightArrow">
            <a:avLst>
              <a:gd name="adj1" fmla="val 4622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83432" y="4140369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Null </a:t>
            </a:r>
          </a:p>
          <a:p>
            <a:r>
              <a:rPr lang="en-AU" sz="1600" dirty="0"/>
              <a:t>(no change)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85938" y="4144364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Null </a:t>
            </a:r>
          </a:p>
          <a:p>
            <a:r>
              <a:rPr lang="en-AU" sz="1600" dirty="0"/>
              <a:t>(no change)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351584" y="2937644"/>
            <a:ext cx="1063839" cy="502190"/>
            <a:chOff x="2279576" y="2852936"/>
            <a:chExt cx="1063839" cy="637308"/>
          </a:xfrm>
        </p:grpSpPr>
        <p:sp>
          <p:nvSpPr>
            <p:cNvPr id="35" name="Left-Right Arrow 34"/>
            <p:cNvSpPr/>
            <p:nvPr/>
          </p:nvSpPr>
          <p:spPr>
            <a:xfrm>
              <a:off x="2279576" y="2852936"/>
              <a:ext cx="1063839" cy="637308"/>
            </a:xfrm>
            <a:prstGeom prst="leftRightArrow">
              <a:avLst>
                <a:gd name="adj1" fmla="val 58399"/>
                <a:gd name="adj2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423838" y="2924478"/>
              <a:ext cx="761747" cy="4687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dirty="0"/>
                <a:t>1.8 m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359696" y="6520147"/>
            <a:ext cx="15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‘Web-Mercator’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69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  <p:bldP spid="37" grpId="0" animBg="1"/>
      <p:bldP spid="24" grpId="0"/>
      <p:bldP spid="26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WGS84 / Web-</a:t>
            </a:r>
            <a:r>
              <a:rPr lang="en-AU" sz="3600" dirty="0" err="1"/>
              <a:t>mercator</a:t>
            </a:r>
            <a:r>
              <a:rPr lang="en-AU" sz="3600" dirty="0"/>
              <a:t>: WGS84 needs a time-stamp!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085572"/>
            <a:ext cx="6938490" cy="1191300"/>
          </a:xfrm>
        </p:spPr>
        <p:txBody>
          <a:bodyPr/>
          <a:lstStyle/>
          <a:p>
            <a:endParaRPr lang="en-AU" sz="2400" dirty="0"/>
          </a:p>
          <a:p>
            <a:pPr marL="0" indent="0" algn="ctr">
              <a:buNone/>
            </a:pPr>
            <a:r>
              <a:rPr lang="en-AU" sz="2800" b="1" dirty="0"/>
              <a:t>“Why are my maps out by 1.8 meters?”</a:t>
            </a:r>
          </a:p>
          <a:p>
            <a:endParaRPr lang="en-AU" sz="2400" dirty="0"/>
          </a:p>
          <a:p>
            <a:pPr lvl="1"/>
            <a:endParaRPr lang="en-AU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9293" y="4725344"/>
            <a:ext cx="1975862" cy="1800000"/>
          </a:xfrm>
          <a:prstGeom prst="rect">
            <a:avLst/>
          </a:prstGeom>
        </p:spPr>
      </p:pic>
      <p:sp>
        <p:nvSpPr>
          <p:cNvPr id="7" name="Left-Right Arrow 6"/>
          <p:cNvSpPr/>
          <p:nvPr/>
        </p:nvSpPr>
        <p:spPr>
          <a:xfrm rot="2634194">
            <a:off x="1672305" y="4204396"/>
            <a:ext cx="720000" cy="36000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63480" y="3080556"/>
            <a:ext cx="933450" cy="533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79976" y="2729430"/>
            <a:ext cx="933450" cy="5334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5515753" y="2645003"/>
            <a:ext cx="1800000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351561" y="2295774"/>
            <a:ext cx="1974857" cy="1800000"/>
            <a:chOff x="1113989" y="1472818"/>
            <a:chExt cx="2369828" cy="21600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3989" y="1472818"/>
              <a:ext cx="2369828" cy="216000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2649920" y="1536545"/>
              <a:ext cx="777600" cy="7776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1994</a:t>
              </a:r>
            </a:p>
          </p:txBody>
        </p:sp>
      </p:grp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3431704" y="2276872"/>
            <a:ext cx="1980515" cy="1800000"/>
            <a:chOff x="5524633" y="1497746"/>
            <a:chExt cx="2376618" cy="2160000"/>
          </a:xfrm>
          <a:solidFill>
            <a:schemeClr val="accent1">
              <a:lumMod val="60000"/>
              <a:lumOff val="40000"/>
            </a:schemeClr>
          </a:solidFill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24633" y="1497746"/>
              <a:ext cx="2376618" cy="2160000"/>
            </a:xfrm>
            <a:prstGeom prst="rect">
              <a:avLst/>
            </a:prstGeom>
            <a:grpFill/>
          </p:spPr>
        </p:pic>
        <p:sp>
          <p:nvSpPr>
            <p:cNvPr id="19" name="Oval 18"/>
            <p:cNvSpPr/>
            <p:nvPr/>
          </p:nvSpPr>
          <p:spPr>
            <a:xfrm>
              <a:off x="7080092" y="1573564"/>
              <a:ext cx="777600" cy="777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2020</a:t>
              </a:r>
            </a:p>
          </p:txBody>
        </p:sp>
      </p:grpSp>
      <p:grpSp>
        <p:nvGrpSpPr>
          <p:cNvPr id="20" name="Group 56"/>
          <p:cNvGrpSpPr/>
          <p:nvPr/>
        </p:nvGrpSpPr>
        <p:grpSpPr>
          <a:xfrm>
            <a:off x="7451716" y="2375003"/>
            <a:ext cx="540000" cy="540000"/>
            <a:chOff x="11532664" y="1556792"/>
            <a:chExt cx="540000" cy="5400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1" name="Oval 20"/>
            <p:cNvSpPr/>
            <p:nvPr/>
          </p:nvSpPr>
          <p:spPr>
            <a:xfrm>
              <a:off x="11532664" y="1556792"/>
              <a:ext cx="540000" cy="540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A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1784632" y="1665441"/>
              <a:ext cx="148214" cy="161351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0"/>
            </p:cNvCxnSpPr>
            <p:nvPr/>
          </p:nvCxnSpPr>
          <p:spPr>
            <a:xfrm>
              <a:off x="11802664" y="1556792"/>
              <a:ext cx="0" cy="300150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Left-Right Arrow 24"/>
          <p:cNvSpPr/>
          <p:nvPr/>
        </p:nvSpPr>
        <p:spPr>
          <a:xfrm rot="18843724">
            <a:off x="3540378" y="4199913"/>
            <a:ext cx="720000" cy="36000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65762" y="6525344"/>
            <a:ext cx="15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‘Web-Mercator’</a:t>
            </a:r>
          </a:p>
        </p:txBody>
      </p:sp>
      <p:pic>
        <p:nvPicPr>
          <p:cNvPr id="38" name="Picture 4" descr="Image result for gis offic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356" y="1656742"/>
            <a:ext cx="3911222" cy="32124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1" name="Left-Right Arrow 30"/>
          <p:cNvSpPr/>
          <p:nvPr/>
        </p:nvSpPr>
        <p:spPr>
          <a:xfrm>
            <a:off x="2351584" y="2937644"/>
            <a:ext cx="1063839" cy="50219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95846" y="29940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dirty="0"/>
              <a:t>1.8 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50789" y="4160842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600" dirty="0"/>
              <a:t>Null transform</a:t>
            </a:r>
          </a:p>
          <a:p>
            <a:pPr algn="ctr"/>
            <a:r>
              <a:rPr lang="en-AU" sz="1600" dirty="0"/>
              <a:t>(no change)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415753" y="3500066"/>
            <a:ext cx="5817" cy="660776"/>
          </a:xfrm>
          <a:prstGeom prst="straightConnector1">
            <a:avLst/>
          </a:prstGeom>
          <a:ln w="34925">
            <a:solidFill>
              <a:schemeClr val="bg2">
                <a:lumMod val="75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99303" y="4234920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600" dirty="0"/>
              <a:t>WGS84 @ today</a:t>
            </a:r>
          </a:p>
          <a:p>
            <a:pPr algn="ctr"/>
            <a:endParaRPr lang="en-A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068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 animBg="1"/>
      <p:bldP spid="33" grpId="0"/>
      <p:bldP spid="35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WGS84 / Web-</a:t>
            </a:r>
            <a:r>
              <a:rPr lang="en-AU" sz="3600" dirty="0" err="1"/>
              <a:t>mercator</a:t>
            </a:r>
            <a:r>
              <a:rPr lang="en-AU" sz="3600" dirty="0"/>
              <a:t>: WGS84 needs a time-stamp!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085572"/>
            <a:ext cx="6938490" cy="1191300"/>
          </a:xfrm>
        </p:spPr>
        <p:txBody>
          <a:bodyPr/>
          <a:lstStyle/>
          <a:p>
            <a:endParaRPr lang="en-AU" sz="2400" dirty="0"/>
          </a:p>
          <a:p>
            <a:pPr marL="0" indent="0" algn="ctr">
              <a:buNone/>
            </a:pPr>
            <a:r>
              <a:rPr lang="en-AU" sz="2800" b="1" dirty="0"/>
              <a:t>“Why are my maps out by 1.8 meters?”</a:t>
            </a:r>
          </a:p>
          <a:p>
            <a:endParaRPr lang="en-AU" sz="2400" dirty="0"/>
          </a:p>
          <a:p>
            <a:pPr lvl="1"/>
            <a:endParaRPr lang="en-AU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9293" y="4725344"/>
            <a:ext cx="1975862" cy="1800000"/>
          </a:xfrm>
          <a:prstGeom prst="rect">
            <a:avLst/>
          </a:prstGeom>
        </p:spPr>
      </p:pic>
      <p:sp>
        <p:nvSpPr>
          <p:cNvPr id="7" name="Left-Right Arrow 6"/>
          <p:cNvSpPr/>
          <p:nvPr/>
        </p:nvSpPr>
        <p:spPr>
          <a:xfrm rot="2634194">
            <a:off x="1672305" y="4204396"/>
            <a:ext cx="720000" cy="36000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63480" y="3080556"/>
            <a:ext cx="933450" cy="533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79976" y="2729430"/>
            <a:ext cx="933450" cy="5334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5515753" y="2645003"/>
            <a:ext cx="1800000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351561" y="2295774"/>
            <a:ext cx="1974857" cy="1800000"/>
            <a:chOff x="1113989" y="1472818"/>
            <a:chExt cx="2369828" cy="21600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3989" y="1472818"/>
              <a:ext cx="2369828" cy="216000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2649920" y="1536545"/>
              <a:ext cx="777600" cy="7776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1994</a:t>
              </a:r>
            </a:p>
          </p:txBody>
        </p:sp>
      </p:grp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3431704" y="2276872"/>
            <a:ext cx="1980515" cy="1800000"/>
            <a:chOff x="5524633" y="1497746"/>
            <a:chExt cx="2376618" cy="2160000"/>
          </a:xfrm>
          <a:solidFill>
            <a:schemeClr val="accent1">
              <a:lumMod val="60000"/>
              <a:lumOff val="40000"/>
            </a:schemeClr>
          </a:solidFill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24633" y="1497746"/>
              <a:ext cx="2376618" cy="2160000"/>
            </a:xfrm>
            <a:prstGeom prst="rect">
              <a:avLst/>
            </a:prstGeom>
            <a:grpFill/>
          </p:spPr>
        </p:pic>
        <p:sp>
          <p:nvSpPr>
            <p:cNvPr id="19" name="Oval 18"/>
            <p:cNvSpPr/>
            <p:nvPr/>
          </p:nvSpPr>
          <p:spPr>
            <a:xfrm>
              <a:off x="7080092" y="1573564"/>
              <a:ext cx="777600" cy="777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2020</a:t>
              </a:r>
            </a:p>
          </p:txBody>
        </p:sp>
      </p:grpSp>
      <p:grpSp>
        <p:nvGrpSpPr>
          <p:cNvPr id="20" name="Group 56"/>
          <p:cNvGrpSpPr/>
          <p:nvPr/>
        </p:nvGrpSpPr>
        <p:grpSpPr>
          <a:xfrm>
            <a:off x="7451716" y="2375003"/>
            <a:ext cx="540000" cy="540000"/>
            <a:chOff x="11532664" y="1556792"/>
            <a:chExt cx="540000" cy="5400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1" name="Oval 20"/>
            <p:cNvSpPr/>
            <p:nvPr/>
          </p:nvSpPr>
          <p:spPr>
            <a:xfrm>
              <a:off x="11532664" y="1556792"/>
              <a:ext cx="540000" cy="540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A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1784632" y="1665441"/>
              <a:ext cx="148214" cy="161351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0"/>
            </p:cNvCxnSpPr>
            <p:nvPr/>
          </p:nvCxnSpPr>
          <p:spPr>
            <a:xfrm>
              <a:off x="11802664" y="1556792"/>
              <a:ext cx="0" cy="300150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Left-Right Arrow 24"/>
          <p:cNvSpPr/>
          <p:nvPr/>
        </p:nvSpPr>
        <p:spPr>
          <a:xfrm rot="18843724">
            <a:off x="3540378" y="4199913"/>
            <a:ext cx="720000" cy="36000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65762" y="6525344"/>
            <a:ext cx="15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‘Web-Mercator’</a:t>
            </a:r>
          </a:p>
        </p:txBody>
      </p:sp>
      <p:sp>
        <p:nvSpPr>
          <p:cNvPr id="31" name="Left-Right Arrow 30"/>
          <p:cNvSpPr/>
          <p:nvPr/>
        </p:nvSpPr>
        <p:spPr>
          <a:xfrm>
            <a:off x="2351584" y="2937644"/>
            <a:ext cx="1063839" cy="50219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95846" y="29940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dirty="0"/>
              <a:t>1.8 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50789" y="4160842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600" dirty="0"/>
              <a:t>Null transform</a:t>
            </a:r>
          </a:p>
          <a:p>
            <a:pPr algn="ctr"/>
            <a:r>
              <a:rPr lang="en-AU" sz="1600" dirty="0"/>
              <a:t>(no change)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415753" y="3500066"/>
            <a:ext cx="5817" cy="660776"/>
          </a:xfrm>
          <a:prstGeom prst="straightConnector1">
            <a:avLst/>
          </a:prstGeom>
          <a:ln w="34925">
            <a:solidFill>
              <a:schemeClr val="bg2">
                <a:lumMod val="75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70449" y="4234920"/>
            <a:ext cx="1786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600" dirty="0"/>
              <a:t>WGS84 @ today</a:t>
            </a:r>
          </a:p>
          <a:p>
            <a:pPr algn="ctr"/>
            <a:endParaRPr lang="en-AU" sz="1600" dirty="0"/>
          </a:p>
        </p:txBody>
      </p:sp>
      <p:sp>
        <p:nvSpPr>
          <p:cNvPr id="40" name="Rounded Rectangle 39"/>
          <p:cNvSpPr/>
          <p:nvPr/>
        </p:nvSpPr>
        <p:spPr>
          <a:xfrm>
            <a:off x="8344188" y="1603340"/>
            <a:ext cx="3548861" cy="1592434"/>
          </a:xfrm>
          <a:prstGeom prst="roundRect">
            <a:avLst/>
          </a:prstGeom>
          <a:solidFill>
            <a:srgbClr val="FEE6E6">
              <a:alpha val="90000"/>
            </a:srgbClr>
          </a:solidFill>
          <a:ln w="25400">
            <a:solidFill>
              <a:srgbClr val="FD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tabLst>
                <a:tab pos="1347788" algn="l"/>
              </a:tabLst>
            </a:pPr>
            <a:r>
              <a:rPr lang="en-AU" sz="1600" b="1" u="sng" dirty="0">
                <a:solidFill>
                  <a:srgbClr val="FF0000"/>
                </a:solidFill>
              </a:rPr>
              <a:t>WGS84 needs a time-stamp!</a:t>
            </a:r>
          </a:p>
          <a:p>
            <a:pPr algn="ctr">
              <a:tabLst>
                <a:tab pos="1347788" algn="l"/>
              </a:tabLst>
            </a:pPr>
            <a:endParaRPr lang="en-AU" dirty="0">
              <a:solidFill>
                <a:srgbClr val="FF0000"/>
              </a:solidFill>
            </a:endParaRPr>
          </a:p>
          <a:p>
            <a:pPr>
              <a:tabLst>
                <a:tab pos="1347788" algn="r"/>
                <a:tab pos="1433513" algn="l"/>
              </a:tabLst>
            </a:pPr>
            <a:r>
              <a:rPr lang="en-AU" sz="1600" dirty="0">
                <a:solidFill>
                  <a:srgbClr val="FF0000"/>
                </a:solidFill>
              </a:rPr>
              <a:t>	GDA94 	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AU" sz="1600" dirty="0">
                <a:solidFill>
                  <a:srgbClr val="FF0000"/>
                </a:solidFill>
              </a:rPr>
              <a:t>WGS84@1994.0 	GDA2020 	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AU" sz="1600" dirty="0">
                <a:solidFill>
                  <a:srgbClr val="FF0000"/>
                </a:solidFill>
              </a:rPr>
              <a:t>WGS84@2020.0</a:t>
            </a:r>
          </a:p>
          <a:p>
            <a:pPr>
              <a:tabLst>
                <a:tab pos="1347788" algn="r"/>
                <a:tab pos="1433513" algn="l"/>
              </a:tabLst>
            </a:pPr>
            <a:r>
              <a:rPr lang="en-AU" sz="1600" dirty="0">
                <a:solidFill>
                  <a:srgbClr val="FF0000"/>
                </a:solidFill>
              </a:rPr>
              <a:t>	GPS handheld 	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AU" sz="1600" dirty="0">
                <a:solidFill>
                  <a:srgbClr val="FF0000"/>
                </a:solidFill>
              </a:rPr>
              <a:t>WGS84@today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347697" y="3366335"/>
            <a:ext cx="3548861" cy="868517"/>
          </a:xfrm>
          <a:prstGeom prst="roundRect">
            <a:avLst/>
          </a:prstGeom>
          <a:solidFill>
            <a:srgbClr val="CCE9AD">
              <a:alpha val="90000"/>
            </a:srgb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tabLst>
                <a:tab pos="1347788" algn="l"/>
              </a:tabLst>
            </a:pPr>
            <a:r>
              <a:rPr lang="en-AU" sz="1600" b="1" u="sng" dirty="0">
                <a:solidFill>
                  <a:schemeClr val="tx1"/>
                </a:solidFill>
              </a:rPr>
              <a:t>NSW Spatial Services</a:t>
            </a:r>
          </a:p>
          <a:p>
            <a:pPr algn="ctr">
              <a:tabLst>
                <a:tab pos="1347788" algn="l"/>
              </a:tabLst>
            </a:pPr>
            <a:endParaRPr lang="en-AU" sz="1000" b="1" u="sng" dirty="0">
              <a:solidFill>
                <a:schemeClr val="tx1"/>
              </a:solidFill>
            </a:endParaRPr>
          </a:p>
          <a:p>
            <a:pPr algn="ctr">
              <a:tabLst>
                <a:tab pos="1347788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“WGS84 = WGS84@1994.0”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496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131" y="4722781"/>
            <a:ext cx="1962163" cy="180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WGS84 / Web-</a:t>
            </a:r>
            <a:r>
              <a:rPr lang="en-AU" sz="3600" dirty="0" err="1"/>
              <a:t>mercator</a:t>
            </a:r>
            <a:r>
              <a:rPr lang="en-AU" sz="3600" dirty="0"/>
              <a:t>: WGS84 needs a time-stamp!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085572"/>
            <a:ext cx="6938490" cy="1191300"/>
          </a:xfrm>
        </p:spPr>
        <p:txBody>
          <a:bodyPr/>
          <a:lstStyle/>
          <a:p>
            <a:endParaRPr lang="en-AU" sz="2400" dirty="0"/>
          </a:p>
          <a:p>
            <a:pPr marL="0" indent="0" algn="ctr">
              <a:buNone/>
            </a:pPr>
            <a:r>
              <a:rPr lang="en-AU" sz="2800" b="1" dirty="0"/>
              <a:t>“Why are my maps out by 1.8 meters?”</a:t>
            </a:r>
          </a:p>
          <a:p>
            <a:endParaRPr lang="en-AU" sz="2400" dirty="0"/>
          </a:p>
          <a:p>
            <a:pPr lvl="1"/>
            <a:endParaRPr lang="en-AU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63480" y="3080556"/>
            <a:ext cx="933450" cy="533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79976" y="2729430"/>
            <a:ext cx="933450" cy="5334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5515753" y="2645003"/>
            <a:ext cx="1800000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351561" y="2295774"/>
            <a:ext cx="1974857" cy="1800000"/>
            <a:chOff x="1113989" y="1472818"/>
            <a:chExt cx="2369828" cy="21600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3989" y="1472818"/>
              <a:ext cx="2369828" cy="216000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2649920" y="1536545"/>
              <a:ext cx="777600" cy="7776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1994</a:t>
              </a:r>
            </a:p>
          </p:txBody>
        </p:sp>
      </p:grp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3431704" y="2276872"/>
            <a:ext cx="1980515" cy="1800000"/>
            <a:chOff x="5524633" y="1497746"/>
            <a:chExt cx="2376618" cy="2160000"/>
          </a:xfrm>
          <a:solidFill>
            <a:schemeClr val="accent1">
              <a:lumMod val="60000"/>
              <a:lumOff val="40000"/>
            </a:schemeClr>
          </a:solidFill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24633" y="1497746"/>
              <a:ext cx="2376618" cy="2160000"/>
            </a:xfrm>
            <a:prstGeom prst="rect">
              <a:avLst/>
            </a:prstGeom>
            <a:grpFill/>
          </p:spPr>
        </p:pic>
        <p:sp>
          <p:nvSpPr>
            <p:cNvPr id="19" name="Oval 18"/>
            <p:cNvSpPr/>
            <p:nvPr/>
          </p:nvSpPr>
          <p:spPr>
            <a:xfrm>
              <a:off x="7080092" y="1573564"/>
              <a:ext cx="777600" cy="777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2020</a:t>
              </a:r>
            </a:p>
          </p:txBody>
        </p:sp>
      </p:grpSp>
      <p:grpSp>
        <p:nvGrpSpPr>
          <p:cNvPr id="20" name="Group 56"/>
          <p:cNvGrpSpPr/>
          <p:nvPr/>
        </p:nvGrpSpPr>
        <p:grpSpPr>
          <a:xfrm>
            <a:off x="7451716" y="2375003"/>
            <a:ext cx="540000" cy="540000"/>
            <a:chOff x="11532664" y="1556792"/>
            <a:chExt cx="540000" cy="5400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1" name="Oval 20"/>
            <p:cNvSpPr/>
            <p:nvPr/>
          </p:nvSpPr>
          <p:spPr>
            <a:xfrm>
              <a:off x="11532664" y="1556792"/>
              <a:ext cx="540000" cy="540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A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1784632" y="1665441"/>
              <a:ext cx="148214" cy="161351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0"/>
            </p:cNvCxnSpPr>
            <p:nvPr/>
          </p:nvCxnSpPr>
          <p:spPr>
            <a:xfrm>
              <a:off x="11802664" y="1556792"/>
              <a:ext cx="0" cy="300150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865762" y="6525344"/>
            <a:ext cx="15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‘Web-Mercator’</a:t>
            </a:r>
          </a:p>
        </p:txBody>
      </p:sp>
      <p:sp>
        <p:nvSpPr>
          <p:cNvPr id="31" name="Left-Right Arrow 30"/>
          <p:cNvSpPr/>
          <p:nvPr/>
        </p:nvSpPr>
        <p:spPr>
          <a:xfrm>
            <a:off x="2351584" y="2937644"/>
            <a:ext cx="1063839" cy="50219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95846" y="29940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dirty="0"/>
              <a:t>1.8 m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415753" y="3500066"/>
            <a:ext cx="5817" cy="660776"/>
          </a:xfrm>
          <a:prstGeom prst="straightConnector1">
            <a:avLst/>
          </a:prstGeom>
          <a:ln w="34925">
            <a:solidFill>
              <a:schemeClr val="bg2">
                <a:lumMod val="75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8344188" y="1603340"/>
            <a:ext cx="3548861" cy="1592434"/>
          </a:xfrm>
          <a:prstGeom prst="roundRect">
            <a:avLst/>
          </a:prstGeom>
          <a:solidFill>
            <a:srgbClr val="FEE6E6">
              <a:alpha val="90000"/>
            </a:srgbClr>
          </a:solidFill>
          <a:ln w="25400">
            <a:solidFill>
              <a:srgbClr val="FD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tabLst>
                <a:tab pos="1347788" algn="l"/>
              </a:tabLst>
            </a:pPr>
            <a:r>
              <a:rPr lang="en-AU" sz="1600" b="1" u="sng" dirty="0">
                <a:solidFill>
                  <a:srgbClr val="FF0000"/>
                </a:solidFill>
              </a:rPr>
              <a:t>WGS84 needs a time-stamp!</a:t>
            </a:r>
          </a:p>
          <a:p>
            <a:pPr algn="ctr">
              <a:tabLst>
                <a:tab pos="1347788" algn="l"/>
              </a:tabLst>
            </a:pPr>
            <a:endParaRPr lang="en-AU" dirty="0">
              <a:solidFill>
                <a:srgbClr val="FF0000"/>
              </a:solidFill>
            </a:endParaRPr>
          </a:p>
          <a:p>
            <a:pPr>
              <a:tabLst>
                <a:tab pos="1347788" algn="r"/>
                <a:tab pos="1433513" algn="l"/>
              </a:tabLst>
            </a:pPr>
            <a:r>
              <a:rPr lang="en-AU" sz="1600" dirty="0">
                <a:solidFill>
                  <a:srgbClr val="FF0000"/>
                </a:solidFill>
              </a:rPr>
              <a:t>	GDA94 	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AU" sz="1600" dirty="0">
                <a:solidFill>
                  <a:srgbClr val="FF0000"/>
                </a:solidFill>
              </a:rPr>
              <a:t>WGS84@1994.0 	GDA2020 	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AU" sz="1600" dirty="0">
                <a:solidFill>
                  <a:srgbClr val="FF0000"/>
                </a:solidFill>
              </a:rPr>
              <a:t>WGS84@2020.0</a:t>
            </a:r>
          </a:p>
          <a:p>
            <a:pPr>
              <a:tabLst>
                <a:tab pos="1347788" algn="r"/>
                <a:tab pos="1433513" algn="l"/>
              </a:tabLst>
            </a:pPr>
            <a:r>
              <a:rPr lang="en-AU" sz="1600" dirty="0">
                <a:solidFill>
                  <a:srgbClr val="FF0000"/>
                </a:solidFill>
              </a:rPr>
              <a:t>	GPS handheld 	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AU" sz="1600" dirty="0">
                <a:solidFill>
                  <a:srgbClr val="FF0000"/>
                </a:solidFill>
              </a:rPr>
              <a:t>WGS84@today</a:t>
            </a:r>
          </a:p>
        </p:txBody>
      </p:sp>
      <p:pic>
        <p:nvPicPr>
          <p:cNvPr id="34" name="Picture 4" descr="Image result for cloc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57" y="4189304"/>
            <a:ext cx="472287" cy="47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Left-Right Arrow 38"/>
          <p:cNvSpPr>
            <a:spLocks noChangeAspect="1"/>
          </p:cNvSpPr>
          <p:nvPr/>
        </p:nvSpPr>
        <p:spPr>
          <a:xfrm rot="2634194">
            <a:off x="947246" y="4246186"/>
            <a:ext cx="1080000" cy="54000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Left-Right Arrow 40"/>
          <p:cNvSpPr>
            <a:spLocks noChangeAspect="1"/>
          </p:cNvSpPr>
          <p:nvPr/>
        </p:nvSpPr>
        <p:spPr>
          <a:xfrm rot="18843724">
            <a:off x="3835352" y="4231907"/>
            <a:ext cx="1080000" cy="540000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Time</a:t>
            </a:r>
          </a:p>
        </p:txBody>
      </p:sp>
      <p:pic>
        <p:nvPicPr>
          <p:cNvPr id="42" name="Picture 4" descr="Image result for cloc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702" y="4187016"/>
            <a:ext cx="472287" cy="47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1905212" y="6205998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/>
              <a:t>WGS84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70449" y="4234920"/>
            <a:ext cx="1786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600" dirty="0"/>
              <a:t>WGS84 @ today</a:t>
            </a:r>
          </a:p>
          <a:p>
            <a:pPr algn="ctr"/>
            <a:endParaRPr lang="en-AU" sz="1600" dirty="0"/>
          </a:p>
        </p:txBody>
      </p:sp>
      <p:sp>
        <p:nvSpPr>
          <p:cNvPr id="45" name="Rounded Rectangle 44"/>
          <p:cNvSpPr/>
          <p:nvPr/>
        </p:nvSpPr>
        <p:spPr>
          <a:xfrm>
            <a:off x="4542054" y="4725197"/>
            <a:ext cx="3764464" cy="1937903"/>
          </a:xfrm>
          <a:prstGeom prst="roundRect">
            <a:avLst>
              <a:gd name="adj" fmla="val 8803"/>
            </a:avLst>
          </a:prstGeom>
          <a:solidFill>
            <a:srgbClr val="CCE9AD">
              <a:alpha val="90000"/>
            </a:srgb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Long-term solution:</a:t>
            </a:r>
          </a:p>
          <a:p>
            <a:pPr algn="ctr"/>
            <a:r>
              <a:rPr lang="en-AU" dirty="0">
                <a:solidFill>
                  <a:schemeClr val="tx1"/>
                </a:solidFill>
              </a:rPr>
              <a:t>Treat WGS84 as a dynamic datum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  <a:p>
            <a:pPr algn="ctr"/>
            <a:r>
              <a:rPr lang="en-AU" dirty="0">
                <a:solidFill>
                  <a:schemeClr val="tx1"/>
                </a:solidFill>
              </a:rPr>
              <a:t>Record ‘</a:t>
            </a:r>
            <a:r>
              <a:rPr lang="en-AU" b="1" dirty="0">
                <a:solidFill>
                  <a:schemeClr val="tx1"/>
                </a:solidFill>
              </a:rPr>
              <a:t>Coordinate Epoch’</a:t>
            </a:r>
            <a:br>
              <a:rPr lang="en-AU" b="1" dirty="0">
                <a:solidFill>
                  <a:schemeClr val="tx1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(for all dynamic datums)</a:t>
            </a:r>
          </a:p>
        </p:txBody>
      </p:sp>
      <p:sp>
        <p:nvSpPr>
          <p:cNvPr id="50" name="Flowchart: Multidocument 49"/>
          <p:cNvSpPr/>
          <p:nvPr/>
        </p:nvSpPr>
        <p:spPr>
          <a:xfrm>
            <a:off x="10498971" y="4632566"/>
            <a:ext cx="1456164" cy="129614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tx1"/>
                </a:solidFill>
              </a:rPr>
              <a:t>ISO 19111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</a:rPr>
              <a:t>ISO 19115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916252" y="4522672"/>
            <a:ext cx="1414113" cy="1515934"/>
            <a:chOff x="9404000" y="4539333"/>
            <a:chExt cx="1223864" cy="1241493"/>
          </a:xfrm>
        </p:grpSpPr>
        <p:sp>
          <p:nvSpPr>
            <p:cNvPr id="48" name="Can 47"/>
            <p:cNvSpPr/>
            <p:nvPr/>
          </p:nvSpPr>
          <p:spPr>
            <a:xfrm>
              <a:off x="9404000" y="4539333"/>
              <a:ext cx="1223864" cy="124149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EPSG</a:t>
              </a:r>
            </a:p>
            <a:p>
              <a:pPr algn="ctr"/>
              <a:endParaRPr lang="en-AU" sz="300" dirty="0">
                <a:solidFill>
                  <a:schemeClr val="tx1"/>
                </a:solidFill>
              </a:endParaRPr>
            </a:p>
            <a:p>
              <a:pPr algn="ctr"/>
              <a:r>
                <a:rPr lang="en-AU" dirty="0">
                  <a:solidFill>
                    <a:schemeClr val="tx1"/>
                  </a:solidFill>
                </a:rPr>
                <a:t>‘static’</a:t>
              </a:r>
            </a:p>
            <a:p>
              <a:pPr algn="ctr"/>
              <a:r>
                <a:rPr lang="en-AU" dirty="0">
                  <a:solidFill>
                    <a:schemeClr val="tx1"/>
                  </a:solidFill>
                </a:rPr>
                <a:t>‘dynamic’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713620" y="4543936"/>
              <a:ext cx="6864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600" dirty="0"/>
                <a:t>v10.0</a:t>
              </a:r>
            </a:p>
          </p:txBody>
        </p:sp>
      </p:grpSp>
      <p:sp>
        <p:nvSpPr>
          <p:cNvPr id="49" name="Notched Right Arrow 48"/>
          <p:cNvSpPr/>
          <p:nvPr/>
        </p:nvSpPr>
        <p:spPr>
          <a:xfrm>
            <a:off x="8140106" y="4907922"/>
            <a:ext cx="900000" cy="469127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>
              <a:solidFill>
                <a:schemeClr val="tx1"/>
              </a:solidFill>
            </a:endParaRPr>
          </a:p>
        </p:txBody>
      </p:sp>
      <p:sp>
        <p:nvSpPr>
          <p:cNvPr id="56" name="Notched Right Arrow 55"/>
          <p:cNvSpPr/>
          <p:nvPr/>
        </p:nvSpPr>
        <p:spPr>
          <a:xfrm>
            <a:off x="8128965" y="5409535"/>
            <a:ext cx="900000" cy="469127"/>
          </a:xfrm>
          <a:prstGeom prst="notch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AUS</a:t>
            </a:r>
          </a:p>
        </p:txBody>
      </p:sp>
      <p:sp>
        <p:nvSpPr>
          <p:cNvPr id="26" name="Bent-Up Arrow 25"/>
          <p:cNvSpPr/>
          <p:nvPr/>
        </p:nvSpPr>
        <p:spPr>
          <a:xfrm rot="5400000">
            <a:off x="10549569" y="5215570"/>
            <a:ext cx="721152" cy="2563708"/>
          </a:xfrm>
          <a:prstGeom prst="bentUpArrow">
            <a:avLst>
              <a:gd name="adj1" fmla="val 50000"/>
              <a:gd name="adj2" fmla="val 50000"/>
              <a:gd name="adj3" fmla="val 4787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696400" y="6337468"/>
            <a:ext cx="217840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dirty="0"/>
              <a:t>Software =&gt; ATRF…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8347697" y="3366335"/>
            <a:ext cx="3548861" cy="868517"/>
          </a:xfrm>
          <a:prstGeom prst="roundRect">
            <a:avLst/>
          </a:prstGeom>
          <a:solidFill>
            <a:srgbClr val="CCE9AD">
              <a:alpha val="90000"/>
            </a:srgb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tabLst>
                <a:tab pos="1347788" algn="l"/>
              </a:tabLst>
            </a:pPr>
            <a:r>
              <a:rPr lang="en-AU" sz="1600" b="1" u="sng" dirty="0">
                <a:solidFill>
                  <a:schemeClr val="tx1"/>
                </a:solidFill>
              </a:rPr>
              <a:t>NSW Spatial Services</a:t>
            </a:r>
          </a:p>
          <a:p>
            <a:pPr algn="ctr">
              <a:tabLst>
                <a:tab pos="1347788" algn="l"/>
              </a:tabLst>
            </a:pPr>
            <a:endParaRPr lang="en-AU" sz="1000" b="1" u="sng" dirty="0">
              <a:solidFill>
                <a:schemeClr val="tx1"/>
              </a:solidFill>
            </a:endParaRPr>
          </a:p>
          <a:p>
            <a:pPr algn="ctr">
              <a:tabLst>
                <a:tab pos="1347788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“WGS84 = WGS84@1994.0”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024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0" grpId="0" animBg="1"/>
      <p:bldP spid="49" grpId="0" animBg="1"/>
      <p:bldP spid="56" grpId="0" animBg="1"/>
      <p:bldP spid="26" grpId="0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067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AU" dirty="0"/>
              <a:t>1) </a:t>
            </a:r>
            <a:r>
              <a:rPr lang="en-AU" b="1" u="sng" dirty="0"/>
              <a:t>ANZLIC 30 June 2020 Deadline for FSDF delivery</a:t>
            </a:r>
          </a:p>
          <a:p>
            <a:pPr marL="0" indent="0">
              <a:buNone/>
            </a:pPr>
            <a:r>
              <a:rPr lang="en-AU" dirty="0" smtClean="0"/>
              <a:t>     Legislation </a:t>
            </a:r>
            <a:r>
              <a:rPr lang="en-AU" dirty="0"/>
              <a:t>updates (e.g. NSW commenced 01 January 2020)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lvl="0" indent="0">
              <a:buNone/>
            </a:pPr>
            <a:r>
              <a:rPr lang="en-AU" dirty="0" smtClean="0"/>
              <a:t>2) ISO </a:t>
            </a:r>
            <a:r>
              <a:rPr lang="en-AU" dirty="0"/>
              <a:t>19115-1 </a:t>
            </a:r>
            <a:r>
              <a:rPr lang="en-AU" dirty="0" smtClean="0"/>
              <a:t>amendment </a:t>
            </a:r>
            <a:r>
              <a:rPr lang="en-AU" dirty="0"/>
              <a:t>pending (time-dependence)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lvl="0" indent="0">
              <a:buNone/>
            </a:pPr>
            <a:r>
              <a:rPr lang="en-AU" dirty="0" smtClean="0"/>
              <a:t>3) EPSG changes pending; </a:t>
            </a:r>
          </a:p>
          <a:p>
            <a:pPr marL="0" lvl="0" indent="0">
              <a:buNone/>
            </a:pPr>
            <a:r>
              <a:rPr lang="en-AU" dirty="0"/>
              <a:t> </a:t>
            </a:r>
            <a:r>
              <a:rPr lang="en-AU" dirty="0" smtClean="0"/>
              <a:t>    IOGP &amp; Australian actions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lvl="0" indent="0">
              <a:buNone/>
            </a:pPr>
            <a:r>
              <a:rPr lang="en-AU" dirty="0" smtClean="0"/>
              <a:t>4) GMIWG </a:t>
            </a:r>
            <a:r>
              <a:rPr lang="en-AU" dirty="0"/>
              <a:t>actions</a:t>
            </a:r>
            <a:r>
              <a:rPr lang="en-AU" dirty="0" smtClean="0"/>
              <a:t>/ GMIWG </a:t>
            </a:r>
            <a:r>
              <a:rPr lang="en-AU" dirty="0"/>
              <a:t>requests to </a:t>
            </a:r>
            <a:r>
              <a:rPr lang="en-AU" dirty="0" smtClean="0"/>
              <a:t>ANZ </a:t>
            </a:r>
            <a:r>
              <a:rPr lang="en-AU" dirty="0"/>
              <a:t>MD WG.</a:t>
            </a:r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139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353801" cy="1325563"/>
          </a:xfrm>
        </p:spPr>
        <p:txBody>
          <a:bodyPr>
            <a:normAutofit/>
          </a:bodyPr>
          <a:lstStyle/>
          <a:p>
            <a:r>
              <a:rPr lang="en-AU" dirty="0"/>
              <a:t>ISO 19115-1 amendment pending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RE time-dependence)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02372"/>
            <a:ext cx="10515600" cy="470863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AU" dirty="0" smtClean="0"/>
              <a:t>To </a:t>
            </a:r>
            <a:r>
              <a:rPr lang="en-AU" b="1" u="sng" dirty="0" smtClean="0"/>
              <a:t>require </a:t>
            </a:r>
            <a:r>
              <a:rPr lang="en-AU" b="1" u="sng" dirty="0"/>
              <a:t>CRS (or referenceSystemIdentifier)   </a:t>
            </a:r>
            <a:r>
              <a:rPr lang="en-AU" dirty="0"/>
              <a:t>[Not previously required??]</a:t>
            </a:r>
          </a:p>
          <a:p>
            <a:pPr lvl="0"/>
            <a:r>
              <a:rPr lang="en-AU" dirty="0" smtClean="0"/>
              <a:t>To </a:t>
            </a:r>
            <a:r>
              <a:rPr lang="en-AU" b="1" u="sng" dirty="0" smtClean="0"/>
              <a:t>require </a:t>
            </a:r>
            <a:r>
              <a:rPr lang="en-AU" b="1" u="sng" dirty="0"/>
              <a:t>Coordinate Epoch</a:t>
            </a:r>
            <a:r>
              <a:rPr lang="en-AU" dirty="0"/>
              <a:t>, if CRS = dynamic</a:t>
            </a:r>
          </a:p>
          <a:p>
            <a:pPr lvl="1"/>
            <a:r>
              <a:rPr lang="en-AU" dirty="0"/>
              <a:t>Q) Where must ‘CRS = dynamic’ definition be defined?</a:t>
            </a:r>
          </a:p>
          <a:p>
            <a:endParaRPr lang="en-AU" dirty="0"/>
          </a:p>
          <a:p>
            <a:pPr lvl="0"/>
            <a:r>
              <a:rPr lang="en-AU" dirty="0"/>
              <a:t>Timing </a:t>
            </a:r>
            <a:r>
              <a:rPr lang="en-AU" dirty="0" smtClean="0"/>
              <a:t>anticipated for </a:t>
            </a:r>
            <a:r>
              <a:rPr lang="en-AU" dirty="0"/>
              <a:t>amendment (advice </a:t>
            </a:r>
            <a:r>
              <a:rPr lang="en-AU" dirty="0" smtClean="0"/>
              <a:t>received 15/03</a:t>
            </a:r>
            <a:r>
              <a:rPr lang="en-AU" dirty="0"/>
              <a:t>):</a:t>
            </a:r>
          </a:p>
          <a:p>
            <a:pPr lvl="1"/>
            <a:r>
              <a:rPr lang="en-AU" dirty="0"/>
              <a:t>ISO secretariat deems these changes to be ‘technical, therefore longer </a:t>
            </a:r>
            <a:r>
              <a:rPr lang="en-AU" dirty="0" smtClean="0"/>
              <a:t>process:</a:t>
            </a:r>
            <a:endParaRPr lang="en-AU" dirty="0"/>
          </a:p>
          <a:p>
            <a:pPr lvl="1"/>
            <a:r>
              <a:rPr lang="en-AU" dirty="0"/>
              <a:t>8 week FDIS ballot =&gt; 12 week FDIS ballot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			(+ </a:t>
            </a:r>
            <a:r>
              <a:rPr lang="en-AU" dirty="0"/>
              <a:t>possibly further 2 months for language translations)</a:t>
            </a:r>
            <a:br>
              <a:rPr lang="en-AU" dirty="0"/>
            </a:br>
            <a:endParaRPr lang="en-AU" dirty="0"/>
          </a:p>
          <a:p>
            <a:pPr lvl="0"/>
            <a:r>
              <a:rPr lang="en-AU" dirty="0" smtClean="0"/>
              <a:t>Related metadata requirements:</a:t>
            </a:r>
          </a:p>
          <a:p>
            <a:pPr lvl="1"/>
            <a:r>
              <a:rPr lang="en-AU" dirty="0" smtClean="0"/>
              <a:t>Lineage (Process steps)</a:t>
            </a:r>
            <a:endParaRPr lang="en-AU" dirty="0"/>
          </a:p>
          <a:p>
            <a:pPr lvl="1"/>
            <a:r>
              <a:rPr lang="en-AU" dirty="0" smtClean="0"/>
              <a:t>Other </a:t>
            </a:r>
            <a:r>
              <a:rPr lang="en-AU" dirty="0"/>
              <a:t>‘epoch(s)’ </a:t>
            </a:r>
            <a:r>
              <a:rPr lang="en-AU" dirty="0" smtClean="0"/>
              <a:t>(</a:t>
            </a:r>
            <a:r>
              <a:rPr lang="en-AU" dirty="0"/>
              <a:t>per previous report to </a:t>
            </a:r>
            <a:r>
              <a:rPr lang="en-AU" dirty="0" smtClean="0"/>
              <a:t>ANZ </a:t>
            </a:r>
            <a:r>
              <a:rPr lang="en-AU" dirty="0"/>
              <a:t>MD WG Oct 2019)</a:t>
            </a:r>
          </a:p>
          <a:p>
            <a:pPr lvl="1"/>
            <a:r>
              <a:rPr lang="en-AU" u="sng" dirty="0">
                <a:hlinkClick r:id="rId2"/>
              </a:rPr>
              <a:t>zarina.jayaswal@defence.gov.au</a:t>
            </a:r>
            <a:r>
              <a:rPr lang="en-AU" dirty="0"/>
              <a:t> “+ Shanti” request for more </a:t>
            </a:r>
            <a:r>
              <a:rPr lang="en-AU" dirty="0" smtClean="0"/>
              <a:t>information (20/03/2020):</a:t>
            </a:r>
            <a:endParaRPr lang="en-AU" dirty="0"/>
          </a:p>
          <a:p>
            <a:pPr lvl="2"/>
            <a:r>
              <a:rPr lang="en-AU" dirty="0"/>
              <a:t>“Can you please let me know what meta data we need stored regarding datum,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… </a:t>
            </a:r>
            <a:r>
              <a:rPr lang="en-AU" dirty="0"/>
              <a:t>seems to have been missed in the latest ISO standard.”</a:t>
            </a:r>
          </a:p>
          <a:p>
            <a:pPr lvl="2"/>
            <a:r>
              <a:rPr lang="en-AU" dirty="0"/>
              <a:t>Drafting doc: “Why there is a need for separate metadata fields for </a:t>
            </a:r>
            <a:r>
              <a:rPr lang="en-AU" dirty="0" smtClean="0"/>
              <a:t>epochs.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915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74128" cy="1325563"/>
          </a:xfrm>
        </p:spPr>
        <p:txBody>
          <a:bodyPr>
            <a:normAutofit/>
          </a:bodyPr>
          <a:lstStyle/>
          <a:p>
            <a:r>
              <a:rPr lang="en-AU" dirty="0"/>
              <a:t>EPSG changes, recent IOGP meetings (</a:t>
            </a:r>
            <a:r>
              <a:rPr lang="en-AU" dirty="0" smtClean="0"/>
              <a:t>limited)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768" y="1825624"/>
            <a:ext cx="11338560" cy="487355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AU" sz="2600" b="1" dirty="0" smtClean="0"/>
              <a:t>‘Ensemble’ CRS, </a:t>
            </a:r>
            <a:r>
              <a:rPr lang="en-AU" sz="2600" dirty="0"/>
              <a:t>consisting of </a:t>
            </a:r>
            <a:r>
              <a:rPr lang="en-AU" sz="2600" dirty="0" smtClean="0"/>
              <a:t>multiple similar member CRS:</a:t>
            </a:r>
          </a:p>
          <a:p>
            <a:pPr marL="0" lvl="0" indent="0">
              <a:buNone/>
            </a:pPr>
            <a:r>
              <a:rPr lang="en-AU" sz="2600" dirty="0" smtClean="0"/>
              <a:t>	e.g. WGS ensemble (EPSG CRS codes 4326, 4978 and 4979) contains members:</a:t>
            </a:r>
          </a:p>
          <a:p>
            <a:pPr marL="0" indent="0">
              <a:buNone/>
            </a:pPr>
            <a:r>
              <a:rPr lang="en-GB" sz="2600" dirty="0" smtClean="0"/>
              <a:t>	[</a:t>
            </a:r>
            <a:r>
              <a:rPr lang="en-GB" sz="2600" dirty="0"/>
              <a:t>Transit, G730, G873, G1150, G1674 and G1762</a:t>
            </a:r>
            <a:r>
              <a:rPr lang="en-GB" sz="2600" dirty="0" smtClean="0"/>
              <a:t>]</a:t>
            </a:r>
          </a:p>
          <a:p>
            <a:pPr marL="0" indent="0">
              <a:buNone/>
            </a:pPr>
            <a:r>
              <a:rPr lang="en-GB" sz="2600" dirty="0" smtClean="0"/>
              <a:t>	Currently only ensembles in EPSG are WGS84 and ETRS89.</a:t>
            </a:r>
            <a:endParaRPr lang="en-AU" sz="3500" dirty="0" smtClean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tabLst>
                <a:tab pos="7620000" algn="l"/>
              </a:tabLst>
            </a:pPr>
            <a:r>
              <a:rPr lang="en-AU" b="1" dirty="0">
                <a:solidFill>
                  <a:srgbClr val="FF0000"/>
                </a:solidFill>
              </a:rPr>
              <a:t>Even if </a:t>
            </a:r>
            <a:r>
              <a:rPr lang="en-AU" b="1" dirty="0" smtClean="0">
                <a:solidFill>
                  <a:srgbClr val="FF0000"/>
                </a:solidFill>
              </a:rPr>
              <a:t>an ensemble’s </a:t>
            </a:r>
            <a:r>
              <a:rPr lang="en-AU" b="1" dirty="0">
                <a:solidFill>
                  <a:srgbClr val="FF0000"/>
                </a:solidFill>
              </a:rPr>
              <a:t>members are </a:t>
            </a:r>
            <a:r>
              <a:rPr lang="en-AU" b="1" dirty="0" smtClean="0">
                <a:solidFill>
                  <a:srgbClr val="FF0000"/>
                </a:solidFill>
              </a:rPr>
              <a:t>dynamic</a:t>
            </a:r>
            <a:r>
              <a:rPr lang="en-AU" dirty="0" smtClean="0">
                <a:solidFill>
                  <a:srgbClr val="FF0000"/>
                </a:solidFill>
              </a:rPr>
              <a:t>, e.g</a:t>
            </a:r>
            <a:r>
              <a:rPr lang="en-AU" dirty="0">
                <a:solidFill>
                  <a:srgbClr val="FF0000"/>
                </a:solidFill>
              </a:rPr>
              <a:t>. </a:t>
            </a:r>
            <a:r>
              <a:rPr lang="en-AU" dirty="0" smtClean="0">
                <a:solidFill>
                  <a:srgbClr val="FF0000"/>
                </a:solidFill>
              </a:rPr>
              <a:t>WGS84(G1762)   EPSG:7665, </a:t>
            </a:r>
            <a:r>
              <a:rPr lang="en-AU" dirty="0" err="1" smtClean="0">
                <a:solidFill>
                  <a:srgbClr val="FF0000"/>
                </a:solidFill>
              </a:rPr>
              <a:t>etc</a:t>
            </a:r>
            <a:r>
              <a:rPr lang="en-AU" dirty="0" smtClean="0">
                <a:solidFill>
                  <a:srgbClr val="FF0000"/>
                </a:solidFill>
              </a:rPr>
              <a:t> = dynamic</a:t>
            </a:r>
          </a:p>
          <a:p>
            <a:pPr marL="457200" lvl="1" indent="0">
              <a:buNone/>
              <a:tabLst>
                <a:tab pos="5465763" algn="l"/>
                <a:tab pos="7620000" algn="l"/>
              </a:tabLst>
            </a:pPr>
            <a:r>
              <a:rPr lang="en-AU" b="1" dirty="0" smtClean="0">
                <a:solidFill>
                  <a:srgbClr val="FF0000"/>
                </a:solidFill>
              </a:rPr>
              <a:t>    Ensemble itself = static	e.g. WGS84	 </a:t>
            </a:r>
            <a:r>
              <a:rPr lang="en-AU" dirty="0" smtClean="0">
                <a:solidFill>
                  <a:srgbClr val="FF0000"/>
                </a:solidFill>
              </a:rPr>
              <a:t>EPSG:4326, </a:t>
            </a:r>
            <a:r>
              <a:rPr lang="en-AU" dirty="0" err="1" smtClean="0">
                <a:solidFill>
                  <a:srgbClr val="FF0000"/>
                </a:solidFill>
              </a:rPr>
              <a:t>etc</a:t>
            </a:r>
            <a:r>
              <a:rPr lang="en-AU" dirty="0" smtClean="0">
                <a:solidFill>
                  <a:srgbClr val="FF0000"/>
                </a:solidFill>
              </a:rPr>
              <a:t> = static</a:t>
            </a:r>
          </a:p>
          <a:p>
            <a:pPr lvl="2">
              <a:buFont typeface="Wingdings" panose="05000000000000000000" pitchFamily="2" charset="2"/>
              <a:buChar char="Ø"/>
              <a:tabLst>
                <a:tab pos="4214813" algn="l"/>
              </a:tabLst>
            </a:pPr>
            <a:r>
              <a:rPr lang="en-AU" sz="2200" b="1" dirty="0" smtClean="0">
                <a:solidFill>
                  <a:srgbClr val="FF0000"/>
                </a:solidFill>
              </a:rPr>
              <a:t>WGS84 </a:t>
            </a:r>
            <a:r>
              <a:rPr lang="en-AU" sz="2200" b="1" strike="dblStrike" dirty="0" smtClean="0">
                <a:solidFill>
                  <a:srgbClr val="FF0000"/>
                </a:solidFill>
              </a:rPr>
              <a:t>@ epoch </a:t>
            </a:r>
            <a:r>
              <a:rPr lang="en-AU" sz="2200" b="1" dirty="0" smtClean="0">
                <a:solidFill>
                  <a:srgbClr val="FF0000"/>
                </a:solidFill>
              </a:rPr>
              <a:t> 	is not valid</a:t>
            </a:r>
          </a:p>
          <a:p>
            <a:pPr lvl="2">
              <a:buFont typeface="Wingdings" panose="05000000000000000000" pitchFamily="2" charset="2"/>
              <a:buChar char="Ø"/>
              <a:tabLst>
                <a:tab pos="4214813" algn="l"/>
              </a:tabLst>
            </a:pPr>
            <a:r>
              <a:rPr lang="en-AU" sz="2200" b="1" dirty="0" smtClean="0">
                <a:solidFill>
                  <a:srgbClr val="FF0000"/>
                </a:solidFill>
              </a:rPr>
              <a:t>but WGS84(G1762) @ epoch 	is valid, </a:t>
            </a:r>
            <a:r>
              <a:rPr lang="en-AU" sz="2200" dirty="0" smtClean="0">
                <a:solidFill>
                  <a:srgbClr val="FF0000"/>
                </a:solidFill>
              </a:rPr>
              <a:t>but WGS84(G1762) rarely used vs WGS84 ensemble</a:t>
            </a:r>
            <a:endParaRPr lang="en-AU" sz="2200" dirty="0">
              <a:solidFill>
                <a:srgbClr val="FF0000"/>
              </a:solidFill>
            </a:endParaRPr>
          </a:p>
          <a:p>
            <a:pPr marL="693738" lvl="1" indent="-236538">
              <a:buNone/>
            </a:pPr>
            <a:r>
              <a:rPr lang="en-AU" dirty="0" smtClean="0">
                <a:solidFill>
                  <a:srgbClr val="FF0000"/>
                </a:solidFill>
              </a:rPr>
              <a:t>	Documentation </a:t>
            </a:r>
            <a:r>
              <a:rPr lang="en-AU" dirty="0">
                <a:solidFill>
                  <a:srgbClr val="FF0000"/>
                </a:solidFill>
              </a:rPr>
              <a:t>to </a:t>
            </a:r>
            <a:r>
              <a:rPr lang="en-AU" dirty="0" smtClean="0">
                <a:solidFill>
                  <a:srgbClr val="FF0000"/>
                </a:solidFill>
              </a:rPr>
              <a:t>come from IOGP.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  <a:p>
            <a:pPr lvl="1"/>
            <a:r>
              <a:rPr lang="en-GB" b="1" u="sng" dirty="0"/>
              <a:t>“the act of using such an ensemble </a:t>
            </a:r>
            <a:r>
              <a:rPr lang="en-GB" b="1" u="sng" dirty="0" smtClean="0"/>
              <a:t>implies </a:t>
            </a:r>
            <a:r>
              <a:rPr lang="en-GB" b="1" u="sng" dirty="0"/>
              <a:t>that the user </a:t>
            </a:r>
            <a:r>
              <a:rPr lang="en-GB" b="1" u="sng" dirty="0" smtClean="0"/>
              <a:t>is ignoring </a:t>
            </a:r>
            <a:r>
              <a:rPr lang="en-GB" b="1" u="sng" dirty="0"/>
              <a:t>plate motion”</a:t>
            </a:r>
            <a:endParaRPr lang="en-AU" dirty="0"/>
          </a:p>
          <a:p>
            <a:pPr lvl="1"/>
            <a:r>
              <a:rPr lang="en-AU" b="1" u="sng" dirty="0"/>
              <a:t>“This interpretation of ensembles being low accuracy</a:t>
            </a:r>
            <a:r>
              <a:rPr lang="en-AU" dirty="0"/>
              <a:t> (because they ignore tectonic movement) is consistent with the unofficial position of Google and possibly other web-mapping providers, but that was not an issue considered in our decision-making.”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97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EPSG changes, </a:t>
            </a:r>
            <a:r>
              <a:rPr lang="en-AU" dirty="0" smtClean="0"/>
              <a:t>(continued…)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98743" cy="4652177"/>
          </a:xfrm>
        </p:spPr>
        <p:txBody>
          <a:bodyPr>
            <a:normAutofit lnSpcReduction="10000"/>
          </a:bodyPr>
          <a:lstStyle/>
          <a:p>
            <a:pPr lvl="0"/>
            <a:r>
              <a:rPr lang="en-AU" dirty="0" smtClean="0"/>
              <a:t>HOWEVER….</a:t>
            </a:r>
          </a:p>
          <a:p>
            <a:pPr lvl="0"/>
            <a:r>
              <a:rPr lang="en-AU" dirty="0" smtClean="0"/>
              <a:t>It is </a:t>
            </a:r>
            <a:r>
              <a:rPr lang="en-AU" dirty="0"/>
              <a:t>perfectly valid </a:t>
            </a:r>
            <a:r>
              <a:rPr lang="en-AU" dirty="0" smtClean="0"/>
              <a:t>to define </a:t>
            </a:r>
            <a:r>
              <a:rPr lang="en-AU" dirty="0"/>
              <a:t>time-dependent transformation between:</a:t>
            </a:r>
          </a:p>
          <a:p>
            <a:pPr lvl="1"/>
            <a:r>
              <a:rPr lang="en-AU" dirty="0"/>
              <a:t>Dynamic </a:t>
            </a:r>
            <a:r>
              <a:rPr lang="en-AU" dirty="0" smtClean="0"/>
              <a:t>&lt;&gt; </a:t>
            </a:r>
            <a:r>
              <a:rPr lang="en-AU" dirty="0"/>
              <a:t>Dynamic datums 	e.g. ITRF2014 &lt;&gt; ITRF1992</a:t>
            </a:r>
          </a:p>
          <a:p>
            <a:pPr lvl="1"/>
            <a:r>
              <a:rPr lang="en-AU" dirty="0"/>
              <a:t>Dynamic </a:t>
            </a:r>
            <a:r>
              <a:rPr lang="en-AU" dirty="0" smtClean="0"/>
              <a:t>&lt;&gt; Static </a:t>
            </a:r>
            <a:r>
              <a:rPr lang="en-AU" dirty="0"/>
              <a:t>Datums 	e.g. </a:t>
            </a:r>
            <a:r>
              <a:rPr lang="en-AU" dirty="0" smtClean="0"/>
              <a:t>GDA2020 &lt;&gt; ITRF2014; </a:t>
            </a:r>
            <a:endParaRPr lang="en-AU" dirty="0"/>
          </a:p>
          <a:p>
            <a:pPr lvl="1"/>
            <a:r>
              <a:rPr lang="en-AU" dirty="0">
                <a:solidFill>
                  <a:srgbClr val="00B050"/>
                </a:solidFill>
              </a:rPr>
              <a:t>Static </a:t>
            </a:r>
            <a:r>
              <a:rPr lang="en-AU" dirty="0" smtClean="0">
                <a:solidFill>
                  <a:srgbClr val="00B050"/>
                </a:solidFill>
              </a:rPr>
              <a:t>&lt;&gt; Static </a:t>
            </a:r>
            <a:r>
              <a:rPr lang="en-AU" dirty="0">
                <a:solidFill>
                  <a:srgbClr val="00B050"/>
                </a:solidFill>
              </a:rPr>
              <a:t>Datums	</a:t>
            </a:r>
            <a:r>
              <a:rPr lang="en-AU" dirty="0" smtClean="0">
                <a:solidFill>
                  <a:srgbClr val="00B050"/>
                </a:solidFill>
              </a:rPr>
              <a:t>	e.g</a:t>
            </a:r>
            <a:r>
              <a:rPr lang="en-AU" dirty="0">
                <a:solidFill>
                  <a:srgbClr val="00B050"/>
                </a:solidFill>
              </a:rPr>
              <a:t>. </a:t>
            </a:r>
            <a:r>
              <a:rPr lang="en-AU" dirty="0" smtClean="0">
                <a:solidFill>
                  <a:srgbClr val="00B050"/>
                </a:solidFill>
              </a:rPr>
              <a:t>GDA2020 &lt;&gt; WGS84;      NAD83 &lt;&gt; GDA2020</a:t>
            </a:r>
          </a:p>
          <a:p>
            <a:endParaRPr lang="en-AU" dirty="0" smtClean="0"/>
          </a:p>
          <a:p>
            <a:pPr lvl="0"/>
            <a:r>
              <a:rPr lang="en-AU" dirty="0" smtClean="0"/>
              <a:t>Australia </a:t>
            </a:r>
            <a:r>
              <a:rPr lang="en-AU" dirty="0"/>
              <a:t>to submit for new EPSG codes: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New GDA2020 &lt;time-dependent&gt; WGS84 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New GDA94     &lt;</a:t>
            </a:r>
            <a:r>
              <a:rPr lang="en-AU" dirty="0">
                <a:solidFill>
                  <a:srgbClr val="00B050"/>
                </a:solidFill>
              </a:rPr>
              <a:t>time-dependent&gt; </a:t>
            </a:r>
            <a:r>
              <a:rPr lang="en-AU" dirty="0" smtClean="0">
                <a:solidFill>
                  <a:srgbClr val="00B050"/>
                </a:solidFill>
              </a:rPr>
              <a:t>WGS84</a:t>
            </a:r>
          </a:p>
          <a:p>
            <a:pPr lvl="1"/>
            <a:r>
              <a:rPr lang="en-AU" dirty="0" smtClean="0"/>
              <a:t>Also </a:t>
            </a:r>
            <a:r>
              <a:rPr lang="en-AU" dirty="0"/>
              <a:t>cater for AGD66 (within ACT…)</a:t>
            </a:r>
          </a:p>
          <a:p>
            <a:pPr lvl="1"/>
            <a:r>
              <a:rPr lang="en-AU" dirty="0" smtClean="0"/>
              <a:t>Note: these will </a:t>
            </a:r>
            <a:r>
              <a:rPr lang="en-AU" dirty="0"/>
              <a:t>NOT replace existing codes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(difficult </a:t>
            </a:r>
            <a:r>
              <a:rPr lang="en-AU" dirty="0"/>
              <a:t>to deprecate what is already in the wild)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45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GMIWG intention / request to ANZ MD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0499" cy="4681053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GMIWG intends additional Fact Sheets: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u="sng" dirty="0" smtClean="0">
                <a:hlinkClick r:id="rId2"/>
              </a:rPr>
              <a:t>https</a:t>
            </a:r>
            <a:r>
              <a:rPr lang="en-AU" u="sng" dirty="0">
                <a:hlinkClick r:id="rId2"/>
              </a:rPr>
              <a:t>://www.icsm.gov.au/datum/gda2020-fact-sheets</a:t>
            </a:r>
            <a:endParaRPr lang="en-AU" dirty="0"/>
          </a:p>
          <a:p>
            <a:pPr lvl="1"/>
            <a:r>
              <a:rPr lang="en-AU" dirty="0"/>
              <a:t>WGS84 and time-dependence / EPSG changes.</a:t>
            </a:r>
          </a:p>
          <a:p>
            <a:pPr lvl="1"/>
            <a:r>
              <a:rPr lang="en-AU" dirty="0" smtClean="0"/>
              <a:t>? Metadata Fact Sheet ? </a:t>
            </a:r>
            <a:endParaRPr lang="en-AU" dirty="0"/>
          </a:p>
          <a:p>
            <a:endParaRPr lang="en-AU" sz="2200" dirty="0"/>
          </a:p>
          <a:p>
            <a:r>
              <a:rPr lang="en-AU" dirty="0"/>
              <a:t>GWIMG </a:t>
            </a:r>
            <a:r>
              <a:rPr lang="en-AU" dirty="0" smtClean="0"/>
              <a:t>requests </a:t>
            </a:r>
            <a:r>
              <a:rPr lang="en-AU" sz="2200" dirty="0" smtClean="0"/>
              <a:t>(noting ISO19115 update pending, 3-6 months minimum)</a:t>
            </a:r>
            <a:endParaRPr lang="en-AU" sz="2200" dirty="0"/>
          </a:p>
          <a:p>
            <a:pPr lvl="1"/>
            <a:r>
              <a:rPr lang="en-AU" dirty="0"/>
              <a:t>ISO19139 =&gt; </a:t>
            </a:r>
            <a:r>
              <a:rPr lang="en-AU" dirty="0" smtClean="0"/>
              <a:t>ISO 19115 </a:t>
            </a:r>
            <a:r>
              <a:rPr lang="en-AU" dirty="0"/>
              <a:t>drivers? Fact </a:t>
            </a:r>
            <a:r>
              <a:rPr lang="en-AU" dirty="0" smtClean="0"/>
              <a:t>Sheet?  ’Best Practice Guideline’</a:t>
            </a:r>
          </a:p>
          <a:p>
            <a:pPr lvl="1"/>
            <a:r>
              <a:rPr lang="en-AU" dirty="0" smtClean="0"/>
              <a:t>Examples / advice:</a:t>
            </a:r>
            <a:endParaRPr lang="en-AU" dirty="0"/>
          </a:p>
          <a:p>
            <a:pPr lvl="2"/>
            <a:r>
              <a:rPr lang="en-AU" dirty="0"/>
              <a:t>How to indicate ‘lineage’? i.e. Source =&gt; Transformation =&gt; Storage</a:t>
            </a:r>
          </a:p>
          <a:p>
            <a:pPr lvl="2"/>
            <a:r>
              <a:rPr lang="en-AU" dirty="0"/>
              <a:t>How to indicate ‘GDA2020 compliant’ vs ‘GDA2020 compatible (insignificant difference)’</a:t>
            </a:r>
            <a:br>
              <a:rPr lang="en-AU" dirty="0"/>
            </a:br>
            <a:r>
              <a:rPr lang="en-AU" u="sng" dirty="0">
                <a:hlinkClick r:id="rId3"/>
              </a:rPr>
              <a:t>https://www.icsm.gov.au/gda2020/using-gda2020-logo</a:t>
            </a:r>
            <a:endParaRPr lang="en-AU" dirty="0"/>
          </a:p>
          <a:p>
            <a:pPr lvl="1"/>
            <a:r>
              <a:rPr lang="en-AU" dirty="0"/>
              <a:t>(?) Updated ANZLIC Metadata </a:t>
            </a:r>
            <a:r>
              <a:rPr lang="en-AU" dirty="0" smtClean="0"/>
              <a:t>Tool  (earlier comment “Tools/Templates, not standards”)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Aside: AS5488:2019, </a:t>
            </a:r>
            <a:r>
              <a:rPr lang="en-AU" dirty="0"/>
              <a:t>doesn’t currently </a:t>
            </a:r>
            <a:r>
              <a:rPr lang="en-AU" dirty="0" smtClean="0"/>
              <a:t>define </a:t>
            </a:r>
            <a:r>
              <a:rPr lang="en-AU" dirty="0"/>
              <a:t>Datum. 2</a:t>
            </a:r>
            <a:r>
              <a:rPr lang="en-AU" baseline="30000" dirty="0"/>
              <a:t>nd</a:t>
            </a:r>
            <a:r>
              <a:rPr lang="en-AU" dirty="0"/>
              <a:t> Review pending</a:t>
            </a:r>
            <a:r>
              <a:rPr lang="en-AU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32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Reference slides below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88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656"/>
          </a:xfrm>
        </p:spPr>
        <p:txBody>
          <a:bodyPr/>
          <a:lstStyle/>
          <a:p>
            <a:r>
              <a:rPr lang="en-AU" b="1" u="sng" dirty="0"/>
              <a:t>Notes on </a:t>
            </a:r>
            <a:r>
              <a:rPr lang="en-AU" b="1" u="sng" dirty="0" smtClean="0"/>
              <a:t>epoch(s</a:t>
            </a:r>
            <a:r>
              <a:rPr lang="en-AU" b="1" u="sng" dirty="0"/>
              <a:t>) definitions</a:t>
            </a:r>
            <a:r>
              <a:rPr lang="en-AU" b="1" u="sng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621" y="1318661"/>
            <a:ext cx="11193379" cy="48871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b="1" dirty="0" smtClean="0"/>
              <a:t>‘Coordinate Epoch’: </a:t>
            </a:r>
            <a:r>
              <a:rPr lang="en-AU" dirty="0" smtClean="0"/>
              <a:t>[per ISO 19111:2019] Epoch to which coordinates in a dynamic coordinate reference 				system are referenced</a:t>
            </a:r>
          </a:p>
          <a:p>
            <a:endParaRPr lang="en-AU" sz="1900" dirty="0" smtClean="0"/>
          </a:p>
          <a:p>
            <a:pPr marL="0" indent="0">
              <a:buNone/>
            </a:pPr>
            <a:r>
              <a:rPr lang="en-AU" b="1" dirty="0" smtClean="0"/>
              <a:t>Observation Epoch / Temporal Extent:</a:t>
            </a:r>
            <a:r>
              <a:rPr lang="en-AU" dirty="0" smtClean="0"/>
              <a:t> [</a:t>
            </a:r>
            <a:r>
              <a:rPr lang="en-AU" dirty="0" smtClean="0">
                <a:solidFill>
                  <a:srgbClr val="FF0000"/>
                </a:solidFill>
              </a:rPr>
              <a:t>Per ISO xxxx</a:t>
            </a:r>
            <a:r>
              <a:rPr lang="en-AU" dirty="0" smtClean="0"/>
              <a:t>]: Epoch(s) at which data is physically observed / captured.</a:t>
            </a:r>
          </a:p>
          <a:p>
            <a:pPr marL="0" indent="0">
              <a:buNone/>
            </a:pPr>
            <a:r>
              <a:rPr lang="en-AU" dirty="0" smtClean="0"/>
              <a:t> </a:t>
            </a:r>
            <a:endParaRPr lang="en-AU" sz="1900" dirty="0" smtClean="0"/>
          </a:p>
          <a:p>
            <a:pPr marL="0" indent="0">
              <a:buNone/>
            </a:pPr>
            <a:r>
              <a:rPr lang="en-AU" b="1" dirty="0" smtClean="0"/>
              <a:t>Reference Epoch: </a:t>
            </a:r>
            <a:r>
              <a:rPr lang="en-AU" dirty="0" smtClean="0"/>
              <a:t>[defined where?]: Used to distinguish </a:t>
            </a:r>
            <a:r>
              <a:rPr lang="en-AU" dirty="0"/>
              <a:t>one CRS realisation from another. E.g. ITRF</a:t>
            </a:r>
            <a:r>
              <a:rPr lang="en-AU" u="sng" dirty="0"/>
              <a:t>2008</a:t>
            </a:r>
            <a:r>
              <a:rPr lang="en-AU" dirty="0"/>
              <a:t> vs ITRF</a:t>
            </a:r>
            <a:r>
              <a:rPr lang="en-AU" u="sng" dirty="0"/>
              <a:t>2014</a:t>
            </a:r>
            <a:r>
              <a:rPr lang="en-AU" dirty="0"/>
              <a:t>; </a:t>
            </a:r>
            <a:br>
              <a:rPr lang="en-AU" dirty="0"/>
            </a:br>
            <a:r>
              <a:rPr lang="en-AU" dirty="0"/>
              <a:t>	</a:t>
            </a:r>
            <a:r>
              <a:rPr lang="en-AU" dirty="0" smtClean="0"/>
              <a:t>	Nominally </a:t>
            </a:r>
            <a:r>
              <a:rPr lang="en-AU" dirty="0"/>
              <a:t>represents date of the last data employed in creating the realisation.</a:t>
            </a:r>
            <a:endParaRPr lang="en-AU" b="1" dirty="0" smtClean="0"/>
          </a:p>
          <a:p>
            <a:pPr marL="0" indent="0">
              <a:buNone/>
            </a:pPr>
            <a:endParaRPr lang="en-AU" sz="1900" dirty="0" smtClean="0"/>
          </a:p>
          <a:p>
            <a:pPr marL="0" indent="0">
              <a:buNone/>
            </a:pPr>
            <a:r>
              <a:rPr lang="en-AU" b="1" dirty="0" smtClean="0"/>
              <a:t>‘Frame Reference Epoch’</a:t>
            </a:r>
            <a:r>
              <a:rPr lang="en-AU" dirty="0" smtClean="0"/>
              <a:t>: [per ISO 19111:2019]: “Epoch of coordinate that define a dynamic reference system.” 	</a:t>
            </a:r>
            <a:r>
              <a:rPr lang="en-AU" smtClean="0"/>
              <a:t>	</a:t>
            </a:r>
            <a:r>
              <a:rPr lang="en-AU" smtClean="0"/>
              <a:t>	</a:t>
            </a:r>
            <a:r>
              <a:rPr lang="en-AU" smtClean="0"/>
              <a:t> </a:t>
            </a:r>
            <a:r>
              <a:rPr lang="en-AU" dirty="0"/>
              <a:t>[JH comment:  Is this equivalent to Realisation Epoch, above?] </a:t>
            </a:r>
            <a:endParaRPr lang="en-AU" dirty="0" smtClean="0"/>
          </a:p>
          <a:p>
            <a:pPr marL="0" indent="0">
              <a:buNone/>
            </a:pPr>
            <a:r>
              <a:rPr lang="en-AU" sz="1900" dirty="0" smtClean="0"/>
              <a:t> </a:t>
            </a:r>
            <a:endParaRPr lang="en-AU" sz="1400" dirty="0" smtClean="0"/>
          </a:p>
          <a:p>
            <a:pPr marL="0" indent="0">
              <a:buNone/>
            </a:pPr>
            <a:r>
              <a:rPr lang="en-AU" b="1" dirty="0" smtClean="0"/>
              <a:t>‘Parameter Reference Epoch’</a:t>
            </a:r>
            <a:r>
              <a:rPr lang="en-AU" dirty="0" smtClean="0"/>
              <a:t> and/or </a:t>
            </a:r>
            <a:r>
              <a:rPr lang="en-AU" b="1" dirty="0" smtClean="0"/>
              <a:t>“Transformation Reference Epoch”</a:t>
            </a:r>
            <a:r>
              <a:rPr lang="en-AU" dirty="0" smtClean="0"/>
              <a:t>: </a:t>
            </a:r>
            <a:br>
              <a:rPr lang="en-AU" dirty="0" smtClean="0"/>
            </a:br>
            <a:r>
              <a:rPr lang="en-AU" dirty="0" smtClean="0"/>
              <a:t>		[per ISO 19 111:2019]: </a:t>
            </a:r>
            <a:br>
              <a:rPr lang="en-AU" dirty="0" smtClean="0"/>
            </a:br>
            <a:r>
              <a:rPr lang="en-AU" dirty="0" smtClean="0"/>
              <a:t>		“Epoch at which the parameter values of a time-dependent coordinate transformation are valid</a:t>
            </a:r>
          </a:p>
          <a:p>
            <a:pPr marL="0" indent="0">
              <a:buNone/>
            </a:pPr>
            <a:r>
              <a:rPr lang="en-AU" dirty="0" smtClean="0"/>
              <a:t>		Note 1 to entry: The transformation parameter values first need to be propagated to the 			epoch of the coordinates before the coordinate transformation can be applied.”</a:t>
            </a:r>
            <a:br>
              <a:rPr lang="en-AU" dirty="0" smtClean="0"/>
            </a:br>
            <a:r>
              <a:rPr lang="en-AU" dirty="0" smtClean="0"/>
              <a:t>		[OR Coordinates transformed to the transformation epoch.]</a:t>
            </a:r>
          </a:p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998621" y="5839306"/>
            <a:ext cx="1091825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 smtClean="0"/>
              <a:t>Note: Some </a:t>
            </a:r>
            <a:r>
              <a:rPr lang="en-AU" sz="1600" dirty="0"/>
              <a:t>of the above need clarification / consistency:</a:t>
            </a:r>
          </a:p>
          <a:p>
            <a:r>
              <a:rPr lang="en-AU" sz="1600" dirty="0"/>
              <a:t>e.g. </a:t>
            </a:r>
            <a:r>
              <a:rPr lang="en-AU" sz="1600" u="sng" dirty="0">
                <a:hlinkClick r:id="rId2"/>
              </a:rPr>
              <a:t>http://www.epsg-registry.org/</a:t>
            </a:r>
            <a:r>
              <a:rPr lang="en-AU" sz="1600" dirty="0"/>
              <a:t> will </a:t>
            </a:r>
            <a:r>
              <a:rPr lang="en-AU" sz="1600" dirty="0" smtClean="0"/>
              <a:t>provide “Realization </a:t>
            </a:r>
            <a:r>
              <a:rPr lang="en-AU" sz="1600" dirty="0"/>
              <a:t>epoch: 2010-01-01” for ITRF2014 (EPSG:9000, 7912)</a:t>
            </a:r>
          </a:p>
          <a:p>
            <a:r>
              <a:rPr lang="en-AU" sz="1600" dirty="0"/>
              <a:t>I would call this a “Parameter Reference Epoch”</a:t>
            </a:r>
            <a:r>
              <a:rPr lang="en-AU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026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80341"/>
              </p:ext>
            </p:extLst>
          </p:nvPr>
        </p:nvGraphicFramePr>
        <p:xfrm>
          <a:off x="358815" y="603680"/>
          <a:ext cx="11609408" cy="5060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352">
                  <a:extLst>
                    <a:ext uri="{9D8B030D-6E8A-4147-A177-3AD203B41FA5}">
                      <a16:colId xmlns:a16="http://schemas.microsoft.com/office/drawing/2014/main" val="2954823553"/>
                    </a:ext>
                  </a:extLst>
                </a:gridCol>
                <a:gridCol w="3012312">
                  <a:extLst>
                    <a:ext uri="{9D8B030D-6E8A-4147-A177-3AD203B41FA5}">
                      <a16:colId xmlns:a16="http://schemas.microsoft.com/office/drawing/2014/main" val="3925362258"/>
                    </a:ext>
                  </a:extLst>
                </a:gridCol>
                <a:gridCol w="2792392">
                  <a:extLst>
                    <a:ext uri="{9D8B030D-6E8A-4147-A177-3AD203B41FA5}">
                      <a16:colId xmlns:a16="http://schemas.microsoft.com/office/drawing/2014/main" val="120143990"/>
                    </a:ext>
                  </a:extLst>
                </a:gridCol>
                <a:gridCol w="2902352">
                  <a:extLst>
                    <a:ext uri="{9D8B030D-6E8A-4147-A177-3AD203B41FA5}">
                      <a16:colId xmlns:a16="http://schemas.microsoft.com/office/drawing/2014/main" val="3497427152"/>
                    </a:ext>
                  </a:extLst>
                </a:gridCol>
              </a:tblGrid>
              <a:tr h="641377">
                <a:tc>
                  <a:txBody>
                    <a:bodyPr/>
                    <a:lstStyle/>
                    <a:p>
                      <a:r>
                        <a:rPr lang="en-AU" b="0" dirty="0" smtClean="0"/>
                        <a:t>Use Case</a:t>
                      </a: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 smtClean="0"/>
                        <a:t>CRS </a:t>
                      </a:r>
                      <a:br>
                        <a:rPr lang="en-AU" b="0" dirty="0" smtClean="0"/>
                      </a:b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u="sng" dirty="0" smtClean="0"/>
                        <a:t>Coordinate</a:t>
                      </a:r>
                      <a:r>
                        <a:rPr lang="en-AU" b="1" u="sng" baseline="0" dirty="0" smtClean="0"/>
                        <a:t> Epoch</a:t>
                      </a:r>
                      <a:r>
                        <a:rPr lang="en-AU" b="1" u="sng" baseline="30000" dirty="0" smtClean="0"/>
                        <a:t>1</a:t>
                      </a:r>
                      <a:endParaRPr lang="en-AU" b="1" u="sng" baseline="30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u="sng" dirty="0" smtClean="0"/>
                        <a:t>Observation</a:t>
                      </a:r>
                      <a:r>
                        <a:rPr lang="en-AU" u="sng" baseline="0" dirty="0" smtClean="0"/>
                        <a:t> Epoch</a:t>
                      </a:r>
                      <a:r>
                        <a:rPr lang="en-AU" u="sng" strike="noStrike" baseline="30000" dirty="0" smtClean="0"/>
                        <a:t>2</a:t>
                      </a:r>
                    </a:p>
                    <a:p>
                      <a:r>
                        <a:rPr lang="en-AU" b="0" baseline="0" dirty="0" smtClean="0"/>
                        <a:t>[or Range]</a:t>
                      </a:r>
                    </a:p>
                    <a:p>
                      <a:r>
                        <a:rPr lang="en-AU" sz="1600" b="0" baseline="0" dirty="0" smtClean="0"/>
                        <a:t>[vs Temporal Extent = approx?]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9806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Observe</a:t>
                      </a:r>
                      <a:r>
                        <a:rPr lang="en-AU" baseline="0" dirty="0" smtClean="0"/>
                        <a:t> Data in ATRF </a:t>
                      </a:r>
                    </a:p>
                    <a:p>
                      <a:r>
                        <a:rPr lang="en-AU" baseline="0" dirty="0" smtClean="0"/>
                        <a:t>(GPS at 3-10cm accuracy in Australia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ATRF2014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b="0" u="none" dirty="0" smtClean="0"/>
                        <a:t>‘2014’ </a:t>
                      </a:r>
                      <a:r>
                        <a:rPr lang="en-AU" sz="1600" b="1" u="none" baseline="30000" dirty="0" smtClean="0"/>
                        <a:t>3</a:t>
                      </a:r>
                      <a:r>
                        <a:rPr lang="en-AU" sz="1600" b="1" u="none" dirty="0" smtClean="0"/>
                        <a:t> </a:t>
                      </a:r>
                      <a:r>
                        <a:rPr lang="en-AU" sz="1600" b="0" u="none" dirty="0" smtClean="0"/>
                        <a:t>nominal</a:t>
                      </a:r>
                      <a:r>
                        <a:rPr lang="en-AU" sz="1600" b="0" u="none" baseline="0" dirty="0" smtClean="0"/>
                        <a:t> </a:t>
                      </a:r>
                      <a:r>
                        <a:rPr lang="en-AU" sz="1600" b="0" dirty="0" smtClean="0"/>
                        <a:t>from </a:t>
                      </a:r>
                      <a:r>
                        <a:rPr lang="en-AU" sz="1600" dirty="0" smtClean="0"/>
                        <a:t>ITRF2014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Defined</a:t>
                      </a:r>
                      <a:r>
                        <a:rPr lang="en-AU" sz="1600" baseline="0" dirty="0" smtClean="0"/>
                        <a:t> as </a:t>
                      </a:r>
                      <a:r>
                        <a:rPr lang="en-AU" sz="1600" u="sng" baseline="0" dirty="0" smtClean="0"/>
                        <a:t>coordinates</a:t>
                      </a:r>
                      <a:r>
                        <a:rPr lang="en-AU" sz="1600" baseline="0" dirty="0" smtClean="0"/>
                        <a:t> at epoch</a:t>
                      </a:r>
                      <a:r>
                        <a:rPr lang="en-AU" sz="1600" b="0" u="none" baseline="0" dirty="0" smtClean="0"/>
                        <a:t> 2020.0 </a:t>
                      </a:r>
                      <a:r>
                        <a:rPr lang="en-AU" sz="1600" b="0" u="none" baseline="30000" dirty="0" smtClean="0"/>
                        <a:t>4</a:t>
                      </a:r>
                      <a:r>
                        <a:rPr lang="en-AU" sz="1600" b="0" u="none" baseline="0" dirty="0" smtClean="0"/>
                        <a:t>, </a:t>
                      </a:r>
                      <a:r>
                        <a:rPr lang="en-AU" sz="1600" baseline="0" dirty="0" smtClean="0"/>
                        <a:t>plus </a:t>
                      </a:r>
                      <a:r>
                        <a:rPr lang="en-AU" sz="1600" u="sng" baseline="0" dirty="0" smtClean="0"/>
                        <a:t>velocities</a:t>
                      </a:r>
                      <a:endParaRPr lang="en-AU" sz="1600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 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Equal</a:t>
                      </a:r>
                      <a:r>
                        <a:rPr lang="en-AU" sz="1600" baseline="0" dirty="0" smtClean="0"/>
                        <a:t> to Observation epoch 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baseline="0" dirty="0" smtClean="0"/>
                        <a:t>Precision driven by user need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600" baseline="0" dirty="0" smtClean="0"/>
                        <a:t>     2019.83  or 2019.82543  or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600" baseline="0" dirty="0" smtClean="0"/>
                        <a:t>     2019/10/28 14:05:18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/>
                        <a:t>Single epoch only; [average?]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/>
                        <a:t>Data-set level metadata only?</a:t>
                      </a:r>
                      <a:r>
                        <a:rPr lang="en-AU" sz="1600" baseline="0" dirty="0" smtClean="0"/>
                        <a:t> </a:t>
                      </a:r>
                    </a:p>
                    <a:p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, for example:</a:t>
                      </a:r>
                    </a:p>
                    <a:p>
                      <a:r>
                        <a:rPr lang="en-AU" sz="1600" baseline="0" dirty="0" smtClean="0"/>
                        <a:t>2019/10/28</a:t>
                      </a:r>
                    </a:p>
                    <a:p>
                      <a:r>
                        <a:rPr lang="en-AU" sz="1600" baseline="0" dirty="0" smtClean="0"/>
                        <a:t>2019/10/28 14:05:18</a:t>
                      </a:r>
                    </a:p>
                    <a:p>
                      <a:r>
                        <a:rPr lang="en-AU" sz="1600" baseline="0" dirty="0" smtClean="0"/>
                        <a:t>2019/10/28 14:05:18 – 15:06:30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/>
                        <a:t>Time range, rarely an instance</a:t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Can only be </a:t>
                      </a:r>
                      <a:r>
                        <a:rPr lang="en-AU" sz="1400" u="sng" baseline="0" dirty="0" smtClean="0"/>
                        <a:t>extent in metadata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400" i="1" u="none" baseline="0" dirty="0" smtClean="0"/>
                        <a:t>     and/or timestamp on each point.</a:t>
                      </a:r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394562"/>
                  </a:ext>
                </a:extLst>
              </a:tr>
              <a:tr h="573226">
                <a:tc>
                  <a:txBody>
                    <a:bodyPr/>
                    <a:lstStyle/>
                    <a:p>
                      <a:r>
                        <a:rPr lang="en-AU" dirty="0" smtClean="0"/>
                        <a:t>Propagate to a project epoch</a:t>
                      </a:r>
                    </a:p>
                    <a:p>
                      <a:r>
                        <a:rPr lang="en-AU" dirty="0" smtClean="0"/>
                        <a:t>e.g. for </a:t>
                      </a:r>
                      <a:r>
                        <a:rPr lang="en-AU" baseline="0" dirty="0" smtClean="0"/>
                        <a:t>storage(?), analysis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ATRF2014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@project</a:t>
                      </a:r>
                      <a:r>
                        <a:rPr lang="en-AU" sz="1800" baseline="0" dirty="0" smtClean="0"/>
                        <a:t>Epoch</a:t>
                      </a:r>
                      <a:r>
                        <a:rPr lang="en-AU" sz="1600" baseline="0" dirty="0" smtClean="0"/>
                        <a:t> (e.g. 2015.0)</a:t>
                      </a:r>
                    </a:p>
                    <a:p>
                      <a:r>
                        <a:rPr lang="en-AU" sz="1600" baseline="0" dirty="0" smtClean="0"/>
                        <a:t>via velocities / models</a:t>
                      </a:r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(unchanged)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05651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Transform to</a:t>
                      </a:r>
                      <a:r>
                        <a:rPr lang="en-AU" baseline="0" dirty="0" smtClean="0"/>
                        <a:t> CRS2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GDA2020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[@2020.0</a:t>
                      </a:r>
                      <a:r>
                        <a:rPr lang="en-AU" sz="1600" baseline="0" dirty="0" smtClean="0"/>
                        <a:t>; implicitly]</a:t>
                      </a:r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(unchanged)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5527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Transform</a:t>
                      </a:r>
                      <a:r>
                        <a:rPr lang="en-AU" baseline="0" dirty="0" smtClean="0"/>
                        <a:t> to CRS3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ITRF2014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600" dirty="0" smtClean="0"/>
                        <a:t>Defined</a:t>
                      </a:r>
                      <a:r>
                        <a:rPr lang="en-AU" sz="1600" baseline="0" dirty="0" smtClean="0"/>
                        <a:t> as </a:t>
                      </a:r>
                      <a:r>
                        <a:rPr lang="en-AU" sz="1600" u="sng" baseline="0" dirty="0" smtClean="0"/>
                        <a:t>coordinates</a:t>
                      </a:r>
                      <a:r>
                        <a:rPr lang="en-AU" sz="1600" baseline="0" dirty="0" smtClean="0"/>
                        <a:t> at epoch 2010.0 , plus </a:t>
                      </a:r>
                      <a:r>
                        <a:rPr lang="en-AU" sz="1600" u="sng" baseline="0" dirty="0" smtClean="0"/>
                        <a:t>velocities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@anyEpoch</a:t>
                      </a:r>
                      <a:r>
                        <a:rPr lang="en-AU" sz="1600" baseline="0" dirty="0" smtClean="0"/>
                        <a:t> (e.g. 2023.54)</a:t>
                      </a:r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(unchanged)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0754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815" y="183370"/>
            <a:ext cx="387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Coordinate Epoch – Example Use Cases</a:t>
            </a:r>
            <a:endParaRPr lang="en-AU" b="1" dirty="0"/>
          </a:p>
        </p:txBody>
      </p:sp>
      <p:sp>
        <p:nvSpPr>
          <p:cNvPr id="3" name="Arc 2"/>
          <p:cNvSpPr/>
          <p:nvPr/>
        </p:nvSpPr>
        <p:spPr>
          <a:xfrm>
            <a:off x="9167149" y="2939968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chemeClr val="tx1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Arc 8"/>
          <p:cNvSpPr/>
          <p:nvPr/>
        </p:nvSpPr>
        <p:spPr>
          <a:xfrm>
            <a:off x="9167149" y="3622876"/>
            <a:ext cx="659757" cy="1342663"/>
          </a:xfrm>
          <a:prstGeom prst="arc">
            <a:avLst>
              <a:gd name="adj1" fmla="val 18142838"/>
              <a:gd name="adj2" fmla="val 0"/>
            </a:avLst>
          </a:prstGeom>
          <a:ln w="63500">
            <a:solidFill>
              <a:schemeClr val="tx1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Arc 9"/>
          <p:cNvSpPr/>
          <p:nvPr/>
        </p:nvSpPr>
        <p:spPr>
          <a:xfrm>
            <a:off x="9167149" y="4305779"/>
            <a:ext cx="659757" cy="1342663"/>
          </a:xfrm>
          <a:prstGeom prst="arc">
            <a:avLst>
              <a:gd name="adj1" fmla="val 18142838"/>
              <a:gd name="adj2" fmla="val 0"/>
            </a:avLst>
          </a:prstGeom>
          <a:ln w="63500">
            <a:solidFill>
              <a:schemeClr val="tx1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Arc 11"/>
          <p:cNvSpPr/>
          <p:nvPr/>
        </p:nvSpPr>
        <p:spPr>
          <a:xfrm>
            <a:off x="5972535" y="2997440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rgbClr val="FF000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6642217" y="3264188"/>
            <a:ext cx="2371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</a:rPr>
              <a:t>Velocity Model + Accuracy</a:t>
            </a:r>
            <a:endParaRPr lang="en-AU" sz="1600" dirty="0">
              <a:solidFill>
                <a:srgbClr val="FF0000"/>
              </a:solidFill>
            </a:endParaRPr>
          </a:p>
        </p:txBody>
      </p:sp>
      <p:sp>
        <p:nvSpPr>
          <p:cNvPr id="13" name="Arc 12"/>
          <p:cNvSpPr/>
          <p:nvPr/>
        </p:nvSpPr>
        <p:spPr>
          <a:xfrm>
            <a:off x="2961182" y="3569913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rgbClr val="FF000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3622870" y="3791472"/>
            <a:ext cx="27127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</a:rPr>
              <a:t>Transform + accuracy</a:t>
            </a:r>
          </a:p>
          <a:p>
            <a:r>
              <a:rPr lang="en-AU" sz="1400" dirty="0" smtClean="0">
                <a:solidFill>
                  <a:srgbClr val="FF0000"/>
                </a:solidFill>
              </a:rPr>
              <a:t>Parameters are time-dependent! </a:t>
            </a:r>
            <a:r>
              <a:rPr lang="en-AU" sz="1400" b="1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" name="Arc 14"/>
          <p:cNvSpPr/>
          <p:nvPr/>
        </p:nvSpPr>
        <p:spPr>
          <a:xfrm>
            <a:off x="3009408" y="4254762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rgbClr val="FF000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3647946" y="4430018"/>
            <a:ext cx="26947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</a:rPr>
              <a:t>Transform + accuracy:</a:t>
            </a:r>
          </a:p>
          <a:p>
            <a:r>
              <a:rPr lang="en-AU" sz="1400" dirty="0" smtClean="0">
                <a:solidFill>
                  <a:srgbClr val="FF0000"/>
                </a:solidFill>
              </a:rPr>
              <a:t>Parameters are time-dependent! </a:t>
            </a:r>
            <a:r>
              <a:rPr lang="en-AU" sz="1400" b="1" baseline="30000" dirty="0">
                <a:solidFill>
                  <a:srgbClr val="FF0000"/>
                </a:solidFill>
              </a:rPr>
              <a:t>5</a:t>
            </a:r>
            <a:endParaRPr lang="en-AU" sz="1400" dirty="0">
              <a:solidFill>
                <a:srgbClr val="FF0000"/>
              </a:solidFill>
            </a:endParaRPr>
          </a:p>
        </p:txBody>
      </p:sp>
      <p:sp>
        <p:nvSpPr>
          <p:cNvPr id="17" name="Arc 16"/>
          <p:cNvSpPr/>
          <p:nvPr/>
        </p:nvSpPr>
        <p:spPr>
          <a:xfrm flipH="1">
            <a:off x="3324220" y="3645621"/>
            <a:ext cx="694482" cy="1342663"/>
          </a:xfrm>
          <a:prstGeom prst="arc">
            <a:avLst>
              <a:gd name="adj1" fmla="val 18142837"/>
              <a:gd name="adj2" fmla="val 4419835"/>
            </a:avLst>
          </a:prstGeom>
          <a:ln w="63500">
            <a:solidFill>
              <a:srgbClr val="FE937A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8" name="Rectangle 17"/>
          <p:cNvSpPr/>
          <p:nvPr/>
        </p:nvSpPr>
        <p:spPr>
          <a:xfrm>
            <a:off x="358815" y="5722965"/>
            <a:ext cx="1144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aseline="30000" dirty="0" smtClean="0"/>
              <a:t>1 “Coordinate Epoch”  	Epoch at  which the data is described in the nominated CRS. Explicitly required for a dynamic CRS&gt;</a:t>
            </a:r>
            <a:br>
              <a:rPr lang="en-AU" baseline="30000" dirty="0" smtClean="0"/>
            </a:br>
            <a:r>
              <a:rPr lang="en-AU" baseline="30000" dirty="0" smtClean="0"/>
              <a:t>     Best described by ISO8601? ISO19108?  Decimal year? Extensible to enable user defined precision?  Single epoch… average(?) of recorded Observation epoch(s) if a range.</a:t>
            </a:r>
          </a:p>
          <a:p>
            <a:r>
              <a:rPr lang="en-AU" baseline="30000" dirty="0" smtClean="0"/>
              <a:t>2  “Observation Epoch” 	Epoch at which the data is physically observed.</a:t>
            </a:r>
          </a:p>
          <a:p>
            <a:r>
              <a:rPr lang="en-AU" baseline="30000" dirty="0" smtClean="0"/>
              <a:t>3  “Realisation [Epoch]”	Date nominated to distinguish one CRS realisation from another. E.g. ITRF2008 vs ITRF2014; Nominally last data employed in creating the realisation.</a:t>
            </a:r>
          </a:p>
          <a:p>
            <a:r>
              <a:rPr lang="en-AU" baseline="30000" dirty="0" smtClean="0"/>
              <a:t>4  “Frame Reference Epoch”	Epoch  of Coordinate that define  a dynamic reference system [ISO 19111:2019]</a:t>
            </a:r>
          </a:p>
          <a:p>
            <a:r>
              <a:rPr lang="en-AU" baseline="30000" dirty="0"/>
              <a:t>5</a:t>
            </a:r>
            <a:r>
              <a:rPr lang="en-AU" baseline="30000" dirty="0" smtClean="0"/>
              <a:t> “Parameter Reference Epoch” and /or “Transformation Reference Epoch”: Transformations between dynamic CRSs are time-dependent  [ISO 19111:2019]</a:t>
            </a:r>
          </a:p>
          <a:p>
            <a:endParaRPr lang="en-AU" baseline="30000" dirty="0" smtClean="0"/>
          </a:p>
        </p:txBody>
      </p:sp>
      <p:sp>
        <p:nvSpPr>
          <p:cNvPr id="2" name="Rounded Rectangle 1"/>
          <p:cNvSpPr/>
          <p:nvPr/>
        </p:nvSpPr>
        <p:spPr>
          <a:xfrm>
            <a:off x="4529960" y="143735"/>
            <a:ext cx="7438264" cy="49617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Copy from Oct 2019 presentation to ANZ MD WG;’ Possible superseded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/>
              <a:t>23 MAR 2020 - GDA2020 update – ANZ MD WG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524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9BBEBE0E9CCD4AB1227667A0EC1603" ma:contentTypeVersion="12" ma:contentTypeDescription="Create a new document." ma:contentTypeScope="" ma:versionID="7b3de5f2b14cf1b1b9b47379108e8be9">
  <xsd:schema xmlns:xsd="http://www.w3.org/2001/XMLSchema" xmlns:xs="http://www.w3.org/2001/XMLSchema" xmlns:p="http://schemas.microsoft.com/office/2006/metadata/properties" xmlns:ns2="1d83f120-aae6-4924-8816-aa5d9be5b214" xmlns:ns3="d4c659f1-34b8-4eb3-9296-a667d8e8b5f9" targetNamespace="http://schemas.microsoft.com/office/2006/metadata/properties" ma:root="true" ma:fieldsID="4257497e08974ab9c0a27b06acebe46e" ns2:_="" ns3:_="">
    <xsd:import namespace="1d83f120-aae6-4924-8816-aa5d9be5b214"/>
    <xsd:import namespace="d4c659f1-34b8-4eb3-9296-a667d8e8b5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3f120-aae6-4924-8816-aa5d9be5b2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659f1-34b8-4eb3-9296-a667d8e8b5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4CBE6A-61F5-429C-9419-B241B7DA58F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4c659f1-34b8-4eb3-9296-a667d8e8b5f9"/>
    <ds:schemaRef ds:uri="http://purl.org/dc/elements/1.1/"/>
    <ds:schemaRef ds:uri="http://schemas.microsoft.com/office/2006/metadata/properties"/>
    <ds:schemaRef ds:uri="http://schemas.microsoft.com/office/2006/documentManagement/types"/>
    <ds:schemaRef ds:uri="1d83f120-aae6-4924-8816-aa5d9be5b2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D4657A4-F5DB-4D57-9794-05CD0D472C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5C6F64-66DF-4522-BB5B-F4CE0B8F92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83f120-aae6-4924-8816-aa5d9be5b214"/>
    <ds:schemaRef ds:uri="d4c659f1-34b8-4eb3-9296-a667d8e8b5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2557</Words>
  <Application>Microsoft Office PowerPoint</Application>
  <PresentationFormat>Widescreen</PresentationFormat>
  <Paragraphs>320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GDA2020 update ISO / EPSG / GMIWG</vt:lpstr>
      <vt:lpstr>Content</vt:lpstr>
      <vt:lpstr>ISO 19115-1 amendment pending  RE time-dependence)</vt:lpstr>
      <vt:lpstr>EPSG changes, recent IOGP meetings (limited)</vt:lpstr>
      <vt:lpstr>EPSG changes, (continued…) </vt:lpstr>
      <vt:lpstr>GMIWG intention / request to ANZ MD WG</vt:lpstr>
      <vt:lpstr>Reference slides below</vt:lpstr>
      <vt:lpstr>Notes on epoch(s) definitions.</vt:lpstr>
      <vt:lpstr>PowerPoint Presentation</vt:lpstr>
      <vt:lpstr>PowerPoint Presentation</vt:lpstr>
      <vt:lpstr>WGS84 / Web-mercator: WGS84 needs a time-stamp!</vt:lpstr>
      <vt:lpstr>WGS84 / Web-mercator: WGS84 needs a time-stamp!</vt:lpstr>
      <vt:lpstr>WGS84 / Web-mercator: WGS84 needs a time-stamp!</vt:lpstr>
      <vt:lpstr>WGS84 / Web-mercator: WGS84 needs a time-stamp!</vt:lpstr>
    </vt:vector>
  </TitlesOfParts>
  <Company>Spatial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Haasdyk</dc:creator>
  <cp:lastModifiedBy>Joel Haasdyk</cp:lastModifiedBy>
  <cp:revision>54</cp:revision>
  <dcterms:created xsi:type="dcterms:W3CDTF">2019-10-28T04:26:21Z</dcterms:created>
  <dcterms:modified xsi:type="dcterms:W3CDTF">2020-03-23T03:36:08Z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0x0101005F9BBEBE0E9CCD4AB1227667A0EC1603</vt:lpwstr>
  </property>
</Properties>
</file>