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21/03/2020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searchgate.net/publication/337885905_Improved_discovery_delivery_and_access_-_what_else_can_metadata_do_for_you" TargetMode="External"/><Relationship Id="rId3" Type="http://schemas.openxmlformats.org/officeDocument/2006/relationships/hyperlink" Target="http://www.icsm.gov.au/sites/default/files/3.6-MDWG%20Report-%20February%202020.docx" TargetMode="External"/><Relationship Id="rId7" Type="http://schemas.openxmlformats.org/officeDocument/2006/relationships/hyperlink" Target="https://www.researchgate.net/publication/337886053_Improved_discovery_delivery_access_-_what_else_can_metadata_do_for_you" TargetMode="External"/><Relationship Id="rId2" Type="http://schemas.openxmlformats.org/officeDocument/2006/relationships/hyperlink" Target="https://www.icsm.gov.au/what-we-do/metadata-working-grou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tes.google.com/ardc.edu.au/geospatialcapcop" TargetMode="External"/><Relationship Id="rId5" Type="http://schemas.openxmlformats.org/officeDocument/2006/relationships/hyperlink" Target="https://www.researchgate.net/publication/340076800_ANZLICICSM_Metadata_Working_Group_-_journey_to_consistent_metadata" TargetMode="External"/><Relationship Id="rId10" Type="http://schemas.openxmlformats.org/officeDocument/2006/relationships/hyperlink" Target="http://aero.edu.au/october-2019-national-eresearch-newsletter/" TargetMode="External"/><Relationship Id="rId4" Type="http://schemas.openxmlformats.org/officeDocument/2006/relationships/hyperlink" Target="https://www.researchgate.net/publication/R" TargetMode="External"/><Relationship Id="rId9" Type="http://schemas.openxmlformats.org/officeDocument/2006/relationships/hyperlink" Target="https://sho.co/1C95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sm.gov.au/publications/registry-metadata-resources-users" TargetMode="External"/><Relationship Id="rId2" Type="http://schemas.openxmlformats.org/officeDocument/2006/relationships/hyperlink" Target="https://www.icsm.gov.au/publications/registry-metadata-tools-and-resour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cabs.ands.org.au/" TargetMode="External"/><Relationship Id="rId5" Type="http://schemas.openxmlformats.org/officeDocument/2006/relationships/hyperlink" Target="https://www.icsm.gov.au/sites/default/files/8a-Security%20Classification%20Mapping%20Nov%202018%20-%20version%202.xlsx" TargetMode="External"/><Relationship Id="rId4" Type="http://schemas.openxmlformats.org/officeDocument/2006/relationships/hyperlink" Target="https://www.icsm.gov.au/sites/default/files/5a-Good%20Practice%20document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2228850"/>
            <a:ext cx="10258425" cy="1881188"/>
          </a:xfrm>
        </p:spPr>
        <p:txBody>
          <a:bodyPr>
            <a:normAutofit/>
          </a:bodyPr>
          <a:lstStyle/>
          <a:p>
            <a:r>
              <a:rPr lang="en-AU" sz="5400" b="1" dirty="0"/>
              <a:t>ANZLIC/ICSM </a:t>
            </a:r>
            <a:r>
              <a:rPr lang="en-AU" sz="5400" b="1" dirty="0" smtClean="0"/>
              <a:t>MDWG Meeting </a:t>
            </a:r>
            <a:r>
              <a:rPr lang="en-AU" sz="5400" b="1" dirty="0"/>
              <a:t>No </a:t>
            </a:r>
            <a:r>
              <a:rPr lang="en-AU" sz="5400" b="1" dirty="0" smtClean="0"/>
              <a:t>6</a:t>
            </a:r>
            <a:br>
              <a:rPr lang="en-AU" sz="5400" b="1" dirty="0" smtClean="0"/>
            </a:br>
            <a:r>
              <a:rPr lang="en-AU" sz="5400" b="1" dirty="0" smtClean="0"/>
              <a:t>Communication and Promotion</a:t>
            </a:r>
            <a:endParaRPr lang="en-GB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3"/>
            <a:ext cx="9144000" cy="1655762"/>
          </a:xfrm>
        </p:spPr>
        <p:txBody>
          <a:bodyPr/>
          <a:lstStyle/>
          <a:p>
            <a:r>
              <a:rPr lang="en-AU" b="1" dirty="0" smtClean="0"/>
              <a:t>23-24 March </a:t>
            </a:r>
            <a:r>
              <a:rPr lang="en-AU" b="1" dirty="0" smtClean="0"/>
              <a:t>2020</a:t>
            </a:r>
          </a:p>
          <a:p>
            <a:r>
              <a:rPr lang="en-AU" b="1" dirty="0" smtClean="0"/>
              <a:t>Video Conference</a:t>
            </a:r>
            <a:endParaRPr lang="en-AU" b="1" dirty="0" smtClean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90779"/>
            <a:ext cx="10953750" cy="841602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ANZLIC/ICSM MDWG Communication and Promotion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27606"/>
            <a:ext cx="11677649" cy="524934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AU" sz="2400" dirty="0" smtClean="0"/>
              <a:t>ICSM Metadata Working Group Website (</a:t>
            </a:r>
            <a:r>
              <a:rPr lang="en-AU" sz="2400" dirty="0">
                <a:hlinkClick r:id="rId2"/>
              </a:rPr>
              <a:t>https://</a:t>
            </a:r>
            <a:r>
              <a:rPr lang="en-AU" sz="2400" dirty="0" smtClean="0">
                <a:hlinkClick r:id="rId2"/>
              </a:rPr>
              <a:t>www.icsm.gov.au/what-we-do/metadata-working-group</a:t>
            </a:r>
            <a:r>
              <a:rPr lang="en-AU" sz="2400" dirty="0" smtClean="0"/>
              <a:t>)</a:t>
            </a:r>
            <a:r>
              <a:rPr lang="en-AU" sz="2400" dirty="0" smtClean="0"/>
              <a:t>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Meeting materials and reports and reference documents</a:t>
            </a:r>
          </a:p>
          <a:p>
            <a:pPr>
              <a:spcBef>
                <a:spcPts val="1200"/>
              </a:spcBef>
            </a:pPr>
            <a:r>
              <a:rPr lang="en-AU" sz="2400" dirty="0" smtClean="0"/>
              <a:t>Report </a:t>
            </a:r>
            <a:r>
              <a:rPr lang="en-AU" sz="2400" dirty="0" smtClean="0"/>
              <a:t>to </a:t>
            </a:r>
            <a:r>
              <a:rPr lang="en-AU" sz="2400" dirty="0" smtClean="0"/>
              <a:t>ICSM and ANZLIC: </a:t>
            </a:r>
            <a:r>
              <a:rPr lang="en-AU" sz="2400" dirty="0"/>
              <a:t>March 2020 - </a:t>
            </a:r>
            <a:r>
              <a:rPr lang="en-AU" sz="2400" dirty="0" smtClean="0">
                <a:hlinkClick r:id="rId3"/>
              </a:rPr>
              <a:t>ANZ Metadata Working Group Report to ICSM</a:t>
            </a:r>
            <a:endParaRPr lang="en-AU" sz="2400" dirty="0" smtClean="0"/>
          </a:p>
          <a:p>
            <a:pPr>
              <a:spcBef>
                <a:spcPts val="1200"/>
              </a:spcBef>
            </a:pPr>
            <a:r>
              <a:rPr lang="en-AU" sz="2400" dirty="0" smtClean="0"/>
              <a:t>Presentations: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AGU (Dec 2019) </a:t>
            </a:r>
            <a:r>
              <a:rPr lang="en-AU" sz="2000" dirty="0" smtClean="0">
                <a:hlinkClick r:id="rId4" action="ppaction://hlinkfile"/>
              </a:rPr>
              <a:t>Making </a:t>
            </a:r>
            <a:r>
              <a:rPr lang="en-AU" sz="2000" dirty="0">
                <a:hlinkClick r:id="rId4" action="ppaction://hlinkfile"/>
              </a:rPr>
              <a:t>metadata be FAIR, in particular enhancing the ‘R’? – The Approach of the Australian Metadata Working Group.</a:t>
            </a:r>
            <a:endParaRPr lang="en-AU" sz="2000" dirty="0" smtClean="0"/>
          </a:p>
          <a:p>
            <a:pPr lvl="1">
              <a:spcBef>
                <a:spcPts val="1200"/>
              </a:spcBef>
            </a:pPr>
            <a:r>
              <a:rPr lang="en-AU" sz="2000" dirty="0"/>
              <a:t>OGC (Dec 2019)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EMSINA </a:t>
            </a:r>
            <a:r>
              <a:rPr lang="en-AU" sz="2000" dirty="0"/>
              <a:t>(Dec 2019):  </a:t>
            </a:r>
            <a:r>
              <a:rPr lang="en-AU" sz="2000" dirty="0">
                <a:hlinkClick r:id="rId5"/>
              </a:rPr>
              <a:t>ANZLIC/ICSM Metadata Working Group - journey to consistent metadata</a:t>
            </a:r>
            <a:endParaRPr lang="en-AU" sz="2000" dirty="0"/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Geospatial </a:t>
            </a:r>
            <a:r>
              <a:rPr lang="en-AU" sz="2000" dirty="0" smtClean="0"/>
              <a:t>Capabilities </a:t>
            </a:r>
            <a:r>
              <a:rPr lang="en-AU" sz="2000" dirty="0" err="1" smtClean="0"/>
              <a:t>CoP</a:t>
            </a:r>
            <a:r>
              <a:rPr lang="en-AU" sz="2000" dirty="0" smtClean="0"/>
              <a:t> (Nov 2019) (</a:t>
            </a:r>
            <a:r>
              <a:rPr lang="en-AU" sz="2000" dirty="0">
                <a:hlinkClick r:id="rId6"/>
              </a:rPr>
              <a:t>https</a:t>
            </a:r>
            <a:r>
              <a:rPr lang="en-AU" sz="2000" dirty="0" smtClean="0">
                <a:hlinkClick r:id="rId6"/>
              </a:rPr>
              <a:t>://sites.google.com/ardc.edu.au/geospatialcapcop</a:t>
            </a:r>
            <a:r>
              <a:rPr lang="en-AU" sz="2000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en-AU" sz="2000" dirty="0" err="1" smtClean="0"/>
              <a:t>eResearch</a:t>
            </a:r>
            <a:r>
              <a:rPr lang="en-AU" sz="2000" dirty="0" smtClean="0"/>
              <a:t> </a:t>
            </a:r>
            <a:r>
              <a:rPr lang="en-AU" sz="2000" dirty="0"/>
              <a:t>Australasia (Oct 2019): </a:t>
            </a:r>
            <a:r>
              <a:rPr lang="en-AU" sz="2000" dirty="0">
                <a:hlinkClick r:id="rId7"/>
              </a:rPr>
              <a:t>Improved discovery, delivery access – what else can metadata do for you? </a:t>
            </a:r>
            <a:r>
              <a:rPr lang="en-AU" sz="2000" dirty="0"/>
              <a:t>(presentation), </a:t>
            </a:r>
            <a:r>
              <a:rPr lang="en-AU" sz="2000" dirty="0">
                <a:hlinkClick r:id="rId8"/>
              </a:rPr>
              <a:t> Improved discovery, delivery and access – what else can metadata do for you?</a:t>
            </a:r>
            <a:r>
              <a:rPr lang="en-AU" sz="2000" dirty="0"/>
              <a:t> (poster</a:t>
            </a:r>
            <a:r>
              <a:rPr lang="en-AU" sz="2000" dirty="0" smtClean="0"/>
              <a:t>)</a:t>
            </a:r>
            <a:endParaRPr lang="en-AU" sz="2000" dirty="0" smtClean="0"/>
          </a:p>
          <a:p>
            <a:r>
              <a:rPr lang="en-AU" sz="2400" dirty="0" smtClean="0"/>
              <a:t>Promotion </a:t>
            </a:r>
            <a:r>
              <a:rPr lang="en-AU" sz="2400" dirty="0" smtClean="0"/>
              <a:t>materials: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Video </a:t>
            </a:r>
            <a:r>
              <a:rPr lang="en-AU" sz="2000" dirty="0" smtClean="0"/>
              <a:t>– </a:t>
            </a:r>
            <a:r>
              <a:rPr lang="en-AU" sz="2000" dirty="0" smtClean="0">
                <a:hlinkClick r:id="rId9"/>
              </a:rPr>
              <a:t>Metadata</a:t>
            </a:r>
            <a:r>
              <a:rPr lang="en-AU" sz="2000" dirty="0">
                <a:hlinkClick r:id="rId9"/>
              </a:rPr>
              <a:t>: What is it, and why is it so important </a:t>
            </a:r>
            <a:r>
              <a:rPr lang="en-AU" sz="2000" dirty="0" smtClean="0">
                <a:hlinkClick r:id="rId9"/>
              </a:rPr>
              <a:t>?</a:t>
            </a:r>
            <a:endParaRPr lang="en-AU" sz="2000" dirty="0" smtClean="0"/>
          </a:p>
          <a:p>
            <a:pPr lvl="1">
              <a:spcBef>
                <a:spcPts val="1200"/>
              </a:spcBef>
            </a:pPr>
            <a:r>
              <a:rPr lang="en-AU" sz="2000" dirty="0"/>
              <a:t>Newsletters: </a:t>
            </a:r>
            <a:r>
              <a:rPr lang="en-AU" sz="2000" dirty="0" smtClean="0">
                <a:hlinkClick r:id="rId10"/>
              </a:rPr>
              <a:t>National </a:t>
            </a:r>
            <a:r>
              <a:rPr lang="en-AU" sz="2000" dirty="0" err="1" smtClean="0">
                <a:hlinkClick r:id="rId10"/>
              </a:rPr>
              <a:t>eResearch</a:t>
            </a:r>
            <a:r>
              <a:rPr lang="en-AU" sz="2000" dirty="0" smtClean="0">
                <a:hlinkClick r:id="rId10"/>
              </a:rPr>
              <a:t> Newsletter, Oct 2019</a:t>
            </a:r>
            <a:endParaRPr lang="en-AU" sz="2000" dirty="0" smtClean="0"/>
          </a:p>
          <a:p>
            <a:pPr lvl="1">
              <a:spcBef>
                <a:spcPts val="1200"/>
              </a:spcBef>
            </a:pP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16644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155576"/>
            <a:ext cx="11353800" cy="654050"/>
          </a:xfrm>
        </p:spPr>
        <p:txBody>
          <a:bodyPr>
            <a:normAutofit/>
          </a:bodyPr>
          <a:lstStyle/>
          <a:p>
            <a:r>
              <a:rPr lang="en-AU" sz="3600" b="1" dirty="0"/>
              <a:t>ANZLIC/ICSM MDWG Communication and Promotion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009651"/>
            <a:ext cx="10515600" cy="5019674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AU" sz="2400" dirty="0"/>
              <a:t>Reference materials:</a:t>
            </a:r>
          </a:p>
          <a:p>
            <a:pPr lvl="1">
              <a:spcBef>
                <a:spcPts val="1200"/>
              </a:spcBef>
            </a:pPr>
            <a:r>
              <a:rPr lang="en-AU" sz="2000" dirty="0">
                <a:hlinkClick r:id="rId2"/>
              </a:rPr>
              <a:t>Registry of Metadata Tools and Resources </a:t>
            </a:r>
            <a:endParaRPr lang="en-AU" sz="2000" dirty="0"/>
          </a:p>
          <a:p>
            <a:pPr lvl="1">
              <a:spcBef>
                <a:spcPts val="1200"/>
              </a:spcBef>
            </a:pPr>
            <a:r>
              <a:rPr lang="en-AU" sz="2000" dirty="0">
                <a:hlinkClick r:id="rId3"/>
              </a:rPr>
              <a:t>Registry of Metadata Resources for Users </a:t>
            </a:r>
            <a:endParaRPr lang="en-AU" sz="2000" dirty="0"/>
          </a:p>
          <a:p>
            <a:pPr lvl="1">
              <a:spcBef>
                <a:spcPts val="1200"/>
              </a:spcBef>
            </a:pPr>
            <a:r>
              <a:rPr lang="en-AU" sz="2000" dirty="0"/>
              <a:t>Metadata best practice user guide (</a:t>
            </a:r>
            <a:r>
              <a:rPr lang="en-AU" sz="2000" dirty="0">
                <a:hlinkClick r:id="rId4" tooltip="5a-Good Practice document.pdf"/>
              </a:rPr>
              <a:t>Good Practice Guide</a:t>
            </a:r>
            <a:r>
              <a:rPr lang="en-AU" sz="2000" dirty="0"/>
              <a:t>)</a:t>
            </a:r>
          </a:p>
          <a:p>
            <a:pPr lvl="1">
              <a:spcBef>
                <a:spcPts val="1200"/>
              </a:spcBef>
            </a:pPr>
            <a:r>
              <a:rPr lang="en-AU" sz="2000" dirty="0">
                <a:hlinkClick r:id="rId5" tooltip="8a-Security Classification Mapping Nov 2018 - version 2.xlsx"/>
              </a:rPr>
              <a:t>Security Classification Mapping</a:t>
            </a:r>
            <a:endParaRPr lang="en-AU" sz="2000" dirty="0"/>
          </a:p>
          <a:p>
            <a:pPr>
              <a:spcBef>
                <a:spcPts val="1200"/>
              </a:spcBef>
            </a:pPr>
            <a:r>
              <a:rPr lang="en-AU" sz="2400" dirty="0" smtClean="0"/>
              <a:t>Alignment </a:t>
            </a:r>
            <a:r>
              <a:rPr lang="en-AU" sz="2400" dirty="0"/>
              <a:t>with ANZLIC: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Agreement with ANZLIC to link metadata pagers to ICSN MDWG website (under review)</a:t>
            </a:r>
          </a:p>
          <a:p>
            <a:pPr>
              <a:spcBef>
                <a:spcPts val="1200"/>
              </a:spcBef>
            </a:pPr>
            <a:r>
              <a:rPr lang="en-AU" sz="2400" dirty="0"/>
              <a:t>Surveys – metadata for imagery and digital data preservation</a:t>
            </a:r>
          </a:p>
          <a:p>
            <a:r>
              <a:rPr lang="en-AU" sz="2400" dirty="0"/>
              <a:t>Vocabularies:</a:t>
            </a:r>
          </a:p>
          <a:p>
            <a:pPr lvl="1"/>
            <a:r>
              <a:rPr lang="en-AU" sz="2000" dirty="0"/>
              <a:t>published through </a:t>
            </a:r>
            <a:r>
              <a:rPr lang="en-AU" sz="2000" b="1" dirty="0">
                <a:hlinkClick r:id="rId6"/>
              </a:rPr>
              <a:t>Research Vocabularies Australia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ISO 19115-1 vocabularies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Placenames vocabularies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639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900"/>
          </a:xfrm>
        </p:spPr>
        <p:txBody>
          <a:bodyPr/>
          <a:lstStyle/>
          <a:p>
            <a:r>
              <a:rPr lang="en-AU" dirty="0" smtClean="0"/>
              <a:t>Next Steps: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3026"/>
            <a:ext cx="10515600" cy="4514849"/>
          </a:xfrm>
        </p:spPr>
        <p:txBody>
          <a:bodyPr/>
          <a:lstStyle/>
          <a:p>
            <a:r>
              <a:rPr lang="en-AU" dirty="0" smtClean="0"/>
              <a:t>Review and enhancements for the ICSM Metadata Working Group Website – Feedback is required</a:t>
            </a:r>
          </a:p>
          <a:p>
            <a:r>
              <a:rPr lang="en-AU" dirty="0" smtClean="0"/>
              <a:t>Roadmap – define priorities and requirements</a:t>
            </a:r>
          </a:p>
          <a:p>
            <a:r>
              <a:rPr lang="en-AU" dirty="0" smtClean="0"/>
              <a:t>Presentations at the ICSM Working Group meetings</a:t>
            </a:r>
          </a:p>
          <a:p>
            <a:r>
              <a:rPr lang="en-AU" dirty="0" smtClean="0"/>
              <a:t>Continue promotion through presentations, Newsletters, etc.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9526216"/>
      </p:ext>
    </p:extLst>
  </p:cSld>
  <p:clrMapOvr>
    <a:masterClrMapping/>
  </p:clrMapOvr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614</TotalTime>
  <Words>293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ICSM_16_9</vt:lpstr>
      <vt:lpstr>ANZLIC/ICSM MDWG Meeting No 6 Communication and Promotion</vt:lpstr>
      <vt:lpstr>ANZLIC/ICSM MDWG Communication and Promotion</vt:lpstr>
      <vt:lpstr>ANZLIC/ICSM MDWG Communication and Promotion</vt:lpstr>
      <vt:lpstr>Next Steps: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Bastrakova Irina</cp:lastModifiedBy>
  <cp:revision>55</cp:revision>
  <dcterms:created xsi:type="dcterms:W3CDTF">2019-03-28T00:17:53Z</dcterms:created>
  <dcterms:modified xsi:type="dcterms:W3CDTF">2020-03-21T02:28:36Z</dcterms:modified>
</cp:coreProperties>
</file>