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76" r:id="rId8"/>
    <p:sldId id="263" r:id="rId9"/>
    <p:sldId id="264" r:id="rId10"/>
    <p:sldId id="265" r:id="rId11"/>
    <p:sldId id="268" r:id="rId12"/>
    <p:sldId id="266" r:id="rId13"/>
    <p:sldId id="267" r:id="rId14"/>
    <p:sldId id="270" r:id="rId15"/>
    <p:sldId id="271" r:id="rId16"/>
    <p:sldId id="272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17/03/2020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5441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17/03/2020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605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17/03/2020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506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17/03/2020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507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17/03/2020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30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17/03/2020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02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17/03/2020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097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17/03/2020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999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17/03/2020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851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17/03/2020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76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17/03/2020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873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EE681-C428-41BD-921F-D58EC3708441}" type="datetimeFigureOut">
              <a:rPr lang="en-AU" smtClean="0"/>
              <a:t>17/03/2020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33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sm.gov.au/sites/default/files/5a-Good%20Practice%20document.pdf" TargetMode="External"/><Relationship Id="rId2" Type="http://schemas.openxmlformats.org/officeDocument/2006/relationships/hyperlink" Target="https://sho.co/1C95Q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csm.gov.au/sites/default/files/8a-Security%20Classification%20Mapping%20Nov%202018%20-%20version%202.xlsx" TargetMode="External"/><Relationship Id="rId4" Type="http://schemas.openxmlformats.org/officeDocument/2006/relationships/hyperlink" Target="https://vocabs.ands.org.a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28850"/>
            <a:ext cx="9144000" cy="1881188"/>
          </a:xfrm>
        </p:spPr>
        <p:txBody>
          <a:bodyPr>
            <a:normAutofit/>
          </a:bodyPr>
          <a:lstStyle/>
          <a:p>
            <a:r>
              <a:rPr lang="en-AU" b="1" dirty="0"/>
              <a:t>ANZLIC/ICSM Metadata Working Group Meeting No </a:t>
            </a:r>
            <a:r>
              <a:rPr lang="en-AU" b="1" dirty="0" smtClean="0"/>
              <a:t>6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6413"/>
            <a:ext cx="9144000" cy="1655762"/>
          </a:xfrm>
        </p:spPr>
        <p:txBody>
          <a:bodyPr/>
          <a:lstStyle/>
          <a:p>
            <a:r>
              <a:rPr lang="en-AU" b="1" dirty="0" smtClean="0"/>
              <a:t>23-24 March 2020</a:t>
            </a:r>
          </a:p>
          <a:p>
            <a:r>
              <a:rPr lang="en-AU" b="1" dirty="0" smtClean="0"/>
              <a:t>Melbourne, Australia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990908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Summary: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425" y="1492250"/>
            <a:ext cx="11487150" cy="29845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AU" dirty="0"/>
              <a:t>The interest in the MDWG is growing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Metadata Technical Group activities were </a:t>
            </a:r>
            <a:r>
              <a:rPr lang="en-AU" dirty="0" smtClean="0"/>
              <a:t>progressed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ANZLIC and ICSM provided positive feedback for the MDWG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ANZLIC and ICSM endorsed developed documents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1235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International/National </a:t>
            </a:r>
            <a:r>
              <a:rPr lang="en-AU" b="1" dirty="0"/>
              <a:t>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Update on the W3C and DCAT2 – </a:t>
            </a:r>
            <a:r>
              <a:rPr lang="en-AU" dirty="0"/>
              <a:t>Simon Cox</a:t>
            </a:r>
            <a:endParaRPr lang="en-GB" dirty="0"/>
          </a:p>
          <a:p>
            <a:r>
              <a:rPr lang="en-GB" dirty="0" smtClean="0"/>
              <a:t>Update on the ISO/OGC </a:t>
            </a:r>
            <a:r>
              <a:rPr lang="en-GB" dirty="0"/>
              <a:t>standards – </a:t>
            </a:r>
            <a:r>
              <a:rPr lang="en-AU" dirty="0"/>
              <a:t>Chris </a:t>
            </a:r>
            <a:r>
              <a:rPr lang="en-AU" dirty="0" smtClean="0"/>
              <a:t>Body</a:t>
            </a:r>
          </a:p>
          <a:p>
            <a:r>
              <a:rPr lang="en-GB" dirty="0"/>
              <a:t>Spatial Data Capability and Data Quality </a:t>
            </a:r>
            <a:r>
              <a:rPr lang="en-GB" dirty="0" err="1"/>
              <a:t>CoP</a:t>
            </a:r>
            <a:r>
              <a:rPr lang="en-GB" dirty="0"/>
              <a:t> </a:t>
            </a:r>
            <a:r>
              <a:rPr lang="en-GB" dirty="0" smtClean="0"/>
              <a:t>updates – </a:t>
            </a:r>
            <a:r>
              <a:rPr lang="en-GB" dirty="0" err="1" smtClean="0"/>
              <a:t>Mingfang</a:t>
            </a:r>
            <a:r>
              <a:rPr lang="en-GB" dirty="0" smtClean="0"/>
              <a:t> Wu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505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375" y="122530"/>
            <a:ext cx="11719249" cy="877596"/>
          </a:xfrm>
        </p:spPr>
        <p:txBody>
          <a:bodyPr/>
          <a:lstStyle/>
          <a:p>
            <a:r>
              <a:rPr lang="en-GB" b="1" dirty="0"/>
              <a:t>Update from the Technical Metadata Working Group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825" y="1000126"/>
            <a:ext cx="11831799" cy="3009899"/>
          </a:xfrm>
        </p:spPr>
        <p:txBody>
          <a:bodyPr/>
          <a:lstStyle/>
          <a:p>
            <a:r>
              <a:rPr lang="en-GB" dirty="0"/>
              <a:t>Survey results: Metadata for Imagery, Metadata for digital data preservation </a:t>
            </a:r>
            <a:r>
              <a:rPr lang="en-GB" dirty="0" smtClean="0"/>
              <a:t>– Irina Bastrakova</a:t>
            </a:r>
          </a:p>
          <a:p>
            <a:r>
              <a:rPr lang="en-GB" dirty="0"/>
              <a:t>GDA2020 </a:t>
            </a:r>
            <a:r>
              <a:rPr lang="en-GB" dirty="0" smtClean="0"/>
              <a:t>update </a:t>
            </a:r>
            <a:r>
              <a:rPr lang="en-GB" dirty="0"/>
              <a:t>–</a:t>
            </a:r>
            <a:r>
              <a:rPr lang="en-GB" dirty="0" smtClean="0"/>
              <a:t> </a:t>
            </a:r>
            <a:r>
              <a:rPr lang="en-GB" dirty="0"/>
              <a:t>Irina Bastrakova</a:t>
            </a:r>
          </a:p>
          <a:p>
            <a:r>
              <a:rPr lang="en-GB" dirty="0" smtClean="0"/>
              <a:t>Recommendation </a:t>
            </a:r>
            <a:r>
              <a:rPr lang="en-GB" dirty="0"/>
              <a:t>for Metadata for </a:t>
            </a:r>
            <a:r>
              <a:rPr lang="en-GB" dirty="0" smtClean="0"/>
              <a:t>Services – Melanie Barlow/ Aaron Sedgmen</a:t>
            </a:r>
          </a:p>
          <a:p>
            <a:r>
              <a:rPr lang="en-GB" dirty="0"/>
              <a:t>Communication and  promotion </a:t>
            </a:r>
            <a:r>
              <a:rPr lang="en-GB" dirty="0" smtClean="0"/>
              <a:t>update </a:t>
            </a:r>
            <a:r>
              <a:rPr lang="en-GB" dirty="0"/>
              <a:t>– Irina </a:t>
            </a:r>
            <a:r>
              <a:rPr lang="en-GB" dirty="0" smtClean="0"/>
              <a:t>Bastrakova</a:t>
            </a:r>
          </a:p>
          <a:p>
            <a:r>
              <a:rPr lang="en-GB" dirty="0"/>
              <a:t>A Framework for Technical </a:t>
            </a:r>
            <a:r>
              <a:rPr lang="en-GB" dirty="0" smtClean="0"/>
              <a:t>Documentation </a:t>
            </a:r>
            <a:r>
              <a:rPr lang="en-GB" dirty="0"/>
              <a:t>– </a:t>
            </a:r>
            <a:r>
              <a:rPr lang="en-GB" dirty="0" smtClean="0"/>
              <a:t>Byron Cochrane</a:t>
            </a:r>
            <a:endParaRPr lang="en-AU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6375" y="4255181"/>
            <a:ext cx="11719249" cy="877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National Policies and Regulations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123825" y="5320784"/>
            <a:ext cx="11266097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dirty="0"/>
              <a:t>National Archives of Australia – next steps after the DC2020 – Esther Carey</a:t>
            </a:r>
          </a:p>
        </p:txBody>
      </p:sp>
    </p:spTree>
    <p:extLst>
      <p:ext uri="{BB962C8B-B14F-4D97-AF65-F5344CB8AC3E}">
        <p14:creationId xmlns:p14="http://schemas.microsoft.com/office/powerpoint/2010/main" val="4140472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Metadata Implementation examples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AURIN: user focused metadata </a:t>
            </a:r>
            <a:r>
              <a:rPr lang="en-AU" dirty="0" smtClean="0"/>
              <a:t>- </a:t>
            </a:r>
            <a:r>
              <a:rPr lang="en-AU" dirty="0"/>
              <a:t>Vic. </a:t>
            </a:r>
            <a:r>
              <a:rPr lang="en-AU" dirty="0" smtClean="0"/>
              <a:t>Example – </a:t>
            </a:r>
            <a:r>
              <a:rPr lang="en-GB" dirty="0"/>
              <a:t>Michael Rigby</a:t>
            </a:r>
            <a:endParaRPr lang="en-AU" dirty="0" smtClean="0"/>
          </a:p>
          <a:p>
            <a:r>
              <a:rPr lang="en-AU" dirty="0" smtClean="0"/>
              <a:t>DELWP: </a:t>
            </a:r>
            <a:r>
              <a:rPr lang="en-AU" dirty="0"/>
              <a:t>new metadata system</a:t>
            </a:r>
            <a:r>
              <a:rPr lang="en-AU" dirty="0" smtClean="0"/>
              <a:t>– </a:t>
            </a:r>
            <a:r>
              <a:rPr lang="en-AU" dirty="0"/>
              <a:t>George </a:t>
            </a:r>
            <a:r>
              <a:rPr lang="en-AU" dirty="0" smtClean="0"/>
              <a:t>Mansour</a:t>
            </a:r>
          </a:p>
          <a:p>
            <a:r>
              <a:rPr lang="en-GB" dirty="0" smtClean="0"/>
              <a:t>LINZ: update on metadata in </a:t>
            </a:r>
            <a:r>
              <a:rPr lang="en-GB" dirty="0"/>
              <a:t>New Zealand </a:t>
            </a:r>
            <a:r>
              <a:rPr lang="en-GB" dirty="0" smtClean="0"/>
              <a:t>- </a:t>
            </a:r>
            <a:r>
              <a:rPr lang="en-GB" dirty="0"/>
              <a:t>Jeremy </a:t>
            </a:r>
            <a:r>
              <a:rPr lang="en-GB" dirty="0" smtClean="0"/>
              <a:t>Palmer</a:t>
            </a:r>
          </a:p>
          <a:p>
            <a:r>
              <a:rPr lang="en-AU" dirty="0" smtClean="0"/>
              <a:t>TERN: Implementation of vocabularies – Jenny Mahuika</a:t>
            </a:r>
          </a:p>
          <a:p>
            <a:r>
              <a:rPr lang="en-AU" dirty="0" smtClean="0"/>
              <a:t>IMOS – transition of Marine Community Profile to the ISO 19115-1 – Natalia Atkins</a:t>
            </a:r>
          </a:p>
        </p:txBody>
      </p:sp>
    </p:spTree>
    <p:extLst>
      <p:ext uri="{BB962C8B-B14F-4D97-AF65-F5344CB8AC3E}">
        <p14:creationId xmlns:p14="http://schemas.microsoft.com/office/powerpoint/2010/main" val="604999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Day 1 Re-Cap and Closing</a:t>
            </a:r>
          </a:p>
        </p:txBody>
      </p:sp>
    </p:spTree>
    <p:extLst>
      <p:ext uri="{BB962C8B-B14F-4D97-AF65-F5344CB8AC3E}">
        <p14:creationId xmlns:p14="http://schemas.microsoft.com/office/powerpoint/2010/main" val="1747567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Re-Cap Day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19395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dirty="0"/>
              <a:t>Outcomes from MDWG Meeting </a:t>
            </a:r>
            <a:r>
              <a:rPr lang="en-AU" dirty="0" smtClean="0"/>
              <a:t>#5, </a:t>
            </a:r>
            <a:r>
              <a:rPr lang="en-AU" dirty="0"/>
              <a:t>key findings and outcomes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dirty="0"/>
              <a:t>Report </a:t>
            </a:r>
            <a:r>
              <a:rPr lang="en-AU" dirty="0" smtClean="0"/>
              <a:t>from the Technical Metadata Working Group</a:t>
            </a:r>
            <a:endParaRPr lang="en-AU" dirty="0"/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dirty="0"/>
              <a:t>International </a:t>
            </a:r>
            <a:r>
              <a:rPr lang="en-AU" dirty="0" smtClean="0"/>
              <a:t>and National Updates: ISO/OGC/W3C Standards, </a:t>
            </a:r>
            <a:r>
              <a:rPr lang="en-AU" dirty="0" err="1" smtClean="0"/>
              <a:t>CoP</a:t>
            </a:r>
            <a:endParaRPr lang="en-AU" dirty="0" smtClean="0"/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dirty="0" smtClean="0"/>
              <a:t>National </a:t>
            </a:r>
            <a:r>
              <a:rPr lang="en-AU" dirty="0"/>
              <a:t>Updates: </a:t>
            </a:r>
            <a:r>
              <a:rPr lang="en-AU" dirty="0" smtClean="0"/>
              <a:t>Policies </a:t>
            </a:r>
            <a:r>
              <a:rPr lang="en-AU" dirty="0"/>
              <a:t>and implementation </a:t>
            </a:r>
            <a:r>
              <a:rPr lang="en-AU" dirty="0" smtClean="0"/>
              <a:t>examples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6214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75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Workshop – </a:t>
            </a:r>
            <a:r>
              <a:rPr lang="en-GB" dirty="0" smtClean="0"/>
              <a:t>Review of the MDWG Roadmap v1 and collecting information for the MDWG Roadmap v2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56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AU" b="1" dirty="0"/>
              <a:t>Purpose:</a:t>
            </a:r>
            <a:endParaRPr lang="en-AU" dirty="0"/>
          </a:p>
          <a:p>
            <a:pPr marL="342900" indent="-342900"/>
            <a:r>
              <a:rPr lang="en-AU" dirty="0" smtClean="0"/>
              <a:t>Review progress and status of the Roadmap v1</a:t>
            </a:r>
          </a:p>
          <a:p>
            <a:pPr marL="342900" indent="-342900"/>
            <a:r>
              <a:rPr lang="en-AU" dirty="0" smtClean="0"/>
              <a:t>Collect stakeholder requirements for Roadmap v2</a:t>
            </a:r>
          </a:p>
          <a:p>
            <a:pPr marL="0" indent="0">
              <a:buNone/>
            </a:pPr>
            <a:r>
              <a:rPr lang="en-AU" dirty="0" smtClean="0"/>
              <a:t> </a:t>
            </a:r>
            <a:endParaRPr lang="en-AU" dirty="0"/>
          </a:p>
          <a:p>
            <a:pPr marL="0" indent="0">
              <a:buNone/>
            </a:pPr>
            <a:r>
              <a:rPr lang="en-AU" b="1" dirty="0"/>
              <a:t>Expected outcomes: </a:t>
            </a:r>
          </a:p>
          <a:p>
            <a:pPr marL="285750" indent="-285750"/>
            <a:r>
              <a:rPr lang="en-AU" dirty="0" smtClean="0"/>
              <a:t>Roadmap v1 is progress is confirmed and closed;</a:t>
            </a:r>
            <a:endParaRPr lang="en-AU" dirty="0"/>
          </a:p>
          <a:p>
            <a:pPr marL="285750" indent="-285750"/>
            <a:r>
              <a:rPr lang="en-AU" dirty="0"/>
              <a:t>Agree on further </a:t>
            </a:r>
            <a:r>
              <a:rPr lang="en-AU" dirty="0" smtClean="0"/>
              <a:t>actions for creating Roadmap v2</a:t>
            </a:r>
            <a:endParaRPr lang="en-AU" b="1" dirty="0">
              <a:cs typeface="Arial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8974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MDWG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hangingPunct="0">
              <a:buFont typeface="+mj-lt"/>
              <a:buAutoNum type="arabicPeriod"/>
            </a:pPr>
            <a:r>
              <a:rPr lang="en-AU" dirty="0"/>
              <a:t>Any other business</a:t>
            </a:r>
          </a:p>
          <a:p>
            <a:pPr marL="457200" indent="-457200" hangingPunct="0">
              <a:buFont typeface="+mj-lt"/>
              <a:buAutoNum type="arabicPeriod"/>
            </a:pPr>
            <a:r>
              <a:rPr lang="en-AU" dirty="0" smtClean="0"/>
              <a:t>Next </a:t>
            </a:r>
            <a:r>
              <a:rPr lang="en-AU" dirty="0"/>
              <a:t>meeting location and date: </a:t>
            </a:r>
            <a:r>
              <a:rPr lang="en-AU" dirty="0" smtClean="0"/>
              <a:t>Co-hosted by DNRME and TERN, Brisbane, 30-31 July 2020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147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800" b="1" dirty="0"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84305"/>
          </a:xfrm>
        </p:spPr>
        <p:txBody>
          <a:bodyPr/>
          <a:lstStyle/>
          <a:p>
            <a:pPr marL="0" indent="0" algn="ctr">
              <a:buNone/>
            </a:pPr>
            <a:r>
              <a:rPr lang="en-AU" sz="4800" b="1" dirty="0" smtClean="0"/>
              <a:t>Craig Sandy</a:t>
            </a:r>
            <a:endParaRPr lang="en-AU" sz="4800" b="1" dirty="0"/>
          </a:p>
          <a:p>
            <a:pPr marL="0" indent="0" algn="ctr">
              <a:buNone/>
            </a:pPr>
            <a:r>
              <a:rPr lang="en-AU" b="1" dirty="0"/>
              <a:t>Surveyor-General of </a:t>
            </a:r>
            <a:r>
              <a:rPr lang="en-AU" b="1" dirty="0" smtClean="0"/>
              <a:t>Victoria</a:t>
            </a:r>
          </a:p>
          <a:p>
            <a:pPr marL="0" indent="0" algn="ctr">
              <a:buNone/>
            </a:pPr>
            <a:r>
              <a:rPr lang="en-AU" b="1" dirty="0"/>
              <a:t>Chair, Surveyors Registration Board of </a:t>
            </a:r>
            <a:r>
              <a:rPr lang="en-AU" b="1" dirty="0" smtClean="0"/>
              <a:t>Victoria</a:t>
            </a:r>
          </a:p>
          <a:p>
            <a:pPr marL="0" indent="0" algn="ctr">
              <a:buNone/>
            </a:pPr>
            <a:r>
              <a:rPr lang="en-AU" b="1" dirty="0"/>
              <a:t>Registrar of Geographic Names</a:t>
            </a:r>
            <a:endParaRPr lang="en-AU" b="1" dirty="0" smtClean="0"/>
          </a:p>
          <a:p>
            <a:pPr marL="0" indent="0" algn="ctr">
              <a:buNone/>
            </a:pPr>
            <a:r>
              <a:rPr lang="en-AU" b="1" dirty="0"/>
              <a:t>Department of Environment, Land, Water and </a:t>
            </a:r>
            <a:r>
              <a:rPr lang="en-AU" b="1" dirty="0" smtClean="0"/>
              <a:t>Planning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56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en-A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14975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cs typeface="Arial"/>
              </a:rPr>
              <a:t>Day 1: </a:t>
            </a:r>
            <a:r>
              <a:rPr lang="en-US" b="1" dirty="0" smtClean="0">
                <a:cs typeface="Arial"/>
              </a:rPr>
              <a:t>9:30am </a:t>
            </a:r>
            <a:r>
              <a:rPr lang="en-US" b="1" dirty="0">
                <a:cs typeface="Arial"/>
              </a:rPr>
              <a:t>– 5:00pm</a:t>
            </a:r>
          </a:p>
          <a:p>
            <a:pPr marL="342900" indent="-342900">
              <a:buAutoNum type="arabicPeriod"/>
            </a:pPr>
            <a:r>
              <a:rPr lang="en-US" sz="1600" dirty="0">
                <a:cs typeface="Arial"/>
              </a:rPr>
              <a:t>Re-cap meeting </a:t>
            </a:r>
            <a:r>
              <a:rPr lang="en-US" sz="1600" dirty="0" smtClean="0">
                <a:cs typeface="Arial"/>
              </a:rPr>
              <a:t>#5 Canberra</a:t>
            </a:r>
            <a:endParaRPr lang="en-US" sz="1600" dirty="0">
              <a:cs typeface="Arial"/>
            </a:endParaRPr>
          </a:p>
          <a:p>
            <a:pPr marL="342900" indent="-342900">
              <a:buAutoNum type="arabicPeriod"/>
            </a:pPr>
            <a:r>
              <a:rPr lang="en-US" sz="1600" dirty="0">
                <a:cs typeface="Arial"/>
              </a:rPr>
              <a:t>International and National updates</a:t>
            </a:r>
          </a:p>
          <a:p>
            <a:pPr marL="342900" indent="-342900">
              <a:buAutoNum type="arabicPeriod"/>
            </a:pPr>
            <a:r>
              <a:rPr lang="en-GB" sz="1600" dirty="0">
                <a:cs typeface="Arial"/>
              </a:rPr>
              <a:t>Update from the Technical Metadata Working </a:t>
            </a:r>
            <a:r>
              <a:rPr lang="en-GB" sz="1600" dirty="0" smtClean="0">
                <a:cs typeface="Arial"/>
              </a:rPr>
              <a:t>Group</a:t>
            </a:r>
          </a:p>
          <a:p>
            <a:pPr marL="457200" lvl="1" indent="0">
              <a:buNone/>
            </a:pPr>
            <a:r>
              <a:rPr lang="en-US" sz="1600" b="1" dirty="0">
                <a:cs typeface="Arial"/>
              </a:rPr>
              <a:t>Lunch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cs typeface="Arial"/>
              </a:rPr>
              <a:t>National Policies and Regulations</a:t>
            </a:r>
            <a:endParaRPr lang="en-US" sz="1600" dirty="0">
              <a:cs typeface="Arial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cs typeface="Arial"/>
              </a:rPr>
              <a:t>Metadata Implementation Examples</a:t>
            </a:r>
            <a:endParaRPr lang="en-US" sz="1600" dirty="0">
              <a:cs typeface="Arial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cs typeface="Arial"/>
              </a:rPr>
              <a:t>Re-cap and Closing</a:t>
            </a:r>
          </a:p>
          <a:p>
            <a:pPr marL="457200" lvl="1" indent="0">
              <a:buNone/>
            </a:pPr>
            <a:r>
              <a:rPr lang="en-US" sz="1600" b="1" dirty="0" smtClean="0">
                <a:cs typeface="Arial"/>
              </a:rPr>
              <a:t>Dinner</a:t>
            </a:r>
            <a:endParaRPr lang="en-US" sz="1600" b="1" dirty="0">
              <a:cs typeface="Arial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B7147B8-B34A-4EC2-8C14-3A00AC330470}"/>
              </a:ext>
            </a:extLst>
          </p:cNvPr>
          <p:cNvSpPr txBox="1">
            <a:spLocks/>
          </p:cNvSpPr>
          <p:nvPr/>
        </p:nvSpPr>
        <p:spPr bwMode="auto">
          <a:xfrm>
            <a:off x="6838950" y="1690688"/>
            <a:ext cx="3876676" cy="351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50000"/>
              </a:spcBef>
              <a:spcAft>
                <a:spcPct val="0"/>
              </a:spcAft>
              <a:defRPr sz="18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447675" indent="-26828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1800">
                <a:solidFill>
                  <a:srgbClr val="4D4D4D"/>
                </a:solidFill>
                <a:latin typeface="+mn-lt"/>
              </a:defRPr>
            </a:lvl2pPr>
            <a:lvl3pPr marL="895350" indent="-268288" algn="l" rtl="0" eaLnBrk="1" fontAlgn="base" hangingPunct="1">
              <a:spcBef>
                <a:spcPct val="25000"/>
              </a:spcBef>
              <a:spcAft>
                <a:spcPct val="0"/>
              </a:spcAft>
              <a:buFont typeface="Arial" charset="0"/>
              <a:buChar char="–"/>
              <a:defRPr sz="1600">
                <a:solidFill>
                  <a:srgbClr val="4D4D4D"/>
                </a:solidFill>
                <a:latin typeface="+mn-lt"/>
              </a:defRPr>
            </a:lvl3pPr>
            <a:lvl4pPr marL="1350963" indent="-271463" algn="l" rtl="0" eaLnBrk="1" fontAlgn="base" hangingPunct="1">
              <a:spcBef>
                <a:spcPct val="25000"/>
              </a:spcBef>
              <a:spcAft>
                <a:spcPct val="0"/>
              </a:spcAft>
              <a:buChar char="•"/>
              <a:defRPr sz="1600">
                <a:solidFill>
                  <a:srgbClr val="4D4D4D"/>
                </a:solidFill>
                <a:latin typeface="+mn-lt"/>
              </a:defRPr>
            </a:lvl4pPr>
            <a:lvl5pPr marL="1792288" indent="-261938" algn="l" rtl="0" eaLnBrk="1" fontAlgn="base" hangingPunct="1">
              <a:spcBef>
                <a:spcPct val="25000"/>
              </a:spcBef>
              <a:spcAft>
                <a:spcPct val="0"/>
              </a:spcAft>
              <a:buFont typeface="Arial" charset="0"/>
              <a:buChar char="–"/>
              <a:defRPr sz="1600">
                <a:solidFill>
                  <a:srgbClr val="4D4D4D"/>
                </a:solidFill>
                <a:latin typeface="+mn-lt"/>
              </a:defRPr>
            </a:lvl5pPr>
            <a:lvl6pPr marL="2249488" indent="-261938" algn="l" rtl="0" eaLnBrk="1" fontAlgn="base" hangingPunct="1">
              <a:spcBef>
                <a:spcPct val="25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bg1"/>
                </a:solidFill>
                <a:latin typeface="+mn-lt"/>
              </a:defRPr>
            </a:lvl6pPr>
            <a:lvl7pPr marL="2706688" indent="-261938" algn="l" rtl="0" eaLnBrk="1" fontAlgn="base" hangingPunct="1">
              <a:spcBef>
                <a:spcPct val="25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bg1"/>
                </a:solidFill>
                <a:latin typeface="+mn-lt"/>
              </a:defRPr>
            </a:lvl7pPr>
            <a:lvl8pPr marL="3163888" indent="-261938" algn="l" rtl="0" eaLnBrk="1" fontAlgn="base" hangingPunct="1">
              <a:spcBef>
                <a:spcPct val="25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bg1"/>
                </a:solidFill>
                <a:latin typeface="+mn-lt"/>
              </a:defRPr>
            </a:lvl8pPr>
            <a:lvl9pPr marL="3621088" indent="-261938" algn="l" rtl="0" eaLnBrk="1" fontAlgn="base" hangingPunct="1">
              <a:spcBef>
                <a:spcPct val="25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b="1" dirty="0">
                <a:solidFill>
                  <a:schemeClr val="tx1"/>
                </a:solidFill>
                <a:cs typeface="Arial"/>
              </a:rPr>
              <a:t>Day 2: 9:00am - </a:t>
            </a:r>
            <a:r>
              <a:rPr lang="en-US" sz="2800" b="1" dirty="0" smtClean="0">
                <a:solidFill>
                  <a:schemeClr val="tx1"/>
                </a:solidFill>
                <a:cs typeface="Arial"/>
              </a:rPr>
              <a:t>1:00pm</a:t>
            </a:r>
            <a:endParaRPr lang="en-US" sz="2800" b="1" dirty="0">
              <a:solidFill>
                <a:schemeClr val="tx1"/>
              </a:solidFill>
              <a:cs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1600" dirty="0">
                <a:solidFill>
                  <a:schemeClr val="tx1"/>
                </a:solidFill>
                <a:cs typeface="Arial"/>
              </a:rPr>
              <a:t>Re-cap meeting day #1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1600" dirty="0">
                <a:solidFill>
                  <a:schemeClr val="tx1"/>
                </a:solidFill>
                <a:cs typeface="Arial"/>
              </a:rPr>
              <a:t>Workshop </a:t>
            </a:r>
            <a:r>
              <a:rPr lang="en-US" sz="1600" dirty="0" smtClean="0">
                <a:solidFill>
                  <a:schemeClr val="tx1"/>
                </a:solidFill>
                <a:cs typeface="Arial"/>
              </a:rPr>
              <a:t>: </a:t>
            </a:r>
            <a:r>
              <a:rPr lang="en-GB" dirty="0" smtClean="0"/>
              <a:t>Review of the ANZLIC/ICSM MDWG Roadmap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1600" dirty="0" smtClean="0">
                <a:solidFill>
                  <a:schemeClr val="tx1"/>
                </a:solidFill>
                <a:cs typeface="Arial"/>
              </a:rPr>
              <a:t>Administration</a:t>
            </a:r>
            <a:endParaRPr lang="en-US" sz="1600" dirty="0">
              <a:solidFill>
                <a:schemeClr val="tx1"/>
              </a:solidFill>
              <a:cs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1600" dirty="0">
                <a:solidFill>
                  <a:schemeClr val="tx1"/>
                </a:solidFill>
                <a:cs typeface="Arial"/>
              </a:rPr>
              <a:t>Re-cap and closing</a:t>
            </a:r>
          </a:p>
          <a:p>
            <a:endParaRPr lang="en-US" sz="1400" kern="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919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en-AU" dirty="0" err="1"/>
              <a:t>WiFi</a:t>
            </a:r>
            <a:endParaRPr lang="en-AU" dirty="0"/>
          </a:p>
          <a:p>
            <a:pPr marL="285750" indent="-285750"/>
            <a:r>
              <a:rPr lang="en-AU" dirty="0"/>
              <a:t>Amenities</a:t>
            </a:r>
          </a:p>
          <a:p>
            <a:pPr marL="285750" indent="-285750"/>
            <a:r>
              <a:rPr lang="en-AU" dirty="0"/>
              <a:t>Morning/Afternoon </a:t>
            </a:r>
            <a:r>
              <a:rPr lang="en-AU" dirty="0" smtClean="0"/>
              <a:t>Tea</a:t>
            </a:r>
            <a:r>
              <a:rPr lang="en-AU" dirty="0"/>
              <a:t>, </a:t>
            </a:r>
            <a:r>
              <a:rPr lang="en-AU" dirty="0" smtClean="0"/>
              <a:t>Lunch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01717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Expected meeting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88637"/>
            <a:ext cx="10515600" cy="3788325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AU" dirty="0"/>
              <a:t>The MDWG members are better informed about activities and practices in the community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AU" dirty="0" smtClean="0"/>
              <a:t>Review of the MDWG Roadmap: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AU" dirty="0" smtClean="0"/>
              <a:t>Note progress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AU" dirty="0" smtClean="0"/>
              <a:t>Better understanding of current/future priorities and challenges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AU" dirty="0" smtClean="0"/>
              <a:t>Information collected to develop the Roadmap v2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AU" dirty="0" smtClean="0"/>
              <a:t>Note – Call for vocabularies</a:t>
            </a:r>
          </a:p>
        </p:txBody>
      </p:sp>
      <p:pic>
        <p:nvPicPr>
          <p:cNvPr id="4" name="Picture 4" descr="C:\Users\u23232\AppData\Local\Microsoft\Windows\Temporary Internet Files\Content.IE5\7UZHFZEA\impact-world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3431" y="327980"/>
            <a:ext cx="2994760" cy="187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385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824" y="187552"/>
            <a:ext cx="11295315" cy="806362"/>
          </a:xfrm>
        </p:spPr>
        <p:txBody>
          <a:bodyPr>
            <a:normAutofit/>
          </a:bodyPr>
          <a:lstStyle/>
          <a:p>
            <a:r>
              <a:rPr lang="en-AU" sz="4000" b="1" dirty="0"/>
              <a:t>MDWG Meeting </a:t>
            </a:r>
            <a:r>
              <a:rPr lang="en-AU" sz="4000" b="1" dirty="0" smtClean="0"/>
              <a:t>#5, Canberra, October 2019, </a:t>
            </a:r>
            <a:r>
              <a:rPr lang="en-AU" sz="4000" b="1" dirty="0"/>
              <a:t>Summary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8296" y="1172817"/>
            <a:ext cx="11618843" cy="4969565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dirty="0" smtClean="0"/>
              <a:t>Biggest ever: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dirty="0" smtClean="0"/>
              <a:t>40 people </a:t>
            </a:r>
            <a:r>
              <a:rPr lang="en-AU" dirty="0"/>
              <a:t>(27 in person and 13 online) representing </a:t>
            </a:r>
            <a:r>
              <a:rPr lang="en-AU" dirty="0" smtClean="0"/>
              <a:t>the </a:t>
            </a:r>
            <a:r>
              <a:rPr lang="en-AU" dirty="0"/>
              <a:t>Governments, Research, peak spatial </a:t>
            </a:r>
            <a:r>
              <a:rPr lang="en-AU" dirty="0" smtClean="0"/>
              <a:t>bodies, etc.</a:t>
            </a:r>
            <a:endParaRPr lang="en-AU" dirty="0"/>
          </a:p>
          <a:p>
            <a:pPr marL="285750" indent="-28575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dirty="0" smtClean="0"/>
              <a:t>Membership increased since last meeting: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dirty="0" smtClean="0"/>
              <a:t> 37 individual entities (government, research, private)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dirty="0" smtClean="0"/>
              <a:t>95 members</a:t>
            </a:r>
            <a:endParaRPr lang="en-AU" dirty="0"/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dirty="0"/>
              <a:t>Technical </a:t>
            </a:r>
            <a:r>
              <a:rPr lang="en-AU" dirty="0" smtClean="0"/>
              <a:t>Meetings: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dirty="0" smtClean="0"/>
              <a:t>consistent fortnightly participation</a:t>
            </a:r>
          </a:p>
          <a:p>
            <a:pPr marL="0" indent="0" algn="ctr">
              <a:lnSpc>
                <a:spcPct val="100000"/>
              </a:lnSpc>
              <a:spcBef>
                <a:spcPts val="1800"/>
              </a:spcBef>
              <a:buNone/>
            </a:pPr>
            <a:r>
              <a:rPr lang="en-AU" sz="3200" dirty="0"/>
              <a:t>This clearly indicates the importance of the </a:t>
            </a:r>
            <a:r>
              <a:rPr lang="en-AU" sz="3200" smtClean="0"/>
              <a:t>MDWG work</a:t>
            </a:r>
            <a:endParaRPr lang="en-AU" sz="3200" dirty="0" smtClean="0"/>
          </a:p>
        </p:txBody>
      </p:sp>
    </p:spTree>
    <p:extLst>
      <p:ext uri="{BB962C8B-B14F-4D97-AF65-F5344CB8AC3E}">
        <p14:creationId xmlns:p14="http://schemas.microsoft.com/office/powerpoint/2010/main" val="152451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6232"/>
          </a:xfrm>
        </p:spPr>
        <p:txBody>
          <a:bodyPr>
            <a:normAutofit/>
          </a:bodyPr>
          <a:lstStyle/>
          <a:p>
            <a:r>
              <a:rPr lang="en-AU" sz="4000" b="1" dirty="0"/>
              <a:t>Meeting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AU" dirty="0"/>
              <a:t>Strong agreement that the working group is highly relevant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AU" dirty="0"/>
              <a:t>The </a:t>
            </a:r>
            <a:r>
              <a:rPr lang="en-GB" dirty="0"/>
              <a:t>GDA2020 &amp; Australian Datum Modernisation</a:t>
            </a:r>
            <a:r>
              <a:rPr lang="en-AU" dirty="0"/>
              <a:t> – better understanding of the challenges, agreement on the interim </a:t>
            </a:r>
            <a:r>
              <a:rPr lang="en-AU" dirty="0" smtClean="0"/>
              <a:t>solution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AU" dirty="0" smtClean="0"/>
              <a:t>Metadata at the attribute level - </a:t>
            </a:r>
            <a:r>
              <a:rPr lang="en-AU" dirty="0"/>
              <a:t>better understanding of the </a:t>
            </a:r>
            <a:r>
              <a:rPr lang="en-AU" dirty="0" smtClean="0"/>
              <a:t>challenges and the </a:t>
            </a:r>
            <a:r>
              <a:rPr lang="en-AU" dirty="0"/>
              <a:t>interim </a:t>
            </a:r>
            <a:r>
              <a:rPr lang="en-AU" dirty="0" smtClean="0"/>
              <a:t>solution</a:t>
            </a:r>
            <a:endParaRPr lang="en-AU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AU" dirty="0" smtClean="0"/>
              <a:t>Workshops </a:t>
            </a:r>
            <a:r>
              <a:rPr lang="en-AU" dirty="0"/>
              <a:t>1 &amp; 2 – Agreement </a:t>
            </a:r>
            <a:r>
              <a:rPr lang="en-AU" dirty="0" smtClean="0"/>
              <a:t>to conduct </a:t>
            </a:r>
            <a:r>
              <a:rPr lang="en-AU" dirty="0"/>
              <a:t>surveys </a:t>
            </a:r>
            <a:r>
              <a:rPr lang="en-AU" dirty="0" smtClean="0"/>
              <a:t>for current situation and requirements for metadata for imagery and digital data preservation to </a:t>
            </a:r>
            <a:r>
              <a:rPr lang="en-AU" dirty="0"/>
              <a:t>inform next steps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4180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78565" y="127715"/>
            <a:ext cx="10515600" cy="523116"/>
          </a:xfrm>
        </p:spPr>
        <p:txBody>
          <a:bodyPr>
            <a:normAutofit fontScale="90000"/>
          </a:bodyPr>
          <a:lstStyle/>
          <a:p>
            <a:r>
              <a:rPr lang="en-AU" sz="4000" b="1" dirty="0" smtClean="0"/>
              <a:t>Action Items</a:t>
            </a:r>
            <a:endParaRPr lang="en-AU" sz="4000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24900"/>
              </p:ext>
            </p:extLst>
          </p:nvPr>
        </p:nvGraphicFramePr>
        <p:xfrm>
          <a:off x="778565" y="676467"/>
          <a:ext cx="10583090" cy="5476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Worksheet" r:id="rId3" imgW="8892583" imgH="4602521" progId="Excel.Sheet.12">
                  <p:embed/>
                </p:oleObj>
              </mc:Choice>
              <mc:Fallback>
                <p:oleObj name="Worksheet" r:id="rId3" imgW="8892583" imgH="460252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8565" y="676467"/>
                        <a:ext cx="10583090" cy="54766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0260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90779"/>
            <a:ext cx="10515600" cy="841602"/>
          </a:xfrm>
        </p:spPr>
        <p:txBody>
          <a:bodyPr/>
          <a:lstStyle/>
          <a:p>
            <a:r>
              <a:rPr lang="en-AU" b="1" dirty="0"/>
              <a:t>Technical Group focus activities </a:t>
            </a:r>
            <a:r>
              <a:rPr lang="en-AU" b="1" dirty="0" smtClean="0"/>
              <a:t>&amp; </a:t>
            </a:r>
            <a:r>
              <a:rPr lang="en-AU" b="1" dirty="0"/>
              <a:t>their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827606"/>
            <a:ext cx="11677649" cy="524934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sz="2400" dirty="0"/>
              <a:t>Promotion: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Report to ICSM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Agreement with ANZLIC to link metadata pagers to ICSN MDWG website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Presentations: OGC, Geospatial Capabilities </a:t>
            </a:r>
            <a:r>
              <a:rPr lang="en-AU" sz="2000" dirty="0" err="1" smtClean="0"/>
              <a:t>CoP</a:t>
            </a:r>
            <a:endParaRPr lang="en-AU" sz="2000" dirty="0" smtClean="0"/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Video – published on the MDWG Website (</a:t>
            </a:r>
            <a:r>
              <a:rPr lang="en-AU" sz="2000" dirty="0" smtClean="0">
                <a:hlinkClick r:id="rId2"/>
              </a:rPr>
              <a:t>Metadata</a:t>
            </a:r>
            <a:r>
              <a:rPr lang="en-AU" sz="2000" dirty="0">
                <a:hlinkClick r:id="rId2"/>
              </a:rPr>
              <a:t>: What is it, and why is it so important </a:t>
            </a:r>
            <a:r>
              <a:rPr lang="en-AU" sz="2000" dirty="0" smtClean="0">
                <a:hlinkClick r:id="rId2"/>
              </a:rPr>
              <a:t>?</a:t>
            </a:r>
            <a:r>
              <a:rPr lang="en-AU" sz="2000" dirty="0" smtClean="0"/>
              <a:t>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sz="2400" dirty="0" smtClean="0"/>
              <a:t>Metadata </a:t>
            </a:r>
            <a:r>
              <a:rPr lang="en-AU" sz="2400" dirty="0"/>
              <a:t>best practice </a:t>
            </a:r>
            <a:r>
              <a:rPr lang="en-AU" sz="2400" dirty="0" smtClean="0"/>
              <a:t>user guide (</a:t>
            </a:r>
            <a:r>
              <a:rPr lang="en-AU" sz="2400" dirty="0" smtClean="0">
                <a:hlinkClick r:id="rId3" tooltip="5a-Good Practice document.pdf"/>
              </a:rPr>
              <a:t>Good </a:t>
            </a:r>
            <a:r>
              <a:rPr lang="en-AU" sz="2400" dirty="0">
                <a:hlinkClick r:id="rId3" tooltip="5a-Good Practice document.pdf"/>
              </a:rPr>
              <a:t>Practice </a:t>
            </a:r>
            <a:r>
              <a:rPr lang="en-AU" sz="2400" dirty="0" smtClean="0">
                <a:hlinkClick r:id="rId3" tooltip="5a-Good Practice document.pdf"/>
              </a:rPr>
              <a:t>Guide</a:t>
            </a:r>
            <a:r>
              <a:rPr lang="en-AU" sz="2400" dirty="0" smtClean="0"/>
              <a:t>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sz="2400" dirty="0" smtClean="0"/>
              <a:t>Migration of the Best Practice document from </a:t>
            </a:r>
            <a:r>
              <a:rPr lang="en-AU" sz="2400" dirty="0" err="1" smtClean="0"/>
              <a:t>Loomeo</a:t>
            </a:r>
            <a:r>
              <a:rPr lang="en-AU" sz="2400" dirty="0" smtClean="0"/>
              <a:t> to the ICSM MDWG GitHub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sz="2400" dirty="0" smtClean="0"/>
              <a:t>Surveys – metadata for imagery and digital data preservation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sz="2400" dirty="0" smtClean="0"/>
              <a:t>Cross-works for </a:t>
            </a:r>
            <a:r>
              <a:rPr lang="en-AU" sz="2400" dirty="0"/>
              <a:t>metadata for </a:t>
            </a:r>
            <a:r>
              <a:rPr lang="en-AU" sz="2400" dirty="0" smtClean="0"/>
              <a:t>services – analysis of attributes for different service types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sz="2400" dirty="0" smtClean="0"/>
              <a:t>Vocabularies:</a:t>
            </a:r>
          </a:p>
          <a:p>
            <a:pPr lvl="1">
              <a:spcBef>
                <a:spcPts val="1200"/>
              </a:spcBef>
            </a:pPr>
            <a:r>
              <a:rPr lang="en-AU" sz="2000" dirty="0"/>
              <a:t>identified issues with the Topic Categories code list and followed with the ISO</a:t>
            </a:r>
          </a:p>
          <a:p>
            <a:pPr lvl="1">
              <a:spcBef>
                <a:spcPts val="1200"/>
              </a:spcBef>
            </a:pPr>
            <a:r>
              <a:rPr lang="en-AU" sz="2000" dirty="0"/>
              <a:t>ISO 19115-1 vocabularies are published on the RVA </a:t>
            </a:r>
            <a:r>
              <a:rPr lang="en-AU" sz="2000" dirty="0" smtClean="0"/>
              <a:t>Portal (</a:t>
            </a:r>
            <a:r>
              <a:rPr lang="en-AU" sz="2000" dirty="0">
                <a:hlinkClick r:id="rId4"/>
              </a:rPr>
              <a:t>https://vocabs.ands.org.au</a:t>
            </a:r>
            <a:r>
              <a:rPr lang="en-AU" sz="2000" dirty="0" smtClean="0">
                <a:hlinkClick r:id="rId4"/>
              </a:rPr>
              <a:t>/</a:t>
            </a:r>
            <a:r>
              <a:rPr lang="en-AU" sz="2000" dirty="0" smtClean="0"/>
              <a:t>)</a:t>
            </a:r>
            <a:endParaRPr lang="en-AU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en-AU" sz="2400" dirty="0"/>
              <a:t>Security Classification Mapping published </a:t>
            </a:r>
            <a:r>
              <a:rPr lang="en-AU" sz="2400" dirty="0" smtClean="0"/>
              <a:t>(</a:t>
            </a:r>
            <a:r>
              <a:rPr lang="en-AU" sz="2400" dirty="0">
                <a:hlinkClick r:id="rId5" tooltip="8a-Security Classification Mapping Nov 2018 - version 2.xlsx"/>
              </a:rPr>
              <a:t>Security Classification </a:t>
            </a:r>
            <a:r>
              <a:rPr lang="en-AU" sz="2400" dirty="0" smtClean="0">
                <a:hlinkClick r:id="rId5" tooltip="8a-Security Classification Mapping Nov 2018 - version 2.xlsx"/>
              </a:rPr>
              <a:t>Mapping</a:t>
            </a:r>
            <a:r>
              <a:rPr lang="en-AU" sz="2400" dirty="0" smtClean="0"/>
              <a:t>)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66445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M_16_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M_16_9" id="{325884B6-AB00-4B73-8B68-8B8B4E432820}" vid="{230E7DAC-45EF-423B-B86D-980C9F0545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ICSM_16_9</Template>
  <TotalTime>551</TotalTime>
  <Words>729</Words>
  <Application>Microsoft Office PowerPoint</Application>
  <PresentationFormat>Widescreen</PresentationFormat>
  <Paragraphs>104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ICSM_16_9</vt:lpstr>
      <vt:lpstr>Worksheet</vt:lpstr>
      <vt:lpstr>ANZLIC/ICSM Metadata Working Group Meeting No 6</vt:lpstr>
      <vt:lpstr>Welcome</vt:lpstr>
      <vt:lpstr>Agenda</vt:lpstr>
      <vt:lpstr>Logistics</vt:lpstr>
      <vt:lpstr>Expected meeting outcomes</vt:lpstr>
      <vt:lpstr>MDWG Meeting #5, Canberra, October 2019, Summary</vt:lpstr>
      <vt:lpstr>Meeting outcomes</vt:lpstr>
      <vt:lpstr>Action Items</vt:lpstr>
      <vt:lpstr>Technical Group focus activities &amp; their status</vt:lpstr>
      <vt:lpstr>Summary:</vt:lpstr>
      <vt:lpstr>International/National Updates</vt:lpstr>
      <vt:lpstr>Update from the Technical Metadata Working Group</vt:lpstr>
      <vt:lpstr>Metadata Implementation examples</vt:lpstr>
      <vt:lpstr>Day 1 Re-Cap and Closing</vt:lpstr>
      <vt:lpstr>Re-Cap Day #1</vt:lpstr>
      <vt:lpstr>Workshop – Review of the MDWG Roadmap v1 and collecting information for the MDWG Roadmap v2</vt:lpstr>
      <vt:lpstr>MDWG Administration</vt:lpstr>
    </vt:vector>
  </TitlesOfParts>
  <Company>Geoscience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Waterhouse Lesley</dc:creator>
  <cp:lastModifiedBy>Bastrakova Irina</cp:lastModifiedBy>
  <cp:revision>46</cp:revision>
  <dcterms:created xsi:type="dcterms:W3CDTF">2019-03-28T00:17:53Z</dcterms:created>
  <dcterms:modified xsi:type="dcterms:W3CDTF">2020-03-17T00:56:45Z</dcterms:modified>
</cp:coreProperties>
</file>