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1" r:id="rId8"/>
    <p:sldId id="278" r:id="rId9"/>
    <p:sldId id="265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1" y="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31/07/2020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8850"/>
            <a:ext cx="9144000" cy="1881188"/>
          </a:xfrm>
        </p:spPr>
        <p:txBody>
          <a:bodyPr>
            <a:normAutofit/>
          </a:bodyPr>
          <a:lstStyle/>
          <a:p>
            <a:r>
              <a:rPr lang="en-AU" b="1" dirty="0"/>
              <a:t>ANZLIC/ICSM Metadata Working Group Meeting No </a:t>
            </a:r>
            <a:r>
              <a:rPr lang="en-AU" b="1" dirty="0" smtClean="0"/>
              <a:t>7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413"/>
            <a:ext cx="9144000" cy="1655762"/>
          </a:xfrm>
        </p:spPr>
        <p:txBody>
          <a:bodyPr/>
          <a:lstStyle/>
          <a:p>
            <a:r>
              <a:rPr lang="en-AU" b="1" dirty="0" smtClean="0"/>
              <a:t>29-31 July 2020</a:t>
            </a:r>
          </a:p>
          <a:p>
            <a:r>
              <a:rPr lang="en-AU" b="1" dirty="0" smtClean="0"/>
              <a:t>Virtual meeting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800" b="1" dirty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84305"/>
          </a:xfrm>
        </p:spPr>
        <p:txBody>
          <a:bodyPr/>
          <a:lstStyle/>
          <a:p>
            <a:pPr marL="0" indent="0" algn="ctr">
              <a:buNone/>
            </a:pPr>
            <a:r>
              <a:rPr lang="en-AU" sz="4800" b="1" dirty="0"/>
              <a:t>Narelle </a:t>
            </a:r>
            <a:r>
              <a:rPr lang="en-AU" sz="4800" b="1" dirty="0" smtClean="0"/>
              <a:t>Underwood</a:t>
            </a:r>
          </a:p>
          <a:p>
            <a:pPr marL="0" indent="0" algn="ctr">
              <a:buNone/>
            </a:pPr>
            <a:r>
              <a:rPr lang="en-AU" dirty="0" smtClean="0"/>
              <a:t>Surveyor-General of NSW</a:t>
            </a:r>
          </a:p>
          <a:p>
            <a:pPr marL="0" indent="0" algn="ctr">
              <a:buNone/>
            </a:pPr>
            <a:r>
              <a:rPr lang="en-AU" dirty="0" smtClean="0"/>
              <a:t>Director of Survey Operations</a:t>
            </a:r>
          </a:p>
          <a:p>
            <a:pPr marL="0" indent="0" algn="ctr">
              <a:buNone/>
            </a:pPr>
            <a:r>
              <a:rPr lang="en-AU" smtClean="0"/>
              <a:t>Spatial Services</a:t>
            </a:r>
          </a:p>
          <a:p>
            <a:pPr marL="0" indent="0" algn="ctr">
              <a:buNone/>
            </a:pPr>
            <a:r>
              <a:rPr lang="en-AU" smtClean="0"/>
              <a:t>NSW </a:t>
            </a:r>
            <a:r>
              <a:rPr lang="en-AU" dirty="0" smtClean="0"/>
              <a:t>Department of Finance, Services and Innovation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56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280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6396"/>
            <a:ext cx="5514975" cy="4444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Arial"/>
              </a:rPr>
              <a:t>Day 1: </a:t>
            </a:r>
            <a:r>
              <a:rPr lang="en-US" dirty="0" smtClean="0">
                <a:cs typeface="Arial"/>
              </a:rPr>
              <a:t>29 July, 9 am </a:t>
            </a:r>
            <a:r>
              <a:rPr lang="en-US" dirty="0">
                <a:cs typeface="Arial"/>
              </a:rPr>
              <a:t>– </a:t>
            </a:r>
            <a:r>
              <a:rPr lang="en-US" dirty="0" smtClean="0">
                <a:cs typeface="Arial"/>
              </a:rPr>
              <a:t>noon</a:t>
            </a:r>
            <a:endParaRPr lang="en-US" dirty="0">
              <a:cs typeface="Arial"/>
            </a:endParaRPr>
          </a:p>
          <a:p>
            <a:pPr marL="342900" indent="-342900">
              <a:buAutoNum type="arabicPeriod"/>
            </a:pPr>
            <a:r>
              <a:rPr lang="en-GB" sz="1600" dirty="0" smtClean="0"/>
              <a:t>Preparation for the ANZ Roadmap v2 - Report </a:t>
            </a:r>
            <a:r>
              <a:rPr lang="en-GB" sz="1600" dirty="0"/>
              <a:t>on the Metadata related Issues and Requirements </a:t>
            </a:r>
            <a:r>
              <a:rPr lang="en-GB" sz="1600" dirty="0" smtClean="0"/>
              <a:t>Survey</a:t>
            </a:r>
          </a:p>
          <a:p>
            <a:pPr marL="342900" indent="-342900">
              <a:buAutoNum type="arabicPeriod"/>
            </a:pPr>
            <a:r>
              <a:rPr lang="en-GB" sz="1600" dirty="0"/>
              <a:t>Emergency Services </a:t>
            </a:r>
            <a:r>
              <a:rPr lang="en-GB" sz="1600" dirty="0" smtClean="0"/>
              <a:t>Australia - </a:t>
            </a:r>
            <a:r>
              <a:rPr lang="en-GB" sz="1600" dirty="0"/>
              <a:t>Feedback from EMSINA on issues, challenges and requirements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GB" sz="1600" dirty="0"/>
              <a:t>What is new in the ISO/OGC </a:t>
            </a:r>
            <a:r>
              <a:rPr lang="en-GB" sz="1600" dirty="0" smtClean="0"/>
              <a:t>standards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cs typeface="Arial"/>
              </a:rPr>
              <a:t>Day 2: 30 July, 9 </a:t>
            </a:r>
            <a:r>
              <a:rPr lang="en-US" dirty="0">
                <a:cs typeface="Arial"/>
              </a:rPr>
              <a:t>am – noon</a:t>
            </a:r>
          </a:p>
          <a:p>
            <a:pPr marL="342900" indent="-342900">
              <a:buAutoNum type="arabicPeriod"/>
            </a:pPr>
            <a:r>
              <a:rPr lang="en-GB" sz="1600" dirty="0"/>
              <a:t>Metadata for </a:t>
            </a:r>
            <a:r>
              <a:rPr lang="en-GB" sz="1600" dirty="0" smtClean="0"/>
              <a:t>Services - </a:t>
            </a:r>
            <a:r>
              <a:rPr lang="en-GB" sz="1600" dirty="0"/>
              <a:t>Best Practice Guidelines</a:t>
            </a:r>
          </a:p>
          <a:p>
            <a:pPr marL="342900" indent="-342900">
              <a:buAutoNum type="arabicPeriod"/>
            </a:pPr>
            <a:r>
              <a:rPr lang="en-GB" sz="1600" dirty="0"/>
              <a:t>Preparing Metadata for GDA2020 and AGRS - Recommendation for recording metadata for GDA2020 and </a:t>
            </a:r>
            <a:r>
              <a:rPr lang="en-GB" sz="1600" dirty="0" smtClean="0"/>
              <a:t>AGRS</a:t>
            </a:r>
            <a:endParaRPr lang="en-US" sz="1600" dirty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1600" dirty="0" smtClean="0">
                <a:cs typeface="Arial"/>
              </a:rPr>
              <a:t>Administration</a:t>
            </a:r>
            <a:endParaRPr lang="en-US" sz="1600" dirty="0">
              <a:cs typeface="Arial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B7147B8-B34A-4EC2-8C14-3A00AC330470}"/>
              </a:ext>
            </a:extLst>
          </p:cNvPr>
          <p:cNvSpPr txBox="1">
            <a:spLocks/>
          </p:cNvSpPr>
          <p:nvPr/>
        </p:nvSpPr>
        <p:spPr bwMode="auto">
          <a:xfrm>
            <a:off x="6817178" y="1387930"/>
            <a:ext cx="4580164" cy="351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8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447675" indent="-26828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800">
                <a:solidFill>
                  <a:srgbClr val="4D4D4D"/>
                </a:solidFill>
                <a:latin typeface="+mn-lt"/>
              </a:defRPr>
            </a:lvl2pPr>
            <a:lvl3pPr marL="895350" indent="-26828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rgbClr val="4D4D4D"/>
                </a:solidFill>
                <a:latin typeface="+mn-lt"/>
              </a:defRPr>
            </a:lvl3pPr>
            <a:lvl4pPr marL="1350963" indent="-271463" algn="l" rtl="0" eaLnBrk="1" fontAlgn="base" hangingPunct="1">
              <a:spcBef>
                <a:spcPct val="25000"/>
              </a:spcBef>
              <a:spcAft>
                <a:spcPct val="0"/>
              </a:spcAft>
              <a:buChar char="•"/>
              <a:defRPr sz="1600">
                <a:solidFill>
                  <a:srgbClr val="4D4D4D"/>
                </a:solidFill>
                <a:latin typeface="+mn-lt"/>
              </a:defRPr>
            </a:lvl4pPr>
            <a:lvl5pPr marL="17922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rgbClr val="4D4D4D"/>
                </a:solidFill>
                <a:latin typeface="+mn-lt"/>
              </a:defRPr>
            </a:lvl5pPr>
            <a:lvl6pPr marL="22494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bg1"/>
                </a:solidFill>
                <a:latin typeface="+mn-lt"/>
              </a:defRPr>
            </a:lvl6pPr>
            <a:lvl7pPr marL="27066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bg1"/>
                </a:solidFill>
                <a:latin typeface="+mn-lt"/>
              </a:defRPr>
            </a:lvl7pPr>
            <a:lvl8pPr marL="31638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bg1"/>
                </a:solidFill>
                <a:latin typeface="+mn-lt"/>
              </a:defRPr>
            </a:lvl8pPr>
            <a:lvl9pPr marL="36210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schemeClr val="tx1"/>
                </a:solidFill>
                <a:cs typeface="Arial"/>
              </a:rPr>
              <a:t>Day </a:t>
            </a:r>
            <a:r>
              <a:rPr lang="en-US" sz="2800" dirty="0" smtClean="0">
                <a:solidFill>
                  <a:schemeClr val="tx1"/>
                </a:solidFill>
                <a:cs typeface="Arial"/>
              </a:rPr>
              <a:t>3: 31 July, 9:00am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 - </a:t>
            </a:r>
            <a:r>
              <a:rPr lang="en-US" sz="2800" dirty="0" smtClean="0">
                <a:solidFill>
                  <a:schemeClr val="tx1"/>
                </a:solidFill>
                <a:cs typeface="Arial"/>
              </a:rPr>
              <a:t>noon</a:t>
            </a:r>
            <a:endParaRPr lang="en-US" sz="2800" dirty="0">
              <a:solidFill>
                <a:schemeClr val="tx1"/>
              </a:solidFill>
              <a:cs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cs typeface="Arial"/>
              </a:rPr>
              <a:t>Workshop 1: Metadata for datasets </a:t>
            </a:r>
            <a:r>
              <a:rPr lang="en-US" sz="1600" dirty="0" smtClean="0">
                <a:solidFill>
                  <a:schemeClr val="tx1"/>
                </a:solidFill>
                <a:cs typeface="Arial"/>
              </a:rPr>
              <a:t>and </a:t>
            </a:r>
            <a:r>
              <a:rPr lang="en-US" sz="1600" smtClean="0">
                <a:solidFill>
                  <a:schemeClr val="tx1"/>
                </a:solidFill>
                <a:cs typeface="Arial"/>
              </a:rPr>
              <a:t>linking with services</a:t>
            </a:r>
            <a:endParaRPr lang="en-US" sz="1600" dirty="0">
              <a:solidFill>
                <a:schemeClr val="tx1"/>
              </a:solidFill>
              <a:cs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GB" sz="1600" dirty="0"/>
              <a:t>Update on geodetic standards project with </a:t>
            </a:r>
            <a:r>
              <a:rPr lang="en-GB" sz="1600" dirty="0" err="1" smtClean="0"/>
              <a:t>FrontierSI</a:t>
            </a:r>
            <a:endParaRPr lang="en-US" sz="1600" dirty="0" smtClean="0">
              <a:solidFill>
                <a:schemeClr val="tx1"/>
              </a:solidFill>
              <a:cs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cs typeface="Arial"/>
              </a:rPr>
              <a:t>Workshop </a:t>
            </a:r>
            <a:r>
              <a:rPr lang="en-US" sz="1600" dirty="0" smtClean="0">
                <a:solidFill>
                  <a:schemeClr val="tx1"/>
                </a:solidFill>
                <a:cs typeface="Arial"/>
              </a:rPr>
              <a:t>2 </a:t>
            </a:r>
            <a:r>
              <a:rPr lang="en-US" sz="1600" dirty="0">
                <a:solidFill>
                  <a:schemeClr val="tx1"/>
                </a:solidFill>
                <a:cs typeface="Arial"/>
              </a:rPr>
              <a:t>: </a:t>
            </a:r>
            <a:r>
              <a:rPr lang="en-GB" sz="1600" dirty="0">
                <a:solidFill>
                  <a:schemeClr val="tx1"/>
                </a:solidFill>
                <a:cs typeface="Arial"/>
              </a:rPr>
              <a:t>Metadata for GDA2020 and AGRS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cs typeface="Arial"/>
              </a:rPr>
              <a:t>Re-cap </a:t>
            </a:r>
            <a:r>
              <a:rPr lang="en-US" sz="1600" dirty="0">
                <a:solidFill>
                  <a:schemeClr val="tx1"/>
                </a:solidFill>
                <a:cs typeface="Arial"/>
              </a:rPr>
              <a:t>and closing</a:t>
            </a:r>
          </a:p>
          <a:p>
            <a:endParaRPr lang="en-US" sz="1400" kern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919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Expected meeting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8637"/>
            <a:ext cx="10515600" cy="378832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/>
              <a:t>The MDWG members are better informed about activities and practices in the community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 smtClean="0"/>
              <a:t>Review of </a:t>
            </a:r>
            <a:r>
              <a:rPr lang="en-AU" dirty="0"/>
              <a:t>S</a:t>
            </a:r>
            <a:r>
              <a:rPr lang="en-AU" dirty="0" smtClean="0"/>
              <a:t>urvey results to inform creation of MDWG Roadmap v2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AU" dirty="0" smtClean="0"/>
              <a:t>Endorse Survey analysis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AU" dirty="0"/>
              <a:t>Agree on Priorities and </a:t>
            </a:r>
            <a:r>
              <a:rPr lang="en-AU" dirty="0" smtClean="0"/>
              <a:t>Recommendations</a:t>
            </a:r>
            <a:endParaRPr lang="en-A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 smtClean="0"/>
              <a:t>Endorse the Metadata for Services Best Practice for publication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 smtClean="0"/>
              <a:t>Note – Work with the Imagery/Elevation WG will commence in August 2020</a:t>
            </a:r>
          </a:p>
        </p:txBody>
      </p:sp>
      <p:pic>
        <p:nvPicPr>
          <p:cNvPr id="4" name="Picture 4" descr="C:\Users\u23232\AppData\Local\Microsoft\Windows\Temporary Internet Files\Content.IE5\7UZHFZEA\impact-world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431" y="327980"/>
            <a:ext cx="2994760" cy="187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385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824" y="187552"/>
            <a:ext cx="11295315" cy="806362"/>
          </a:xfrm>
        </p:spPr>
        <p:txBody>
          <a:bodyPr>
            <a:normAutofit/>
          </a:bodyPr>
          <a:lstStyle/>
          <a:p>
            <a:r>
              <a:rPr lang="en-AU" sz="4000" b="1" dirty="0" smtClean="0"/>
              <a:t>MDWG Meeting #6, online, March 2020, Summary</a:t>
            </a:r>
            <a:endParaRPr lang="en-AU" sz="40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8296" y="1066801"/>
            <a:ext cx="11618843" cy="5075582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First virtual meeting: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25 people representing the </a:t>
            </a:r>
            <a:r>
              <a:rPr lang="en-AU" dirty="0"/>
              <a:t>Governments, Research, peak spatial </a:t>
            </a:r>
            <a:r>
              <a:rPr lang="en-AU" dirty="0" smtClean="0"/>
              <a:t>bodies, etc.</a:t>
            </a:r>
            <a:endParaRPr lang="en-AU" dirty="0"/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ANZLIC website updated to connect to ANZ MDWG website and publications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ANZ MDWG is recommended as the primary contact for metadata related questions</a:t>
            </a:r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Collaboration with the ICSM Geodesy WG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/>
              <a:t>r</a:t>
            </a:r>
            <a:r>
              <a:rPr lang="en-AU" dirty="0" smtClean="0"/>
              <a:t>ecommendation for AGRS and GDA2020</a:t>
            </a:r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Collaboration emerging with the ICSM Imagery/Elevation WG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development metadata profile for elevation data – commencing in August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Technical Meetings: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consistent fortnightly participation</a:t>
            </a:r>
          </a:p>
          <a:p>
            <a:pPr marL="0" indent="0"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en-AU" sz="3200" dirty="0"/>
              <a:t>This clearly indicates the importance of the </a:t>
            </a:r>
            <a:r>
              <a:rPr lang="en-AU" sz="3200" dirty="0" smtClean="0"/>
              <a:t>MDWG work</a:t>
            </a:r>
          </a:p>
        </p:txBody>
      </p:sp>
    </p:spTree>
    <p:extLst>
      <p:ext uri="{BB962C8B-B14F-4D97-AF65-F5344CB8AC3E}">
        <p14:creationId xmlns:p14="http://schemas.microsoft.com/office/powerpoint/2010/main" val="262180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1492250"/>
            <a:ext cx="11487150" cy="29845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dirty="0"/>
              <a:t>The interest in the </a:t>
            </a:r>
            <a:r>
              <a:rPr lang="en-AU" dirty="0" smtClean="0"/>
              <a:t>ANZ MDWG expertise is </a:t>
            </a:r>
            <a:r>
              <a:rPr lang="en-AU" dirty="0"/>
              <a:t>growing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Metadata Technical Group activities </a:t>
            </a:r>
            <a:r>
              <a:rPr lang="en-AU" dirty="0" smtClean="0"/>
              <a:t>have progressed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ANZLIC and ICSM recognise impact of the ANZ MDWG</a:t>
            </a:r>
          </a:p>
        </p:txBody>
      </p:sp>
    </p:spTree>
    <p:extLst>
      <p:ext uri="{BB962C8B-B14F-4D97-AF65-F5344CB8AC3E}">
        <p14:creationId xmlns:p14="http://schemas.microsoft.com/office/powerpoint/2010/main" val="291235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ANZ MDWG </a:t>
            </a:r>
            <a:r>
              <a:rPr lang="en-AU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hangingPunct="0">
              <a:buFont typeface="+mj-lt"/>
              <a:buAutoNum type="arabicPeriod"/>
            </a:pPr>
            <a:r>
              <a:rPr lang="en-AU" dirty="0"/>
              <a:t>Any other business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AU" dirty="0" smtClean="0"/>
              <a:t>Next </a:t>
            </a:r>
            <a:r>
              <a:rPr lang="en-AU" dirty="0"/>
              <a:t>meeting location and date: </a:t>
            </a:r>
            <a:r>
              <a:rPr lang="en-AU" dirty="0" smtClean="0"/>
              <a:t>Co-hosted by DNRME and TERN, Brisbane, November 2020 (TBC)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1473001"/>
      </p:ext>
    </p:extLst>
  </p:cSld>
  <p:clrMapOvr>
    <a:masterClrMapping/>
  </p:clrMapOvr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EB9F764567A46B3E1772DDF56DF56" ma:contentTypeVersion="11" ma:contentTypeDescription="Create a new document." ma:contentTypeScope="" ma:versionID="f073b9328ab8a42bd12300fe71011794">
  <xsd:schema xmlns:xsd="http://www.w3.org/2001/XMLSchema" xmlns:xs="http://www.w3.org/2001/XMLSchema" xmlns:p="http://schemas.microsoft.com/office/2006/metadata/properties" xmlns:ns3="9546db70-b761-4d64-9420-ccaa470e7153" xmlns:ns4="fbeb2f1a-1674-45b6-9b62-b7eac1313c3e" targetNamespace="http://schemas.microsoft.com/office/2006/metadata/properties" ma:root="true" ma:fieldsID="e5dd6ca9cc11852caf92ba5aa80ae8b9" ns3:_="" ns4:_="">
    <xsd:import namespace="9546db70-b761-4d64-9420-ccaa470e7153"/>
    <xsd:import namespace="fbeb2f1a-1674-45b6-9b62-b7eac1313c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46db70-b761-4d64-9420-ccaa470e7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eb2f1a-1674-45b6-9b62-b7eac1313c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DF9528-5BAF-4C4D-A3B7-E1C5D0B0CD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46db70-b761-4d64-9420-ccaa470e7153"/>
    <ds:schemaRef ds:uri="fbeb2f1a-1674-45b6-9b62-b7eac1313c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EF8201-30D3-4533-900E-FACCDC8AE9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678FC-3653-4A26-8AC8-2E40A2044CB4}">
  <ds:schemaRefs>
    <ds:schemaRef ds:uri="http://purl.org/dc/dcmitype/"/>
    <ds:schemaRef ds:uri="http://schemas.microsoft.com/office/infopath/2007/PartnerControls"/>
    <ds:schemaRef ds:uri="9546db70-b761-4d64-9420-ccaa470e7153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fbeb2f1a-1674-45b6-9b62-b7eac1313c3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607</TotalTime>
  <Words>352</Words>
  <Application>Microsoft Office PowerPoint</Application>
  <PresentationFormat>Widescreen</PresentationFormat>
  <Paragraphs>49</Paragraphs>
  <Slides>7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ICSM_16_9</vt:lpstr>
      <vt:lpstr>ANZLIC/ICSM Metadata Working Group Meeting No 7</vt:lpstr>
      <vt:lpstr>Welcome</vt:lpstr>
      <vt:lpstr>Agenda</vt:lpstr>
      <vt:lpstr>Expected meeting outcomes</vt:lpstr>
      <vt:lpstr>MDWG Meeting #6, online, March 2020, Summary</vt:lpstr>
      <vt:lpstr>Summary:</vt:lpstr>
      <vt:lpstr>ANZ MDWG Administration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Bastrakova Irina</cp:lastModifiedBy>
  <cp:revision>63</cp:revision>
  <dcterms:created xsi:type="dcterms:W3CDTF">2019-03-28T00:17:53Z</dcterms:created>
  <dcterms:modified xsi:type="dcterms:W3CDTF">2020-07-30T22:42:34Z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0x010100709EB9F764567A46B3E1772DDF56DF56</vt:lpwstr>
  </property>
</Properties>
</file>