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4" r:id="rId4"/>
    <p:sldId id="268" r:id="rId5"/>
    <p:sldId id="270" r:id="rId6"/>
    <p:sldId id="271" r:id="rId7"/>
    <p:sldId id="272" r:id="rId8"/>
    <p:sldId id="260" r:id="rId9"/>
    <p:sldId id="277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851D-D9F7-4463-A8B6-1D3C10C8E5BF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413EE-1F31-41CE-B82B-64D606661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4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20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44FA84-A3EF-4CF9-9256-89DD0CB04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81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A0839A6-F014-4F44-A6EE-744FF4398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2850" y="0"/>
            <a:ext cx="2087563" cy="657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01A65-979A-4F97-8B00-411E7E9DD5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47999"/>
            <a:ext cx="7920000" cy="1728000"/>
          </a:xfrm>
        </p:spPr>
        <p:txBody>
          <a:bodyPr anchor="t" anchorCtr="0">
            <a:normAutofit/>
          </a:bodyPr>
          <a:lstStyle>
            <a:lvl1pPr algn="l">
              <a:lnSpc>
                <a:spcPts val="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70910-59C8-4CC9-B2A6-AEFA09F37A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64000"/>
            <a:ext cx="7920000" cy="323999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48E71-0F6C-4FAB-BB7B-318DE528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4787999"/>
            <a:ext cx="7920000" cy="324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2200"/>
              </a:lnSpc>
              <a:defRPr sz="1800">
                <a:solidFill>
                  <a:schemeClr val="bg1"/>
                </a:solidFill>
              </a:defRPr>
            </a:lvl1pPr>
          </a:lstStyle>
          <a:p>
            <a:fld id="{ACDA03E0-539F-4FAA-9A5E-E0609285D0E9}" type="datetime4">
              <a:rPr lang="en-GB" smtClean="0"/>
              <a:t>18 August 2020</a:t>
            </a:fld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952A648-1A9D-447C-AC2A-A17FBE6ED1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20413" y="0"/>
            <a:ext cx="860400" cy="657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45460D3D-62D3-4CFE-8F60-FBF835CB9E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84012" y="0"/>
            <a:ext cx="405607" cy="657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FD7DBD-0220-454E-9B52-0CD912BFA5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3"/>
          <a:stretch/>
        </p:blipFill>
        <p:spPr>
          <a:xfrm>
            <a:off x="-2381" y="6581775"/>
            <a:ext cx="12192000" cy="276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6A879C-E967-1246-8374-24F8023C74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8" y="6673515"/>
            <a:ext cx="326605" cy="1143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284107-DB23-A34D-8A63-565D2BB16D8A}"/>
              </a:ext>
            </a:extLst>
          </p:cNvPr>
          <p:cNvSpPr txBox="1"/>
          <p:nvPr userDrawn="1"/>
        </p:nvSpPr>
        <p:spPr>
          <a:xfrm>
            <a:off x="995406" y="6684505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2020</a:t>
            </a:r>
          </a:p>
        </p:txBody>
      </p:sp>
    </p:spTree>
    <p:extLst>
      <p:ext uri="{BB962C8B-B14F-4D97-AF65-F5344CB8AC3E}">
        <p14:creationId xmlns:p14="http://schemas.microsoft.com/office/powerpoint/2010/main" val="3990353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4" userDrawn="1">
          <p15:clr>
            <a:srgbClr val="FBAE40"/>
          </p15:clr>
        </p15:guide>
        <p15:guide id="2" pos="6879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15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483C3-F342-42A4-A0F3-62D6090627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A239C-E00A-4DAD-BA5E-C6CDB3626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457449"/>
            <a:ext cx="7596000" cy="782551"/>
          </a:xfrm>
        </p:spPr>
        <p:txBody>
          <a:bodyPr anchor="t" anchorCtr="0">
            <a:normAutofit/>
          </a:bodyPr>
          <a:lstStyle>
            <a:lvl1pPr>
              <a:lnSpc>
                <a:spcPts val="44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377D-A316-4613-94A8-356BFF9CD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240000"/>
            <a:ext cx="7596000" cy="150018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slide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F2846B-8A21-8049-99BD-E3E8C7B1D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8" y="6572575"/>
            <a:ext cx="326605" cy="114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E0D4ED-5566-624C-BB41-295094F9A6D9}"/>
              </a:ext>
            </a:extLst>
          </p:cNvPr>
          <p:cNvSpPr txBox="1"/>
          <p:nvPr userDrawn="1"/>
        </p:nvSpPr>
        <p:spPr>
          <a:xfrm>
            <a:off x="995406" y="6583565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2020</a:t>
            </a:r>
          </a:p>
        </p:txBody>
      </p:sp>
    </p:spTree>
    <p:extLst>
      <p:ext uri="{BB962C8B-B14F-4D97-AF65-F5344CB8AC3E}">
        <p14:creationId xmlns:p14="http://schemas.microsoft.com/office/powerpoint/2010/main" val="3503506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483C3-F342-42A4-A0F3-62D6090627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A239C-E00A-4DAD-BA5E-C6CDB3626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404000"/>
            <a:ext cx="7596000" cy="1836000"/>
          </a:xfrm>
        </p:spPr>
        <p:txBody>
          <a:bodyPr anchor="t" anchorCtr="0">
            <a:normAutofit/>
          </a:bodyPr>
          <a:lstStyle>
            <a:lvl1pPr>
              <a:lnSpc>
                <a:spcPts val="3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quote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377D-A316-4613-94A8-356BFF9CD7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240000"/>
            <a:ext cx="7596000" cy="150018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33797-05A7-9944-AB99-554DEBD038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8" y="6572575"/>
            <a:ext cx="326605" cy="114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5BA88-AA00-8449-ADF7-13A88BA92C90}"/>
              </a:ext>
            </a:extLst>
          </p:cNvPr>
          <p:cNvSpPr txBox="1"/>
          <p:nvPr userDrawn="1"/>
        </p:nvSpPr>
        <p:spPr>
          <a:xfrm>
            <a:off x="995406" y="6583565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2020</a:t>
            </a:r>
          </a:p>
        </p:txBody>
      </p:sp>
    </p:spTree>
    <p:extLst>
      <p:ext uri="{BB962C8B-B14F-4D97-AF65-F5344CB8AC3E}">
        <p14:creationId xmlns:p14="http://schemas.microsoft.com/office/powerpoint/2010/main" val="25099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1F53-DC8E-41E6-A8E3-00D9798B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2CBD-9021-4708-BC29-C92496BEB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C1B3D-B123-4C77-872E-5E565C49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in Footer (from Insert tab)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ECD8-8E9A-4F79-A7E9-663B6E91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307A-1C8A-457B-A68C-299436A4392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FF17DA9-4344-4D54-8E9A-C6DD56F172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2850" y="0"/>
            <a:ext cx="335915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54E83-9964-7041-8404-AC459DF60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055" y="6490488"/>
            <a:ext cx="326605" cy="1143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8E5238-0342-8142-BD70-7510160A60E4}"/>
              </a:ext>
            </a:extLst>
          </p:cNvPr>
          <p:cNvSpPr txBox="1"/>
          <p:nvPr userDrawn="1"/>
        </p:nvSpPr>
        <p:spPr>
          <a:xfrm>
            <a:off x="6203010" y="6501478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2020</a:t>
            </a:r>
          </a:p>
        </p:txBody>
      </p:sp>
    </p:spTree>
    <p:extLst>
      <p:ext uri="{BB962C8B-B14F-4D97-AF65-F5344CB8AC3E}">
        <p14:creationId xmlns:p14="http://schemas.microsoft.com/office/powerpoint/2010/main" val="125718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01" userDrawn="1">
          <p15:clr>
            <a:srgbClr val="FBAE40"/>
          </p15:clr>
        </p15:guide>
        <p15:guide id="2" pos="5564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2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830E-8BA2-4010-9043-D84D1D3E5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4"/>
            <a:ext cx="10944225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8CC5-23AF-413C-BDE7-EEE57A96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16113"/>
            <a:ext cx="4824412" cy="4444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26DE2-68D8-41CE-988E-C3E4F7E70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939"/>
            <a:ext cx="4824412" cy="38052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D6E90-6F5E-4C8E-8B95-65315DD64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3700" y="1927226"/>
            <a:ext cx="4824412" cy="4444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49C00-427F-44FC-9134-CB73541D5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3700" y="2420938"/>
            <a:ext cx="4824412" cy="38163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5B5C4-732E-4905-9507-31F2476B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in Footer (from Insert tab)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BD46B-704D-41E9-9B68-C9C971A1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307A-1C8A-457B-A68C-299436A4392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9C358-D4A1-AC44-83CE-3DA1C647C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979" y="6490488"/>
            <a:ext cx="326605" cy="1143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73FDEA-F9D9-7145-9C92-0FB71A7BE103}"/>
              </a:ext>
            </a:extLst>
          </p:cNvPr>
          <p:cNvSpPr txBox="1"/>
          <p:nvPr userDrawn="1"/>
        </p:nvSpPr>
        <p:spPr>
          <a:xfrm>
            <a:off x="9666934" y="6501478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2020</a:t>
            </a:r>
          </a:p>
        </p:txBody>
      </p:sp>
    </p:spTree>
    <p:extLst>
      <p:ext uri="{BB962C8B-B14F-4D97-AF65-F5344CB8AC3E}">
        <p14:creationId xmlns:p14="http://schemas.microsoft.com/office/powerpoint/2010/main" val="203925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pos="4248" userDrawn="1">
          <p15:clr>
            <a:srgbClr val="FBAE40"/>
          </p15:clr>
        </p15:guide>
        <p15:guide id="4" pos="3432" userDrawn="1">
          <p15:clr>
            <a:srgbClr val="FBAE40"/>
          </p15:clr>
        </p15:guide>
        <p15:guide id="5" orient="horz" pos="15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0B2B4E-375D-4607-9665-698B68805B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3286F-1DDA-42E6-8BA2-CE4D1A63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E4332-EF07-4FEB-95FC-7201FABA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in Footer (from Insert tab)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47D19-59BE-4D03-AC2A-162A2D26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307A-1C8A-457B-A68C-299436A4392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82B641-2F1C-DF4D-93AB-C4F3AE39C9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979" y="6490488"/>
            <a:ext cx="326605" cy="114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B9FE26-0B41-424A-88D1-35362642B424}"/>
              </a:ext>
            </a:extLst>
          </p:cNvPr>
          <p:cNvSpPr txBox="1"/>
          <p:nvPr userDrawn="1"/>
        </p:nvSpPr>
        <p:spPr>
          <a:xfrm>
            <a:off x="9666934" y="6501478"/>
            <a:ext cx="2053578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2020</a:t>
            </a:r>
          </a:p>
        </p:txBody>
      </p:sp>
    </p:spTree>
    <p:extLst>
      <p:ext uri="{BB962C8B-B14F-4D97-AF65-F5344CB8AC3E}">
        <p14:creationId xmlns:p14="http://schemas.microsoft.com/office/powerpoint/2010/main" val="127620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E3CC92-0A9B-0446-9895-BBAEDB13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1544"/>
            <a:ext cx="10972800" cy="584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E7A823-1CBE-6140-8977-0860DA61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0847"/>
            <a:ext cx="10972800" cy="4430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97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5373E9-B1F0-4CE8-B945-4F1D935C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2"/>
            <a:ext cx="7632701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8B991-6922-4EE5-8537-59A37639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916112"/>
            <a:ext cx="7632701" cy="43211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F0A58-1C31-4A94-A7F4-89585B82B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7273" y="6237288"/>
            <a:ext cx="4848723" cy="6207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/>
              <a:t>Presentation Title in Footer (from Insert tab)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8FFBB-0B85-4678-9716-4E779DE1A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237288"/>
            <a:ext cx="326607" cy="6207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200">
                <a:solidFill>
                  <a:srgbClr val="969696"/>
                </a:solidFill>
              </a:defRPr>
            </a:lvl1pPr>
          </a:lstStyle>
          <a:p>
            <a:fld id="{5214307A-1C8A-457B-A68C-299436A4392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921434-6143-45C7-87E6-82ADB069D4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5217" y="6436895"/>
            <a:ext cx="0" cy="240631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3" r:id="rId5"/>
    <p:sldLayoutId id="2147483654" r:id="rId6"/>
    <p:sldLayoutId id="214748366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91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a.gov.au/scientific-topics/positioning-navigation/positioning-for-the-future#un_note-1" TargetMode="External"/><Relationship Id="rId4" Type="http://schemas.openxmlformats.org/officeDocument/2006/relationships/hyperlink" Target="http://www.gsa.europa.eu/market/market-repor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5D7E745-51D4-4DFE-8ACA-98F085F47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" b="1634"/>
          <a:stretch>
            <a:fillRect/>
          </a:stretch>
        </p:blipFill>
        <p:spPr>
          <a:xfrm>
            <a:off x="8832850" y="0"/>
            <a:ext cx="2087563" cy="65772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7A682E-23B0-48F2-98CC-E2131C106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Accelerating the adoption of Positioning Australia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271193-0A45-4B9B-BA04-57524B7E5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Nicholas Brown  |  Director of National Geodesy</a:t>
            </a:r>
            <a:endParaRPr lang="en-GB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FE4C1BC-33CC-4519-8F4D-C3873880C1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2925"/>
          <a:stretch>
            <a:fillRect/>
          </a:stretch>
        </p:blipFill>
        <p:spPr>
          <a:xfrm>
            <a:off x="10920413" y="0"/>
            <a:ext cx="861218" cy="6577200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12020B8-67C4-4B0C-94A4-A55742366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" b="167"/>
          <a:stretch>
            <a:fillRect/>
          </a:stretch>
        </p:blipFill>
        <p:spPr>
          <a:xfrm>
            <a:off x="11784012" y="0"/>
            <a:ext cx="405607" cy="6577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307411"/>
            <a:ext cx="2782296" cy="1126488"/>
          </a:xfrm>
          <a:prstGeom prst="rect">
            <a:avLst/>
          </a:prstGeom>
        </p:spPr>
      </p:pic>
      <p:pic>
        <p:nvPicPr>
          <p:cNvPr id="1028" name="Picture 4" descr="Curtin green hydrogen research supported with ARC funding ..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46" y="5307099"/>
            <a:ext cx="11268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sitioning Insights (@GNSS_Insights) |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08" y="5307099"/>
            <a:ext cx="11268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4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5D7E745-51D4-4DFE-8ACA-98F085F47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" b="1634"/>
          <a:stretch>
            <a:fillRect/>
          </a:stretch>
        </p:blipFill>
        <p:spPr>
          <a:xfrm>
            <a:off x="8832850" y="0"/>
            <a:ext cx="2087563" cy="65772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7A682E-23B0-48F2-98CC-E2131C106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Accelerating the adoption of Positioning Australia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271193-0A45-4B9B-BA04-57524B7E5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Nicholas Brown  |  Director of National Geodesy</a:t>
            </a:r>
            <a:endParaRPr lang="en-GB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FE4C1BC-33CC-4519-8F4D-C3873880C1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2925"/>
          <a:stretch>
            <a:fillRect/>
          </a:stretch>
        </p:blipFill>
        <p:spPr>
          <a:xfrm>
            <a:off x="10920413" y="0"/>
            <a:ext cx="861218" cy="6577200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12020B8-67C4-4B0C-94A4-A55742366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" b="167"/>
          <a:stretch>
            <a:fillRect/>
          </a:stretch>
        </p:blipFill>
        <p:spPr>
          <a:xfrm>
            <a:off x="11784012" y="0"/>
            <a:ext cx="405607" cy="6577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307411"/>
            <a:ext cx="2782296" cy="1126488"/>
          </a:xfrm>
          <a:prstGeom prst="rect">
            <a:avLst/>
          </a:prstGeom>
        </p:spPr>
      </p:pic>
      <p:pic>
        <p:nvPicPr>
          <p:cNvPr id="1028" name="Picture 4" descr="Curtin green hydrogen research supported with ARC funding ..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46" y="5307099"/>
            <a:ext cx="11268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sitioning Insights (@GNSS_Insights) |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08" y="5307099"/>
            <a:ext cx="11268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5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-59636"/>
            <a:ext cx="12192000" cy="58051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6200000">
            <a:off x="5805624" y="-67762"/>
            <a:ext cx="628752" cy="12240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-33131"/>
            <a:ext cx="12192000" cy="58051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Figure 1. The cumulative distribution of global core revenue (value of GNSS chipsets) projected by the European GNSS Agency (GSA, 2015) for the period 2013 - 2023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0F1F1"/>
              </a:clrFrom>
              <a:clrTo>
                <a:srgbClr val="F0F1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35" y="-91047"/>
            <a:ext cx="9595187" cy="54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349" y="5145595"/>
            <a:ext cx="9251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 smtClean="0">
                <a:solidFill>
                  <a:srgbClr val="2F2F2F"/>
                </a:solidFill>
                <a:latin typeface="Arial" panose="020B0604020202020204" pitchFamily="34" charset="0"/>
              </a:rPr>
              <a:t>The </a:t>
            </a:r>
            <a:r>
              <a:rPr lang="en-AU" i="1" dirty="0">
                <a:solidFill>
                  <a:srgbClr val="2F2F2F"/>
                </a:solidFill>
                <a:latin typeface="Arial" panose="020B0604020202020204" pitchFamily="34" charset="0"/>
              </a:rPr>
              <a:t>cumulative distribution of global core revenue (value of GNSS chipsets) projected by the </a:t>
            </a:r>
            <a:r>
              <a:rPr lang="en-AU" i="1" dirty="0">
                <a:solidFill>
                  <a:srgbClr val="006983"/>
                </a:solidFill>
                <a:latin typeface="Arial" panose="020B0604020202020204" pitchFamily="34" charset="0"/>
                <a:hlinkClick r:id="rId4"/>
              </a:rPr>
              <a:t>European GNSS Agency (GSA, 2015)</a:t>
            </a:r>
            <a:r>
              <a:rPr lang="en-AU" i="1" dirty="0">
                <a:solidFill>
                  <a:srgbClr val="2F2F2F"/>
                </a:solidFill>
                <a:latin typeface="Arial" panose="020B0604020202020204" pitchFamily="34" charset="0"/>
              </a:rPr>
              <a:t> for the period 2013 </a:t>
            </a:r>
            <a:r>
              <a:rPr lang="en-AU" i="1" dirty="0" smtClean="0">
                <a:solidFill>
                  <a:srgbClr val="2F2F2F"/>
                </a:solidFill>
                <a:latin typeface="Arial" panose="020B0604020202020204" pitchFamily="34" charset="0"/>
              </a:rPr>
              <a:t>– 2023.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8620539" y="633931"/>
            <a:ext cx="33925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2F2F2F"/>
                </a:solidFill>
                <a:latin typeface="Arial" panose="020B0604020202020204" pitchFamily="34" charset="0"/>
              </a:rPr>
              <a:t>C</a:t>
            </a:r>
            <a:r>
              <a:rPr lang="en-AU" dirty="0" smtClean="0">
                <a:solidFill>
                  <a:srgbClr val="2F2F2F"/>
                </a:solidFill>
                <a:latin typeface="Arial" panose="020B0604020202020204" pitchFamily="34" charset="0"/>
              </a:rPr>
              <a:t>umulative </a:t>
            </a:r>
            <a:r>
              <a:rPr lang="en-AU" dirty="0">
                <a:solidFill>
                  <a:srgbClr val="2F2F2F"/>
                </a:solidFill>
                <a:latin typeface="Arial" panose="020B0604020202020204" pitchFamily="34" charset="0"/>
              </a:rPr>
              <a:t>benefits of positioning technology to the agriculture, mining and construction sectors alone by 2030 are projected to range between $32 billion and $58 billion</a:t>
            </a:r>
            <a:r>
              <a:rPr lang="en-AU" baseline="30000" dirty="0">
                <a:solidFill>
                  <a:srgbClr val="006983"/>
                </a:solidFill>
                <a:latin typeface="Arial" panose="020B0604020202020204" pitchFamily="34" charset="0"/>
                <a:hlinkClick r:id="rId5"/>
              </a:rPr>
              <a:t>1</a:t>
            </a:r>
            <a:r>
              <a:rPr lang="en-AU" dirty="0" smtClean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Isosceles Triangle 2"/>
          <p:cNvSpPr/>
          <p:nvPr/>
        </p:nvSpPr>
        <p:spPr bwMode="auto">
          <a:xfrm rot="16200000">
            <a:off x="5805624" y="-34631"/>
            <a:ext cx="628752" cy="12240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000" y="-54622"/>
            <a:ext cx="12240000" cy="6446128"/>
            <a:chOff x="-19878" y="-59636"/>
            <a:chExt cx="12240000" cy="6446128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-59636"/>
              <a:ext cx="12192000" cy="58051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 bwMode="auto">
            <a:xfrm rot="16200000">
              <a:off x="5785746" y="-47884"/>
              <a:ext cx="628752" cy="122400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544"/>
            <a:ext cx="10972800" cy="523220"/>
          </a:xfrm>
        </p:spPr>
        <p:txBody>
          <a:bodyPr/>
          <a:lstStyle/>
          <a:p>
            <a:r>
              <a:rPr lang="en-AU" sz="2800" dirty="0" smtClean="0"/>
              <a:t>Problem Statement – need for improved geodesy standards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6557"/>
            <a:ext cx="10526973" cy="5284949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800" dirty="0"/>
              <a:t>Current standards for delivering geodetic data will not adequately serve the needs of new (non-geodetic) users, who will emerge on account of the rapid growth in precise positioning services.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800" dirty="0"/>
              <a:t>Broad, multi-domain, standards are important for combining geodetic data with data from other domains.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800" dirty="0"/>
              <a:t>Internationally, several groups (e.g. Inspire, DCAT, ESIP, CODATA) are working on defining standards for geospatial and geophysical metadata and enhancing interoperability. </a:t>
            </a:r>
            <a:endParaRPr lang="en-AU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However</a:t>
            </a:r>
            <a:r>
              <a:rPr lang="en-AU" sz="2800" dirty="0"/>
              <a:t>, there is no international strategy to ensure geodetic </a:t>
            </a:r>
            <a:r>
              <a:rPr lang="en-AU" sz="2800" dirty="0" smtClean="0"/>
              <a:t>data is </a:t>
            </a:r>
            <a:r>
              <a:rPr lang="en-AU" sz="2800" b="1" dirty="0" smtClean="0"/>
              <a:t>Findable, Accessible, Interoperable and Reusable (FAIR).</a:t>
            </a:r>
            <a:endParaRPr lang="en-AU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16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000" y="-54622"/>
            <a:ext cx="12240000" cy="6446128"/>
            <a:chOff x="-19878" y="-59636"/>
            <a:chExt cx="12240000" cy="6446128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-59636"/>
              <a:ext cx="12192000" cy="58051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 bwMode="auto">
            <a:xfrm rot="16200000">
              <a:off x="5785746" y="-47884"/>
              <a:ext cx="628752" cy="122400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78" y="1092544"/>
            <a:ext cx="10972800" cy="443023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800" b="1" dirty="0" smtClean="0"/>
              <a:t>Lack </a:t>
            </a:r>
            <a:r>
              <a:rPr lang="en-AU" sz="2800" b="1" dirty="0"/>
              <a:t>of expertise </a:t>
            </a:r>
            <a:r>
              <a:rPr lang="en-AU" sz="2800" dirty="0"/>
              <a:t>and </a:t>
            </a:r>
            <a:r>
              <a:rPr lang="en-AU" sz="2800" b="1" dirty="0"/>
              <a:t>limited capacity </a:t>
            </a:r>
            <a:r>
              <a:rPr lang="en-AU" sz="2800" dirty="0"/>
              <a:t>within </a:t>
            </a:r>
            <a:r>
              <a:rPr lang="en-AU" sz="2800" dirty="0" smtClean="0"/>
              <a:t>geodetic community to </a:t>
            </a:r>
            <a:r>
              <a:rPr lang="en-AU" sz="2800" dirty="0"/>
              <a:t>tackle this problem. We would be better served by combining resources and knowledge to adopt (and where necessary adapt) existing international standards wherever possible</a:t>
            </a:r>
            <a:r>
              <a:rPr lang="en-AU" sz="28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There are a range of efforts being made, but are we working efficiently?</a:t>
            </a:r>
          </a:p>
          <a:p>
            <a:pPr marL="939785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UNGGIM, ISO, IAG GGOS, EOS, FIG …</a:t>
            </a:r>
            <a:endParaRPr lang="en-AU" sz="2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41544"/>
            <a:ext cx="10972800" cy="523220"/>
          </a:xfrm>
        </p:spPr>
        <p:txBody>
          <a:bodyPr/>
          <a:lstStyle/>
          <a:p>
            <a:r>
              <a:rPr lang="en-AU" sz="2800" dirty="0" smtClean="0"/>
              <a:t>Problem Statement – need for improved geodesy standards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826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8122" y="-54622"/>
            <a:ext cx="12240000" cy="6446128"/>
            <a:chOff x="-19878" y="-59636"/>
            <a:chExt cx="12240000" cy="644612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0" y="-59636"/>
              <a:ext cx="12192000" cy="58051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auto">
            <a:xfrm rot="16200000">
              <a:off x="5785746" y="-47884"/>
              <a:ext cx="628752" cy="122400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Round Diagonal Corner Rectangle 2"/>
          <p:cNvSpPr/>
          <p:nvPr/>
        </p:nvSpPr>
        <p:spPr bwMode="auto">
          <a:xfrm>
            <a:off x="2405591" y="2852936"/>
            <a:ext cx="2730083" cy="445088"/>
          </a:xfrm>
          <a:prstGeom prst="round2Diag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544"/>
            <a:ext cx="10972800" cy="646331"/>
          </a:xfrm>
        </p:spPr>
        <p:txBody>
          <a:bodyPr/>
          <a:lstStyle/>
          <a:p>
            <a:r>
              <a:rPr lang="en-A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Standards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76" y="1484785"/>
            <a:ext cx="980876" cy="11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90" y="3442325"/>
            <a:ext cx="1414254" cy="52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81" y="3419258"/>
            <a:ext cx="980876" cy="10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7126" y="2901878"/>
            <a:ext cx="184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</a:t>
            </a:r>
            <a:r>
              <a:rPr lang="en-AU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19136:2007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1745" y="1700808"/>
            <a:ext cx="590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Organisation for Standardization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5590" y="5013176"/>
            <a:ext cx="650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GeodesyML (proposed GML Application Schema)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4931" y="2852936"/>
            <a:ext cx="4941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TimeSeriesML</a:t>
            </a:r>
            <a:endParaRPr lang="en-AU" sz="20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and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ISO19111 – Spatial Ref. by. </a:t>
            </a:r>
            <a:r>
              <a:rPr lang="en-AU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Coords</a:t>
            </a:r>
            <a:endParaRPr lang="en-AU" sz="20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ISO19127 – Geodetic 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ISO19161 – ITRS </a:t>
            </a:r>
          </a:p>
        </p:txBody>
      </p:sp>
    </p:spTree>
    <p:extLst>
      <p:ext uri="{BB962C8B-B14F-4D97-AF65-F5344CB8AC3E}">
        <p14:creationId xmlns:p14="http://schemas.microsoft.com/office/powerpoint/2010/main" val="21452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8122" y="-46606"/>
            <a:ext cx="12240000" cy="6446128"/>
            <a:chOff x="-19878" y="-59636"/>
            <a:chExt cx="12240000" cy="6446128"/>
          </a:xfrm>
        </p:grpSpPr>
        <p:sp>
          <p:nvSpPr>
            <p:cNvPr id="13" name="Isosceles Triangle 12"/>
            <p:cNvSpPr/>
            <p:nvPr/>
          </p:nvSpPr>
          <p:spPr bwMode="auto">
            <a:xfrm rot="16200000">
              <a:off x="5785746" y="-47884"/>
              <a:ext cx="628752" cy="122400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0" y="-59636"/>
              <a:ext cx="12192000" cy="58051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Extending GML</a:t>
            </a:r>
            <a:endParaRPr lang="en-AU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GML provides a </a:t>
            </a:r>
            <a:r>
              <a:rPr lang="en-AU" dirty="0"/>
              <a:t>rich set of </a:t>
            </a:r>
            <a:r>
              <a:rPr lang="en-AU" dirty="0" smtClean="0"/>
              <a:t>primitive objects like</a:t>
            </a:r>
            <a:r>
              <a:rPr lang="en-AU" dirty="0"/>
              <a:t> </a:t>
            </a:r>
            <a:r>
              <a:rPr lang="en-AU" dirty="0" smtClean="0"/>
              <a:t>(geometry, coordinate reference system, time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But not detailed / specific standards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e</a:t>
            </a:r>
            <a:r>
              <a:rPr lang="en-AU" sz="2000" dirty="0" smtClean="0"/>
              <a:t>.g. GML can not be used to describe everything about a GNSS, VLBI, SLR, DORIS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geodetic standard needs objects like antenna, receiver, cable, adjustments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GML Application Schemas </a:t>
            </a:r>
            <a:r>
              <a:rPr lang="en-AU" u="sng" dirty="0" smtClean="0"/>
              <a:t>extend</a:t>
            </a:r>
            <a:r>
              <a:rPr lang="en-AU" dirty="0" smtClean="0"/>
              <a:t> GML to meet the needs of a specific community of interest (e.g. </a:t>
            </a:r>
            <a:r>
              <a:rPr lang="en-AU" dirty="0" err="1" smtClean="0"/>
              <a:t>SensorML</a:t>
            </a:r>
            <a:r>
              <a:rPr lang="en-AU" dirty="0" smtClean="0"/>
              <a:t>, </a:t>
            </a:r>
            <a:r>
              <a:rPr lang="en-AU" dirty="0" err="1" smtClean="0"/>
              <a:t>GeoSciML</a:t>
            </a:r>
            <a:r>
              <a:rPr lang="en-AU" dirty="0" smtClean="0"/>
              <a:t>, </a:t>
            </a:r>
            <a:r>
              <a:rPr lang="en-AU" dirty="0" err="1" smtClean="0"/>
              <a:t>GeodesyML</a:t>
            </a:r>
            <a:r>
              <a:rPr lang="en-AU" dirty="0" smtClean="0"/>
              <a:t> (proposed))</a:t>
            </a:r>
          </a:p>
        </p:txBody>
      </p:sp>
    </p:spTree>
    <p:extLst>
      <p:ext uri="{BB962C8B-B14F-4D97-AF65-F5344CB8AC3E}">
        <p14:creationId xmlns:p14="http://schemas.microsoft.com/office/powerpoint/2010/main" val="3912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4000" y="-54622"/>
            <a:ext cx="12240000" cy="6446128"/>
            <a:chOff x="-19878" y="-59636"/>
            <a:chExt cx="12240000" cy="6446128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-59636"/>
              <a:ext cx="12192000" cy="58051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6200000">
              <a:off x="5785746" y="-47884"/>
              <a:ext cx="628752" cy="122400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568" y="60981"/>
            <a:ext cx="7637145" cy="57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in Footer (from Insert tab)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307A-1C8A-457B-A68C-299436A43928}" type="slidenum">
              <a:rPr lang="en-GB" smtClean="0"/>
              <a:t>8</a:t>
            </a:fld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E4CA894-2A49-4A63-9F19-7A5435A416A8}"/>
              </a:ext>
            </a:extLst>
          </p:cNvPr>
          <p:cNvSpPr txBox="1">
            <a:spLocks/>
          </p:cNvSpPr>
          <p:nvPr/>
        </p:nvSpPr>
        <p:spPr>
          <a:xfrm>
            <a:off x="286604" y="230183"/>
            <a:ext cx="7632701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Deliverables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01562"/>
              </p:ext>
            </p:extLst>
          </p:nvPr>
        </p:nvGraphicFramePr>
        <p:xfrm>
          <a:off x="286604" y="805218"/>
          <a:ext cx="11600596" cy="5915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073">
                  <a:extLst>
                    <a:ext uri="{9D8B030D-6E8A-4147-A177-3AD203B41FA5}">
                      <a16:colId xmlns:a16="http://schemas.microsoft.com/office/drawing/2014/main" val="3855489739"/>
                    </a:ext>
                  </a:extLst>
                </a:gridCol>
                <a:gridCol w="1891058">
                  <a:extLst>
                    <a:ext uri="{9D8B030D-6E8A-4147-A177-3AD203B41FA5}">
                      <a16:colId xmlns:a16="http://schemas.microsoft.com/office/drawing/2014/main" val="1214318857"/>
                    </a:ext>
                  </a:extLst>
                </a:gridCol>
                <a:gridCol w="8307465">
                  <a:extLst>
                    <a:ext uri="{9D8B030D-6E8A-4147-A177-3AD203B41FA5}">
                      <a16:colId xmlns:a16="http://schemas.microsoft.com/office/drawing/2014/main" val="3058349539"/>
                    </a:ext>
                  </a:extLst>
                </a:gridCol>
              </a:tblGrid>
              <a:tr h="673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Component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Details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462498370"/>
                  </a:ext>
                </a:extLst>
              </a:tr>
              <a:tr h="657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1.1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GNSS value chain diagrams for 17 different user applications; 2 for each of the high value sectors and 1 for each of the other identified sectors.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1916494373"/>
                  </a:ext>
                </a:extLst>
              </a:tr>
              <a:tr h="438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1.2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2</a:t>
                      </a:r>
                      <a:endParaRPr lang="en-AU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strategy to address each of the gaps in the standards identified in RP </a:t>
                      </a:r>
                      <a:r>
                        <a:rPr lang="en-AU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1.1.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3272091599"/>
                  </a:ext>
                </a:extLst>
              </a:tr>
              <a:tr h="438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1.3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3</a:t>
                      </a:r>
                      <a:endParaRPr lang="en-AU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GNSS metadata profile(s) addressing specific Positioning Australia user sectors.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89882042"/>
                  </a:ext>
                </a:extLst>
              </a:tr>
              <a:tr h="657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2.1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4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communication strategy and roadmap for implementation of MQTT as a standard protocol for streaming GNSS data and corrections.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4258055018"/>
                  </a:ext>
                </a:extLst>
              </a:tr>
              <a:tr h="65762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2.2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5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of Market Report on how terrestrial wireless technologies are being used for the mass-market delivery of GNSS corrections.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185162096"/>
                  </a:ext>
                </a:extLst>
              </a:tr>
              <a:tr h="47671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6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strategy to demonstrate the concept through the Telecommunication Positioning Testbed (RP 3.1).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401308248"/>
                  </a:ext>
                </a:extLst>
              </a:tr>
              <a:tr h="489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3.1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7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report summarising the projects completed, results obtained, user feedback, lessons learned and next steps.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982668898"/>
                  </a:ext>
                </a:extLst>
              </a:tr>
              <a:tr h="489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3.2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8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report summarising the projects completed, results obtained, user feedback, lessons learned and next steps.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1390082997"/>
                  </a:ext>
                </a:extLst>
              </a:tr>
              <a:tr h="438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4.1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9</a:t>
                      </a:r>
                      <a:endParaRPr lang="en-AU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Acceptance of GeodesyML in the OGC Innovation Program and adherence to terms of the Program.</a:t>
                      </a:r>
                      <a:endParaRPr lang="en-AU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1492611845"/>
                  </a:ext>
                </a:extLst>
              </a:tr>
              <a:tr h="438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4.2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 10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Incorporate improvements to GeodesyML as identified in RP 1 and RP2.</a:t>
                      </a:r>
                      <a:endParaRPr lang="en-A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7377" marR="57377" marT="0" marB="0"/>
                </a:tc>
                <a:extLst>
                  <a:ext uri="{0D108BD9-81ED-4DB2-BD59-A6C34878D82A}">
                    <a16:rowId xmlns:a16="http://schemas.microsoft.com/office/drawing/2014/main" val="364342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74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4000" y="-54622"/>
            <a:ext cx="12240000" cy="6446128"/>
            <a:chOff x="-19878" y="-59636"/>
            <a:chExt cx="12240000" cy="6446128"/>
          </a:xfrm>
        </p:grpSpPr>
        <p:sp>
          <p:nvSpPr>
            <p:cNvPr id="9" name="Rectangle 8"/>
            <p:cNvSpPr/>
            <p:nvPr/>
          </p:nvSpPr>
          <p:spPr bwMode="auto">
            <a:xfrm>
              <a:off x="0" y="-59636"/>
              <a:ext cx="12192000" cy="58051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16200000">
              <a:off x="5785746" y="-47884"/>
              <a:ext cx="628752" cy="1224000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544"/>
            <a:ext cx="10972800" cy="584775"/>
          </a:xfrm>
        </p:spPr>
        <p:txBody>
          <a:bodyPr/>
          <a:lstStyle/>
          <a:p>
            <a:r>
              <a:rPr lang="en-US" dirty="0" smtClean="0"/>
              <a:t>Partners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3" y="1117389"/>
            <a:ext cx="11553411" cy="3797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14" y="4708169"/>
            <a:ext cx="1673087" cy="1673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532" y="5006032"/>
            <a:ext cx="2782296" cy="1126488"/>
          </a:xfrm>
          <a:prstGeom prst="rect">
            <a:avLst/>
          </a:prstGeom>
        </p:spPr>
      </p:pic>
      <p:pic>
        <p:nvPicPr>
          <p:cNvPr id="12" name="Picture 4" descr="Curtin green hydrogen research supported with ARC funding ...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90" y="5005720"/>
            <a:ext cx="11268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ositioning Insights (@GNSS_Insights) | Twi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52" y="5005720"/>
            <a:ext cx="1126800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Positioning - Orange">
  <a:themeElements>
    <a:clrScheme name="GA Positioning">
      <a:dk1>
        <a:sysClr val="windowText" lastClr="000000"/>
      </a:dk1>
      <a:lt1>
        <a:sysClr val="window" lastClr="FFFFFF"/>
      </a:lt1>
      <a:dk2>
        <a:srgbClr val="252525"/>
      </a:dk2>
      <a:lt2>
        <a:srgbClr val="E7E6E6"/>
      </a:lt2>
      <a:accent1>
        <a:srgbClr val="D53D0E"/>
      </a:accent1>
      <a:accent2>
        <a:srgbClr val="004899"/>
      </a:accent2>
      <a:accent3>
        <a:srgbClr val="9B7C5E"/>
      </a:accent3>
      <a:accent4>
        <a:srgbClr val="00574A"/>
      </a:accent4>
      <a:accent5>
        <a:srgbClr val="D7510C"/>
      </a:accent5>
      <a:accent6>
        <a:srgbClr val="002C4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 Positioning Australia - Widescreen - ALL Colour Slides_04" id="{906394B5-E2BF-A34D-BC8D-D811C2BD56DE}" vid="{4F8CFB78-18EF-8146-90B8-03C7106D1B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 Positioning Australia - Widescreen - Orange_04</Template>
  <TotalTime>27</TotalTime>
  <Words>629</Words>
  <Application>Microsoft Office PowerPoint</Application>
  <PresentationFormat>Widescreen</PresentationFormat>
  <Paragraphs>70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GA Positioning - Orange</vt:lpstr>
      <vt:lpstr>Accelerating the adoption of Positioning Australia</vt:lpstr>
      <vt:lpstr>PowerPoint Presentation</vt:lpstr>
      <vt:lpstr>Problem Statement – need for improved geodesy standards</vt:lpstr>
      <vt:lpstr>Problem Statement – need for improved geodesy standards</vt:lpstr>
      <vt:lpstr>Standards</vt:lpstr>
      <vt:lpstr>Extending GML</vt:lpstr>
      <vt:lpstr>PowerPoint Presentation</vt:lpstr>
      <vt:lpstr>PowerPoint Presentation</vt:lpstr>
      <vt:lpstr>Partners</vt:lpstr>
      <vt:lpstr>Accelerating the adoption of Positioning Australia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the adoption of Positioning Australia</dc:title>
  <dc:creator>Brown Nicholas</dc:creator>
  <cp:lastModifiedBy>Brown Nicholas</cp:lastModifiedBy>
  <cp:revision>9</cp:revision>
  <dcterms:created xsi:type="dcterms:W3CDTF">2020-07-30T23:28:44Z</dcterms:created>
  <dcterms:modified xsi:type="dcterms:W3CDTF">2020-08-18T01:13:46Z</dcterms:modified>
</cp:coreProperties>
</file>