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3" r:id="rId2"/>
  </p:sldMasterIdLst>
  <p:notesMasterIdLst>
    <p:notesMasterId r:id="rId77"/>
  </p:notesMasterIdLst>
  <p:handoutMasterIdLst>
    <p:handoutMasterId r:id="rId78"/>
  </p:handoutMasterIdLst>
  <p:sldIdLst>
    <p:sldId id="581" r:id="rId3"/>
    <p:sldId id="594" r:id="rId4"/>
    <p:sldId id="676" r:id="rId5"/>
    <p:sldId id="703" r:id="rId6"/>
    <p:sldId id="694" r:id="rId7"/>
    <p:sldId id="695" r:id="rId8"/>
    <p:sldId id="696" r:id="rId9"/>
    <p:sldId id="685" r:id="rId10"/>
    <p:sldId id="686" r:id="rId11"/>
    <p:sldId id="687" r:id="rId12"/>
    <p:sldId id="688" r:id="rId13"/>
    <p:sldId id="690" r:id="rId14"/>
    <p:sldId id="691" r:id="rId15"/>
    <p:sldId id="689" r:id="rId16"/>
    <p:sldId id="693" r:id="rId17"/>
    <p:sldId id="704" r:id="rId18"/>
    <p:sldId id="692" r:id="rId19"/>
    <p:sldId id="675" r:id="rId20"/>
    <p:sldId id="697" r:id="rId21"/>
    <p:sldId id="698" r:id="rId22"/>
    <p:sldId id="699" r:id="rId23"/>
    <p:sldId id="700" r:id="rId24"/>
    <p:sldId id="701" r:id="rId25"/>
    <p:sldId id="702" r:id="rId26"/>
    <p:sldId id="679" r:id="rId27"/>
    <p:sldId id="680" r:id="rId28"/>
    <p:sldId id="683" r:id="rId29"/>
    <p:sldId id="652" r:id="rId30"/>
    <p:sldId id="651" r:id="rId31"/>
    <p:sldId id="568" r:id="rId32"/>
    <p:sldId id="677" r:id="rId33"/>
    <p:sldId id="665" r:id="rId34"/>
    <p:sldId id="666" r:id="rId35"/>
    <p:sldId id="668" r:id="rId36"/>
    <p:sldId id="678" r:id="rId37"/>
    <p:sldId id="670" r:id="rId38"/>
    <p:sldId id="673" r:id="rId39"/>
    <p:sldId id="672" r:id="rId40"/>
    <p:sldId id="684" r:id="rId41"/>
    <p:sldId id="669" r:id="rId42"/>
    <p:sldId id="682" r:id="rId43"/>
    <p:sldId id="653" r:id="rId44"/>
    <p:sldId id="638" r:id="rId45"/>
    <p:sldId id="589" r:id="rId46"/>
    <p:sldId id="588" r:id="rId47"/>
    <p:sldId id="569" r:id="rId48"/>
    <p:sldId id="654" r:id="rId49"/>
    <p:sldId id="655" r:id="rId50"/>
    <p:sldId id="633" r:id="rId51"/>
    <p:sldId id="664" r:id="rId52"/>
    <p:sldId id="634" r:id="rId53"/>
    <p:sldId id="629" r:id="rId54"/>
    <p:sldId id="564" r:id="rId55"/>
    <p:sldId id="630" r:id="rId56"/>
    <p:sldId id="631" r:id="rId57"/>
    <p:sldId id="632" r:id="rId58"/>
    <p:sldId id="452" r:id="rId59"/>
    <p:sldId id="635" r:id="rId60"/>
    <p:sldId id="636" r:id="rId61"/>
    <p:sldId id="657" r:id="rId62"/>
    <p:sldId id="656" r:id="rId63"/>
    <p:sldId id="658" r:id="rId64"/>
    <p:sldId id="659" r:id="rId65"/>
    <p:sldId id="660" r:id="rId66"/>
    <p:sldId id="663" r:id="rId67"/>
    <p:sldId id="608" r:id="rId68"/>
    <p:sldId id="639" r:id="rId69"/>
    <p:sldId id="648" r:id="rId70"/>
    <p:sldId id="649" r:id="rId71"/>
    <p:sldId id="650" r:id="rId72"/>
    <p:sldId id="661" r:id="rId73"/>
    <p:sldId id="662" r:id="rId74"/>
    <p:sldId id="667" r:id="rId75"/>
    <p:sldId id="674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799">
          <p15:clr>
            <a:srgbClr val="A4A3A4"/>
          </p15:clr>
        </p15:guide>
        <p15:guide id="3" pos="2880">
          <p15:clr>
            <a:srgbClr val="A4A3A4"/>
          </p15:clr>
        </p15:guide>
        <p15:guide id="4" pos="5556">
          <p15:clr>
            <a:srgbClr val="A4A3A4"/>
          </p15:clr>
        </p15:guide>
        <p15:guide id="5" pos="2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36"/>
    <a:srgbClr val="A24AA2"/>
    <a:srgbClr val="CA88CA"/>
    <a:srgbClr val="CCFFCC"/>
    <a:srgbClr val="FFE7E7"/>
    <a:srgbClr val="CCFFFF"/>
    <a:srgbClr val="FFFFCC"/>
    <a:srgbClr val="BE6ABE"/>
    <a:srgbClr val="D399D3"/>
    <a:srgbClr val="E2B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10" autoAdjust="0"/>
    <p:restoredTop sz="93979" autoAdjust="0"/>
  </p:normalViewPr>
  <p:slideViewPr>
    <p:cSldViewPr showGuides="1">
      <p:cViewPr varScale="1">
        <p:scale>
          <a:sx n="27" d="100"/>
          <a:sy n="27" d="100"/>
        </p:scale>
        <p:origin x="884" y="32"/>
      </p:cViewPr>
      <p:guideLst>
        <p:guide orient="horz" pos="2160"/>
        <p:guide orient="horz" pos="799"/>
        <p:guide pos="2880"/>
        <p:guide pos="5556"/>
        <p:guide pos="226"/>
      </p:guideLst>
    </p:cSldViewPr>
  </p:slideViewPr>
  <p:outlineViewPr>
    <p:cViewPr>
      <p:scale>
        <a:sx n="33" d="100"/>
        <a:sy n="33" d="100"/>
      </p:scale>
      <p:origin x="0" y="-7755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5/04/2019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5/04/2019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1710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1661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E5230-3F12-4A60-B83A-70DD9883D08A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51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66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1934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Now it has been formalized</a:t>
            </a:r>
            <a:r>
              <a:rPr lang="en-AU" baseline="0" dirty="0" smtClean="0"/>
              <a:t> as an OWL ontology and published as a W3C Recommendation – October 2017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74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872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6455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0896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6003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The general model can be specialised for use in a specific domain, by defining</a:t>
            </a:r>
            <a:r>
              <a:rPr lang="en-AU" baseline="0" dirty="0" smtClean="0"/>
              <a:t> domain specific feature types and lists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0069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baseline="0" dirty="0" smtClean="0"/>
              <a:t>This slide was originally developed for the 2013 Leptoukh Lecture. </a:t>
            </a:r>
          </a:p>
          <a:p>
            <a:r>
              <a:rPr lang="en-AU" baseline="0" dirty="0" smtClean="0"/>
              <a:t>Might need to kill the animation and just make the main points over it. </a:t>
            </a:r>
          </a:p>
          <a:p>
            <a:endParaRPr lang="en-AU" dirty="0" smtClean="0"/>
          </a:p>
          <a:p>
            <a:r>
              <a:rPr lang="en-AU" dirty="0" smtClean="0"/>
              <a:t>Different disciplines</a:t>
            </a:r>
            <a:r>
              <a:rPr lang="en-AU" baseline="0" dirty="0" smtClean="0"/>
              <a:t> use different words for the same things</a:t>
            </a:r>
          </a:p>
          <a:p>
            <a:endParaRPr lang="en-AU" baseline="0" dirty="0" smtClean="0"/>
          </a:p>
          <a:p>
            <a:r>
              <a:rPr lang="en-AU" baseline="0" dirty="0" smtClean="0"/>
              <a:t>O&amp;M provides a standard, domain-neutral terminology</a:t>
            </a:r>
          </a:p>
          <a:p>
            <a:endParaRPr lang="en-AU" baseline="0" dirty="0" smtClean="0"/>
          </a:p>
          <a:p>
            <a:r>
              <a:rPr lang="en-AU" baseline="0" dirty="0" smtClean="0"/>
              <a:t>Reduces ambiguity</a:t>
            </a:r>
          </a:p>
          <a:p>
            <a:r>
              <a:rPr lang="en-AU" baseline="0" dirty="0" smtClean="0"/>
              <a:t>Increases interoperability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90E9E2-7E93-4A75-B594-84C349E3DBEC}" type="slidenum">
              <a:rPr lang="en-AU" smtClean="0"/>
              <a:pPr>
                <a:defRPr/>
              </a:pPr>
              <a:t>43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5691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Observation</a:t>
            </a:r>
            <a:r>
              <a:rPr lang="en-AU" baseline="0" dirty="0" smtClean="0"/>
              <a:t> model – as O&amp;M except Procedure (plan, protocol) and Sensor (implementation) are separated</a:t>
            </a:r>
          </a:p>
          <a:p>
            <a:endParaRPr lang="en-AU" baseline="0" dirty="0" smtClean="0"/>
          </a:p>
          <a:p>
            <a:r>
              <a:rPr lang="en-AU" baseline="0" dirty="0" smtClean="0"/>
              <a:t>Phenomenon-time != result-time – allows use of model for forecasting, estimation of geological properties in deep past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AFCFB-5FBD-40BC-9128-C1A22C77A012}" type="slidenum">
              <a:rPr lang="en-AU" smtClean="0"/>
              <a:pPr>
                <a:defRPr/>
              </a:pPr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2336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Skip if short of time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252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Sampling is core part of scientific observations</a:t>
            </a:r>
            <a:r>
              <a:rPr lang="en-AU" baseline="0" dirty="0" smtClean="0"/>
              <a:t> </a:t>
            </a:r>
          </a:p>
          <a:p>
            <a:endParaRPr lang="en-AU" baseline="0" dirty="0" smtClean="0"/>
          </a:p>
          <a:p>
            <a:r>
              <a:rPr lang="en-AU" baseline="0" dirty="0" smtClean="0"/>
              <a:t>Definition supports all kinds of sampling, including statistical sampling of a population</a:t>
            </a:r>
          </a:p>
          <a:p>
            <a:endParaRPr lang="en-AU" baseline="0" dirty="0" smtClean="0"/>
          </a:p>
          <a:p>
            <a:r>
              <a:rPr lang="en-AU" baseline="0" dirty="0" smtClean="0"/>
              <a:t>Essential property captures sampling </a:t>
            </a:r>
            <a:r>
              <a:rPr lang="en-AU" i="1" baseline="0" dirty="0" smtClean="0"/>
              <a:t>intention </a:t>
            </a:r>
            <a:r>
              <a:rPr lang="en-AU" i="0" baseline="0" dirty="0" smtClean="0"/>
              <a:t>– to be representative of a bigger thing</a:t>
            </a:r>
            <a:endParaRPr lang="en-AU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470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 smtClean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1775978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7938" y="6056313"/>
            <a:ext cx="9161463" cy="801687"/>
            <a:chOff x="-7938" y="6056313"/>
            <a:chExt cx="9161463" cy="801687"/>
          </a:xfrm>
        </p:grpSpPr>
        <p:sp>
          <p:nvSpPr>
            <p:cNvPr id="32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grpSp>
          <p:nvGrpSpPr>
            <p:cNvPr id="33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35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3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0" y="1276350"/>
            <a:ext cx="7477125" cy="4559301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3717032"/>
            <a:ext cx="6121438" cy="153920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 smtClean="0"/>
              <a:t>Click to Add Business Unit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6" y="2744924"/>
            <a:ext cx="8461374" cy="852487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2168860"/>
            <a:ext cx="6121438" cy="308737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 smtClean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ANZLIC Metadata 2019-02-21  |  Cox  |  DCAT, schema.org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2D2B787-4E42-8A4B-9FC9-CA95248BFC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573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cmi-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0"/>
            <a:ext cx="62071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ANZLIC Metadata 2019-02-21  |  Cox  |  DCAT, schema.org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6851D-B76B-E244-BBBE-7A792E88784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475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cmi-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0"/>
            <a:ext cx="62071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ANZLIC Metadata 2019-02-21  |  Cox  |  DCAT, schema.org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9BAE8-5985-F542-82B1-21CA38C12A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71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cmi-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0"/>
            <a:ext cx="62071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ANZLIC Metadata 2019-02-21  |  Cox  |  DCAT, schema.org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A0EB8-B848-CA4E-91E9-FBA1C59E06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26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cmi-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0"/>
            <a:ext cx="62071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ANZLIC Metadata 2019-02-21  |  Cox  |  DCAT, schema.org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22229-9D8F-504F-8113-6EF09B7D239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681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357188"/>
            <a:ext cx="9195409" cy="6140081"/>
            <a:chOff x="-26988" y="357188"/>
            <a:chExt cx="9195409" cy="6140081"/>
          </a:xfrm>
        </p:grpSpPr>
        <p:grpSp>
          <p:nvGrpSpPr>
            <p:cNvPr id="29" name="Group 28"/>
            <p:cNvGrpSpPr/>
            <p:nvPr userDrawn="1"/>
          </p:nvGrpSpPr>
          <p:grpSpPr>
            <a:xfrm>
              <a:off x="608" y="5500319"/>
              <a:ext cx="9167813" cy="996950"/>
              <a:chOff x="608" y="5500319"/>
              <a:chExt cx="9167813" cy="996950"/>
            </a:xfrm>
          </p:grpSpPr>
          <p:grpSp>
            <p:nvGrpSpPr>
              <p:cNvPr id="43" name="Group 22"/>
              <p:cNvGrpSpPr>
                <a:grpSpLocks/>
              </p:cNvGrpSpPr>
              <p:nvPr userDrawn="1"/>
            </p:nvGrpSpPr>
            <p:grpSpPr bwMode="auto">
              <a:xfrm>
                <a:off x="608" y="5500319"/>
                <a:ext cx="9167813" cy="996950"/>
                <a:chOff x="-7938" y="5668963"/>
                <a:chExt cx="9167813" cy="996950"/>
              </a:xfrm>
            </p:grpSpPr>
            <p:sp>
              <p:nvSpPr>
                <p:cNvPr id="58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-7938" y="5668963"/>
                  <a:ext cx="9167813" cy="99695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9" name="Freeform 24"/>
                <p:cNvSpPr>
                  <a:spLocks/>
                </p:cNvSpPr>
                <p:nvPr userDrawn="1"/>
              </p:nvSpPr>
              <p:spPr bwMode="auto">
                <a:xfrm>
                  <a:off x="-7938" y="5732463"/>
                  <a:ext cx="7362826" cy="433387"/>
                </a:xfrm>
                <a:custGeom>
                  <a:avLst/>
                  <a:gdLst>
                    <a:gd name="T0" fmla="*/ 2313 w 2313"/>
                    <a:gd name="T1" fmla="*/ 117 h 136"/>
                    <a:gd name="T2" fmla="*/ 1860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136 h 136"/>
                    <a:gd name="T8" fmla="*/ 2030 w 2313"/>
                    <a:gd name="T9" fmla="*/ 136 h 136"/>
                    <a:gd name="T10" fmla="*/ 2313 w 2313"/>
                    <a:gd name="T11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0" name="Freeform 25"/>
                <p:cNvSpPr>
                  <a:spLocks/>
                </p:cNvSpPr>
                <p:nvPr userDrawn="1"/>
              </p:nvSpPr>
              <p:spPr bwMode="auto">
                <a:xfrm>
                  <a:off x="7354888" y="5732463"/>
                  <a:ext cx="1804987" cy="869950"/>
                </a:xfrm>
                <a:custGeom>
                  <a:avLst/>
                  <a:gdLst>
                    <a:gd name="T0" fmla="*/ 476 w 567"/>
                    <a:gd name="T1" fmla="*/ 0 h 273"/>
                    <a:gd name="T2" fmla="*/ 0 w 567"/>
                    <a:gd name="T3" fmla="*/ 117 h 273"/>
                    <a:gd name="T4" fmla="*/ 471 w 567"/>
                    <a:gd name="T5" fmla="*/ 273 h 273"/>
                    <a:gd name="T6" fmla="*/ 567 w 567"/>
                    <a:gd name="T7" fmla="*/ 273 h 273"/>
                    <a:gd name="T8" fmla="*/ 567 w 567"/>
                    <a:gd name="T9" fmla="*/ 0 h 273"/>
                    <a:gd name="T10" fmla="*/ 476 w 567"/>
                    <a:gd name="T11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  <p:pic>
            <p:nvPicPr>
              <p:cNvPr id="44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5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46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7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8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9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0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1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2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3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4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5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6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7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  <p:grpSp>
          <p:nvGrpSpPr>
            <p:cNvPr id="30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3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7630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cmi-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0"/>
            <a:ext cx="62071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ANZLIC Metadata 2019-02-21  |  Cox  |  DCAT, schema.org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6F7CD-A534-1F4C-99D4-7D8DF91A7D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08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cmi-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0"/>
            <a:ext cx="62071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ANZLIC Metadata 2019-02-21  |  Cox  |  DCAT, schema.org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B510-D3E2-D64B-90FF-B17A66EF41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49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cmi-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0"/>
            <a:ext cx="62071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ANZLIC Metadata 2019-02-21  |  Cox  |  DCAT, schema.org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8BC58-236D-5F43-8376-26B37D4D41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819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cmi-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0"/>
            <a:ext cx="62071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ANZLIC Metadata 2019-02-21  |  Cox  |  DCAT, schema.org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A7421-8C98-6E40-BC1E-A7361288B5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60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613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7191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ANZLIC Metadata 2019-02-21  |  Cox  |  DCAT, schema.org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82BA1-E9E9-E744-B36D-6DE9C1BE07B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04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613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7191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ANZLIC Metadata 2019-02-21  |  Cox  |  DCAT, schema.org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D571E-2CD1-914C-8DA7-AA20E8C941E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14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613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7191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ANZLIC Metadata 2019-02-21  |  Cox  |  DCAT, schema.org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C5EFA-C4A4-A344-AA06-115A5EA673A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48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613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7191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ANZLIC Metadata 2019-02-21  |  Cox  |  DCAT, schema.org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A0477-3E9E-6045-B78E-B9116955BFF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35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613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7191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ANZLIC Metadata 2019-02-21  |  Cox  |  DCAT, schema.org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E1FA8-5059-2041-BA74-FDDC23D6F37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039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613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7191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ANZLIC Metadata 2019-02-21  |  Cox  |  DCAT, schema.org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5C4F3-87CC-BB48-AE55-D731766FB46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05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497" y="5500319"/>
            <a:ext cx="9170984" cy="1357681"/>
            <a:chOff x="1497" y="5500319"/>
            <a:chExt cx="9170984" cy="1357681"/>
          </a:xfrm>
        </p:grpSpPr>
        <p:sp>
          <p:nvSpPr>
            <p:cNvPr id="8" name="Rectangle 7"/>
            <p:cNvSpPr/>
            <p:nvPr userDrawn="1"/>
          </p:nvSpPr>
          <p:spPr>
            <a:xfrm>
              <a:off x="1497" y="5940320"/>
              <a:ext cx="9158377" cy="9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1497" y="5563679"/>
              <a:ext cx="9170984" cy="932871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0" y="117"/>
                </a:cxn>
                <a:cxn ang="0">
                  <a:pos x="0" y="137"/>
                </a:cxn>
                <a:cxn ang="0">
                  <a:pos x="2030" y="137"/>
                </a:cxn>
                <a:cxn ang="0">
                  <a:pos x="2313" y="117"/>
                </a:cxn>
                <a:cxn ang="0">
                  <a:pos x="2880" y="0"/>
                </a:cxn>
                <a:cxn ang="0">
                  <a:pos x="2880" y="0"/>
                </a:cxn>
                <a:cxn ang="0">
                  <a:pos x="2880" y="117"/>
                </a:cxn>
                <a:cxn ang="0">
                  <a:pos x="2313" y="117"/>
                </a:cxn>
                <a:cxn ang="0">
                  <a:pos x="2784" y="293"/>
                </a:cxn>
                <a:cxn ang="0">
                  <a:pos x="2880" y="293"/>
                </a:cxn>
                <a:cxn ang="0">
                  <a:pos x="2880" y="0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1497" y="5500319"/>
              <a:ext cx="9170984" cy="435430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97" y="5563679"/>
              <a:ext cx="7365906" cy="432734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2030" y="136"/>
                </a:cxn>
                <a:cxn ang="0">
                  <a:pos x="2313" y="117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7367402" y="5563679"/>
              <a:ext cx="1805078" cy="869511"/>
            </a:xfrm>
            <a:custGeom>
              <a:avLst/>
              <a:gdLst/>
              <a:ahLst/>
              <a:cxnLst>
                <a:cxn ang="0">
                  <a:pos x="476" y="0"/>
                </a:cxn>
                <a:cxn ang="0">
                  <a:pos x="0" y="117"/>
                </a:cxn>
                <a:cxn ang="0">
                  <a:pos x="471" y="273"/>
                </a:cxn>
                <a:cxn ang="0">
                  <a:pos x="567" y="273"/>
                </a:cxn>
                <a:cxn ang="0">
                  <a:pos x="567" y="0"/>
                </a:cxn>
                <a:cxn ang="0">
                  <a:pos x="476" y="0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13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5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6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8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9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0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1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2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3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4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5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6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7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 smtClean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3520713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613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7191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ANZLIC Metadata 2019-02-21  |  Cox  |  DCAT, schema.org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C3AE3-F990-5548-8102-06DEAD9D603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176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613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7191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ANZLIC Metadata 2019-02-21  |  Cox  |  DCAT, schema.org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085B8-B466-4F40-9691-EB701D3D48B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16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613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7191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ANZLIC Metadata 2019-02-21  |  Cox  |  DCAT, schema.org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77FB1-2496-C04B-B3B5-A5D7F3C5AFA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009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icture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613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7191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ANZLIC Metadata 2019-02-21  |  Cox  |  DCAT, schema.org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44074-501C-F64E-A0DE-16BFF2F6B9B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51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357188"/>
            <a:ext cx="9199469" cy="6500812"/>
            <a:chOff x="-26988" y="357188"/>
            <a:chExt cx="9199469" cy="6500812"/>
          </a:xfrm>
        </p:grpSpPr>
        <p:grpSp>
          <p:nvGrpSpPr>
            <p:cNvPr id="29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5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grpSp>
          <p:nvGrpSpPr>
            <p:cNvPr id="30" name="Group 29"/>
            <p:cNvGrpSpPr/>
            <p:nvPr userDrawn="1"/>
          </p:nvGrpSpPr>
          <p:grpSpPr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1497" y="5940320"/>
                <a:ext cx="9158377" cy="91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32" name="Group 31"/>
              <p:cNvGrpSpPr/>
              <p:nvPr userDrawn="1"/>
            </p:nvGrpSpPr>
            <p:grpSpPr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47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497" y="5563679"/>
                  <a:ext cx="9170984" cy="932871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48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497" y="5500319"/>
                  <a:ext cx="9170984" cy="435430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49" name="Freeform 9"/>
                <p:cNvSpPr>
                  <a:spLocks/>
                </p:cNvSpPr>
                <p:nvPr userDrawn="1"/>
              </p:nvSpPr>
              <p:spPr bwMode="auto">
                <a:xfrm>
                  <a:off x="1497" y="5563679"/>
                  <a:ext cx="7365906" cy="432734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50" name="Freeform 10"/>
                <p:cNvSpPr>
                  <a:spLocks/>
                </p:cNvSpPr>
                <p:nvPr userDrawn="1"/>
              </p:nvSpPr>
              <p:spPr bwMode="auto">
                <a:xfrm>
                  <a:off x="7367402" y="5563679"/>
                  <a:ext cx="1805078" cy="869511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</p:grpSp>
          <p:pic>
            <p:nvPicPr>
              <p:cNvPr id="33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4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35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6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7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8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0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1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2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3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4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5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6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 smtClean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3637967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270000"/>
            <a:ext cx="8460000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8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9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5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7" name="Picture 7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268413"/>
            <a:ext cx="8461375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ANZLIC Metadata 2019-02-21  |  Cox  |  DCAT, schema.org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5" y="3326606"/>
            <a:ext cx="9161463" cy="8016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3637756"/>
            <a:ext cx="9142412" cy="4905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3" name="AutoShape 81"/>
          <p:cNvSpPr>
            <a:spLocks noChangeAspect="1" noChangeArrowheads="1" noTextEdit="1"/>
          </p:cNvSpPr>
          <p:nvPr/>
        </p:nvSpPr>
        <p:spPr bwMode="auto">
          <a:xfrm>
            <a:off x="1588" y="3321843"/>
            <a:ext cx="91694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88" y="3626643"/>
            <a:ext cx="91678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49" r:id="rId3"/>
    <p:sldLayoutId id="2147483650" r:id="rId4"/>
    <p:sldLayoutId id="2147483655" r:id="rId5"/>
    <p:sldLayoutId id="2147483680" r:id="rId6"/>
    <p:sldLayoutId id="2147483679" r:id="rId7"/>
    <p:sldLayoutId id="2147483661" r:id="rId8"/>
    <p:sldLayoutId id="2147483663" r:id="rId9"/>
    <p:sldLayoutId id="2147483664" r:id="rId10"/>
    <p:sldLayoutId id="2147483667" r:id="rId11"/>
    <p:sldLayoutId id="2147483665" r:id="rId12"/>
    <p:sldLayoutId id="2147483682" r:id="rId13"/>
    <p:sldLayoutId id="2147483681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ANZLIC Metadata 2019-02-21  |  Cox  |  DCAT, schema.org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F6B8FA2-7668-624B-A296-9A4F145623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6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hyperlink" Target="https://creativecommons.org/licenses/by/4.0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3c.github.io/dxwg/dcat/#ex-access-service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3c.github.io/dxwg/dcat/#ex-service-gsa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inspire.ec.europa.eu/metadata-codelist/SpatialDataServiceType/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toolbox.google.com/datasetsearch/search?query=Judicial%20Courts&amp;docid=5SdBHm57n0ys3VMkAAAAAA%3D%3D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hyperlink" Target="https://researchdata.ands.org.au/judicial-courts/1203952?source=suggested_dataset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w3c.github.io/dxwg/dcat/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jpe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gif"/><Relationship Id="rId4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3c.github.io/sdw/proposals/ssn-extensions/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goo.gl/HeVkXp" TargetMode="External"/><Relationship Id="rId4" Type="http://schemas.openxmlformats.org/officeDocument/2006/relationships/hyperlink" Target="https://www.w3.org/TR/prov-o/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w3.org/TR/owl-time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resource.geosciml.org/vocabulary/timescale/isc2017" TargetMode="External"/><Relationship Id="rId4" Type="http://schemas.openxmlformats.org/officeDocument/2006/relationships/hyperlink" Target="https://doi.org/10.25919/5b4d2b83cbf2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3c.github.io/sdw/proposals/ssn-extensions/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3c.github.io/dxwg/dcat/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0"/>
            <a:ext cx="4146241" cy="310968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44440" y="3573016"/>
            <a:ext cx="8548040" cy="792088"/>
          </a:xfrm>
        </p:spPr>
        <p:txBody>
          <a:bodyPr>
            <a:noAutofit/>
          </a:bodyPr>
          <a:lstStyle/>
          <a:p>
            <a:r>
              <a:rPr lang="en-AU" sz="2600" dirty="0" smtClean="0"/>
              <a:t>General dataset metadata standards – current developments</a:t>
            </a:r>
            <a:endParaRPr lang="en-AU" sz="2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44440" y="4725144"/>
            <a:ext cx="8475710" cy="360040"/>
          </a:xfrm>
        </p:spPr>
        <p:txBody>
          <a:bodyPr>
            <a:normAutofit/>
          </a:bodyPr>
          <a:lstStyle/>
          <a:p>
            <a:r>
              <a:rPr lang="en-US" sz="1600" b="0" dirty="0" smtClean="0"/>
              <a:t>Simon J D Cox</a:t>
            </a:r>
            <a:endParaRPr lang="en-AU" sz="1600" b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Land and Water</a:t>
            </a:r>
            <a:endParaRPr lang="en-AU" dirty="0"/>
          </a:p>
        </p:txBody>
      </p:sp>
      <p:sp>
        <p:nvSpPr>
          <p:cNvPr id="9" name="Footer Placeholder 2"/>
          <p:cNvSpPr txBox="1">
            <a:spLocks/>
          </p:cNvSpPr>
          <p:nvPr/>
        </p:nvSpPr>
        <p:spPr bwMode="auto">
          <a:xfrm>
            <a:off x="361950" y="5192811"/>
            <a:ext cx="804227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AU" sz="1400" dirty="0" smtClean="0">
                <a:solidFill>
                  <a:schemeClr val="bg1"/>
                </a:solidFill>
                <a:latin typeface="Calibri" pitchFamily="34" charset="0"/>
              </a:rPr>
              <a:t>21 February 2019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" name="Picture 9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6387242"/>
            <a:ext cx="792088" cy="279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1" r="35825" b="41592"/>
          <a:stretch/>
        </p:blipFill>
        <p:spPr>
          <a:xfrm>
            <a:off x="0" y="-1"/>
            <a:ext cx="4103167" cy="31096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964" y="162115"/>
            <a:ext cx="3816424" cy="278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2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DCAT-rev scope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76349"/>
            <a:ext cx="5092867" cy="570234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10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0421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Data services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767" y="1268413"/>
            <a:ext cx="4451391" cy="457358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11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7383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12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02" y="0"/>
            <a:ext cx="72105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2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13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12" name="Picture 1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19434"/>
            <a:ext cx="7781925" cy="2733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548184"/>
            <a:ext cx="7705725" cy="26098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971600" y="3719264"/>
            <a:ext cx="3312368" cy="2419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" y="2200250"/>
            <a:ext cx="7705725" cy="30289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108" y="3238847"/>
            <a:ext cx="7734300" cy="26384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7949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14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47" y="0"/>
            <a:ext cx="7580905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576" y="5013176"/>
            <a:ext cx="1656184" cy="12241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40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3205112" cy="994122"/>
          </a:xfrm>
        </p:spPr>
        <p:txBody>
          <a:bodyPr>
            <a:normAutofit/>
          </a:bodyPr>
          <a:lstStyle/>
          <a:p>
            <a:r>
              <a:rPr lang="en-AU" sz="3200" dirty="0"/>
              <a:t>Meanwhile – schema.org</a:t>
            </a:r>
            <a:endParaRPr lang="en-AU" sz="3200" b="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046" y="116632"/>
            <a:ext cx="5090836" cy="619268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15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60005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Scope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Descriptions embedded </a:t>
            </a:r>
            <a:r>
              <a:rPr lang="en-AU" smtClean="0"/>
              <a:t>in web-pages</a:t>
            </a:r>
          </a:p>
          <a:p>
            <a:pPr lvl="1"/>
            <a:r>
              <a:rPr lang="en-AU" dirty="0" smtClean="0"/>
              <a:t>including dataset landing-pages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16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3208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Dataset search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17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9424"/>
            <a:ext cx="9144000" cy="4399152"/>
          </a:xfrm>
          <a:prstGeom prst="rect">
            <a:avLst/>
          </a:prstGeom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908" y="1108012"/>
            <a:ext cx="5213644" cy="539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4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schema.org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18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18" name="TextBox 17"/>
          <p:cNvSpPr txBox="1"/>
          <p:nvPr/>
        </p:nvSpPr>
        <p:spPr>
          <a:xfrm>
            <a:off x="5796136" y="2001960"/>
            <a:ext cx="268842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 smtClean="0"/>
              <a:t>Observation</a:t>
            </a:r>
          </a:p>
          <a:p>
            <a:pPr marL="285750" indent="-285750">
              <a:buFontTx/>
              <a:buChar char="-"/>
            </a:pPr>
            <a:r>
              <a:rPr lang="en-AU" sz="2000" dirty="0" smtClean="0"/>
              <a:t>resultTime</a:t>
            </a:r>
          </a:p>
          <a:p>
            <a:pPr marL="285750" indent="-285750">
              <a:buFontTx/>
              <a:buChar char="-"/>
            </a:pPr>
            <a:r>
              <a:rPr lang="en-AU" sz="2000" dirty="0" smtClean="0"/>
              <a:t>madeBySensor</a:t>
            </a:r>
          </a:p>
          <a:p>
            <a:pPr marL="285750" indent="-285750">
              <a:buFontTx/>
              <a:buChar char="-"/>
            </a:pPr>
            <a:r>
              <a:rPr lang="en-AU" sz="2000" dirty="0" smtClean="0"/>
              <a:t>usedProcedure</a:t>
            </a:r>
          </a:p>
          <a:p>
            <a:pPr marL="285750" indent="-285750">
              <a:buFontTx/>
              <a:buChar char="-"/>
            </a:pPr>
            <a:r>
              <a:rPr lang="en-AU" sz="2000" dirty="0" smtClean="0"/>
              <a:t>hasFeatureOfInterest</a:t>
            </a:r>
          </a:p>
          <a:p>
            <a:pPr marL="285750" indent="-285750">
              <a:buFontTx/>
              <a:buChar char="-"/>
            </a:pPr>
            <a:r>
              <a:rPr lang="en-AU" sz="2000" dirty="0" err="1" smtClean="0"/>
              <a:t>hasResult</a:t>
            </a:r>
            <a:endParaRPr lang="en-AU" sz="2000" dirty="0" smtClean="0"/>
          </a:p>
          <a:p>
            <a:pPr marL="285750" indent="-285750">
              <a:buFontTx/>
              <a:buChar char="-"/>
            </a:pPr>
            <a:r>
              <a:rPr lang="en-AU" sz="2000" dirty="0" err="1" smtClean="0"/>
              <a:t>phenomenonTime</a:t>
            </a:r>
            <a:endParaRPr lang="en-AU" sz="2000" dirty="0" smtClean="0"/>
          </a:p>
          <a:p>
            <a:pPr marL="285750" indent="-285750">
              <a:buFontTx/>
              <a:buChar char="-"/>
            </a:pPr>
            <a:r>
              <a:rPr lang="en-AU" sz="2000" dirty="0" smtClean="0"/>
              <a:t>observedProperty</a:t>
            </a:r>
          </a:p>
          <a:p>
            <a:pPr marL="285750" indent="-285750">
              <a:buFontTx/>
              <a:buChar char="-"/>
            </a:pPr>
            <a:endParaRPr lang="en-AU" sz="2000" dirty="0"/>
          </a:p>
        </p:txBody>
      </p:sp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4543635" cy="2943763"/>
          </a:xfr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698" y="260648"/>
            <a:ext cx="2191056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4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19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0" y="0"/>
            <a:ext cx="8967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84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Overview</a:t>
            </a:r>
            <a:endParaRPr lang="en-AU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DCAT</a:t>
            </a:r>
          </a:p>
          <a:p>
            <a:r>
              <a:rPr lang="en-AU" dirty="0"/>
              <a:t>s</a:t>
            </a:r>
            <a:r>
              <a:rPr lang="en-AU" dirty="0" smtClean="0"/>
              <a:t>chema.org</a:t>
            </a:r>
            <a:endParaRPr lang="en-AU" dirty="0"/>
          </a:p>
          <a:p>
            <a:endParaRPr lang="en-AU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901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20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9144000" cy="624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3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21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9144000" cy="520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42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Spatial properties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22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5855"/>
            <a:ext cx="9144000" cy="424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41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4941168"/>
            <a:ext cx="8461375" cy="900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smtClean="0"/>
              <a:t>coordinates in a space-separated array</a:t>
            </a:r>
            <a:endParaRPr lang="en-AU" i="1" dirty="0" smtClean="0"/>
          </a:p>
          <a:p>
            <a:pPr marL="0" indent="0">
              <a:buNone/>
            </a:pPr>
            <a:r>
              <a:rPr lang="en-AU" i="1" dirty="0" smtClean="0"/>
              <a:t>c.f. </a:t>
            </a:r>
            <a:r>
              <a:rPr lang="en-AU" dirty="0" smtClean="0"/>
              <a:t>GeoJSON </a:t>
            </a:r>
            <a:r>
              <a:rPr lang="en-AU" dirty="0" smtClean="0">
                <a:sym typeface="Wingdings" panose="05000000000000000000" pitchFamily="2" charset="2"/>
              </a:rPr>
              <a:t> which uses nested arrays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23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9144000" cy="453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46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24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44" y="0"/>
            <a:ext cx="6664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84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Google dataset search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25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648"/>
            <a:ext cx="9144000" cy="54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26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736"/>
            <a:ext cx="9144000" cy="65446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940" y="6162576"/>
            <a:ext cx="7325371" cy="50678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7" y="-27384"/>
            <a:ext cx="199072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8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358774" y="3717032"/>
            <a:ext cx="2413026" cy="1539200"/>
          </a:xfrm>
        </p:spPr>
        <p:txBody>
          <a:bodyPr numCol="1">
            <a:normAutofit/>
          </a:bodyPr>
          <a:lstStyle/>
          <a:p>
            <a:pPr>
              <a:lnSpc>
                <a:spcPct val="80000"/>
              </a:lnSpc>
              <a:spcAft>
                <a:spcPct val="0"/>
              </a:spcAft>
            </a:pPr>
            <a:r>
              <a:rPr lang="en-US" sz="1500" dirty="0" smtClean="0"/>
              <a:t>Land and Water</a:t>
            </a:r>
          </a:p>
          <a:p>
            <a:pPr lvl="1">
              <a:lnSpc>
                <a:spcPct val="80000"/>
              </a:lnSpc>
              <a:tabLst>
                <a:tab pos="355600" algn="l"/>
              </a:tabLst>
            </a:pPr>
            <a:r>
              <a:rPr lang="en-US" sz="1500" dirty="0" smtClean="0"/>
              <a:t>Simon Cox</a:t>
            </a:r>
            <a:br>
              <a:rPr lang="en-US" sz="1500" dirty="0" smtClean="0"/>
            </a:br>
            <a:r>
              <a:rPr lang="en-US" sz="1500" dirty="0" smtClean="0"/>
              <a:t>Research Scientist</a:t>
            </a:r>
          </a:p>
          <a:p>
            <a:pPr marL="270000" lvl="2" indent="-270000">
              <a:lnSpc>
                <a:spcPct val="80000"/>
              </a:lnSpc>
              <a:spcAft>
                <a:spcPct val="0"/>
              </a:spcAft>
            </a:pPr>
            <a:r>
              <a:rPr lang="en-US" sz="1500" b="1" dirty="0" smtClean="0"/>
              <a:t>t</a:t>
            </a:r>
            <a:r>
              <a:rPr lang="en-US" sz="1500" dirty="0" smtClean="0"/>
              <a:t>	 +61 3 9545 2365</a:t>
            </a:r>
          </a:p>
          <a:p>
            <a:pPr marL="0" lvl="2" indent="0">
              <a:lnSpc>
                <a:spcPct val="80000"/>
              </a:lnSpc>
              <a:spcAft>
                <a:spcPct val="0"/>
              </a:spcAft>
            </a:pPr>
            <a:r>
              <a:rPr lang="en-US" sz="1500" b="1" dirty="0" smtClean="0"/>
              <a:t>e</a:t>
            </a:r>
            <a:r>
              <a:rPr lang="en-US" sz="1500" dirty="0" smtClean="0"/>
              <a:t>	simon.cox@csiro.au</a:t>
            </a:r>
            <a:r>
              <a:rPr lang="en-US" sz="1500" dirty="0"/>
              <a:t/>
            </a:r>
            <a:br>
              <a:rPr lang="en-US" sz="1500" dirty="0"/>
            </a:br>
            <a:r>
              <a:rPr lang="en-US" sz="1500" b="1" dirty="0" smtClean="0"/>
              <a:t>w</a:t>
            </a:r>
            <a:r>
              <a:rPr lang="en-US" sz="1500" dirty="0" smtClean="0"/>
              <a:t>	www.csiro.au</a:t>
            </a:r>
          </a:p>
          <a:p>
            <a:pPr marL="0" lvl="2" indent="0">
              <a:lnSpc>
                <a:spcPct val="80000"/>
              </a:lnSpc>
              <a:spcAft>
                <a:spcPct val="0"/>
              </a:spcAft>
            </a:pPr>
            <a:endParaRPr lang="en-US" sz="1500" dirty="0"/>
          </a:p>
          <a:p>
            <a:pPr marL="0" lvl="2" indent="0">
              <a:lnSpc>
                <a:spcPct val="80000"/>
              </a:lnSpc>
              <a:spcAft>
                <a:spcPct val="0"/>
              </a:spcAft>
            </a:pPr>
            <a:endParaRPr lang="en-US" sz="1500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rtl="0" eaLnBrk="1" latinLnBrk="0" hangingPunct="1"/>
            <a:r>
              <a:rPr lang="en-AU" sz="1200" b="1" kern="1200" cap="all" baseline="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Land and water</a:t>
            </a:r>
            <a:endParaRPr lang="en-AU" dirty="0">
              <a:effectLst/>
            </a:endParaRPr>
          </a:p>
        </p:txBody>
      </p:sp>
      <p:sp>
        <p:nvSpPr>
          <p:cNvPr id="3891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dirty="0" smtClean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655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Darwin Core - biodiversity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81" y="1160297"/>
            <a:ext cx="8885019" cy="630115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28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23329"/>
            <a:ext cx="1419225" cy="8477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552" y="2860206"/>
            <a:ext cx="3024336" cy="2080961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692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OBO - Open </a:t>
            </a:r>
            <a:r>
              <a:rPr lang="en-AU" dirty="0"/>
              <a:t>Biological and Biomedical </a:t>
            </a:r>
            <a:r>
              <a:rPr lang="en-AU" dirty="0" smtClean="0"/>
              <a:t>Ontologies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29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7" y="1450181"/>
            <a:ext cx="6724650" cy="421005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6" y="1280567"/>
            <a:ext cx="1305107" cy="13813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80048" y="4728575"/>
            <a:ext cx="1812068" cy="60141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94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DCAT 2014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1026" name="Picture 2" descr="UML model of DCAT classes and properti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23" y="1268413"/>
            <a:ext cx="6621278" cy="457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72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O&amp;M / SSN – geospatial/general purpose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658156"/>
            <a:ext cx="1649511" cy="553998"/>
          </a:xfrm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AU" sz="2000" b="1" dirty="0" smtClean="0">
                <a:solidFill>
                  <a:schemeClr val="accent1">
                    <a:lumMod val="50000"/>
                  </a:schemeClr>
                </a:solidFill>
              </a:rPr>
              <a:t>protocols and procedures</a:t>
            </a:r>
            <a:endParaRPr lang="en-A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30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1" y="1609003"/>
            <a:ext cx="4465745" cy="302639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17103" y="1550910"/>
            <a:ext cx="2757952" cy="2769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AU" sz="2000" b="1" dirty="0" smtClean="0">
                <a:solidFill>
                  <a:schemeClr val="accent3">
                    <a:lumMod val="75000"/>
                  </a:schemeClr>
                </a:solidFill>
              </a:rPr>
              <a:t>instruments and sensors</a:t>
            </a:r>
            <a:endParaRPr lang="en-A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652121" y="3212976"/>
            <a:ext cx="144016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AU" sz="2000" b="1" dirty="0" smtClean="0">
                <a:solidFill>
                  <a:srgbClr val="C00000"/>
                </a:solidFill>
              </a:rPr>
              <a:t>observable-properties</a:t>
            </a:r>
            <a:endParaRPr lang="en-AU" sz="2000" b="1" dirty="0">
              <a:solidFill>
                <a:srgbClr val="C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699792" y="4938422"/>
            <a:ext cx="2828678" cy="2769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AU" sz="2000" b="1" dirty="0" smtClean="0">
                <a:solidFill>
                  <a:srgbClr val="7030A0"/>
                </a:solidFill>
              </a:rPr>
              <a:t>object types (features)</a:t>
            </a:r>
            <a:r>
              <a:rPr lang="en-AU" sz="2000" dirty="0" smtClean="0">
                <a:solidFill>
                  <a:srgbClr val="7030A0"/>
                </a:solidFill>
              </a:rPr>
              <a:t> </a:t>
            </a:r>
            <a:endParaRPr lang="en-AU" sz="2000" b="1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47297" y="3122200"/>
            <a:ext cx="1960807" cy="1602944"/>
          </a:xfrm>
          <a:prstGeom prst="rect">
            <a:avLst/>
          </a:prstGeom>
          <a:noFill/>
          <a:ln w="38100">
            <a:solidFill>
              <a:srgbClr val="A24A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749" y="2610204"/>
            <a:ext cx="1269000" cy="4902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22" y="1907903"/>
            <a:ext cx="1221932" cy="6163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707" y="1299248"/>
            <a:ext cx="921562" cy="5529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932040" y="4129513"/>
            <a:ext cx="23735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>
                <a:solidFill>
                  <a:srgbClr val="7030A0"/>
                </a:solidFill>
              </a:rPr>
              <a:t>the</a:t>
            </a:r>
            <a:r>
              <a:rPr lang="en-AU" b="1" dirty="0">
                <a:solidFill>
                  <a:srgbClr val="7030A0"/>
                </a:solidFill>
              </a:rPr>
              <a:t> </a:t>
            </a:r>
            <a:r>
              <a:rPr lang="en-AU" dirty="0">
                <a:solidFill>
                  <a:srgbClr val="7030A0"/>
                </a:solidFill>
              </a:rPr>
              <a:t>application-domain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7013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Datasets - collections of observations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31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246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SDMX / QB – Official Statistics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813" y="980728"/>
            <a:ext cx="4554171" cy="244334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32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t="8793" r="2866" b="42076"/>
          <a:stretch/>
        </p:blipFill>
        <p:spPr>
          <a:xfrm>
            <a:off x="917055" y="3789040"/>
            <a:ext cx="7344816" cy="22322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51920" y="3789040"/>
            <a:ext cx="2520280" cy="792088"/>
          </a:xfrm>
          <a:prstGeom prst="rect">
            <a:avLst/>
          </a:prstGeom>
          <a:noFill/>
          <a:ln w="38100">
            <a:solidFill>
              <a:srgbClr val="A24A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05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DDI / DISCO – Social sciences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4487558" cy="406839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33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1403648" y="2916820"/>
            <a:ext cx="2448272" cy="656196"/>
          </a:xfrm>
          <a:prstGeom prst="rect">
            <a:avLst/>
          </a:prstGeom>
          <a:noFill/>
          <a:ln w="38100">
            <a:solidFill>
              <a:srgbClr val="A24A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840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SSN extension - Observation collection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449484"/>
            <a:ext cx="6710633" cy="406774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34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2627784" y="1458028"/>
            <a:ext cx="1728192" cy="1178883"/>
          </a:xfrm>
          <a:prstGeom prst="rect">
            <a:avLst/>
          </a:prstGeom>
          <a:noFill/>
          <a:ln w="38100">
            <a:solidFill>
              <a:srgbClr val="A24A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735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Cataloging</a:t>
            </a:r>
            <a:r>
              <a:rPr lang="en-AU" dirty="0" smtClean="0"/>
              <a:t> datasets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35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003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W3C Dataset catalog vocabulary - DCAT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4732" r="1410" b="3952"/>
          <a:stretch/>
        </p:blipFill>
        <p:spPr>
          <a:xfrm>
            <a:off x="1115616" y="1008984"/>
            <a:ext cx="6336704" cy="465226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36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1139679" y="1748753"/>
            <a:ext cx="1368152" cy="64807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3926995" y="3044153"/>
            <a:ext cx="1368152" cy="64807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3217132" y="4439817"/>
            <a:ext cx="1368152" cy="64807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6008458" y="4030743"/>
            <a:ext cx="1368152" cy="648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29" y="4675254"/>
            <a:ext cx="17907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8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 t="6420" r="2924" b="5381"/>
          <a:stretch/>
        </p:blipFill>
        <p:spPr>
          <a:xfrm>
            <a:off x="1172155" y="1691422"/>
            <a:ext cx="5472608" cy="364840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Dataset catalog – schema.org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37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1139679" y="2348880"/>
            <a:ext cx="1368152" cy="64807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2968478" y="3264732"/>
            <a:ext cx="2179585" cy="95635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5238336" y="4397833"/>
            <a:ext cx="1368152" cy="64807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698" y="260648"/>
            <a:ext cx="2191056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6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38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5724128" y="332656"/>
            <a:ext cx="1709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>
                <a:solidFill>
                  <a:srgbClr val="24292E"/>
                </a:solidFill>
                <a:latin typeface="-apple-system"/>
              </a:rPr>
              <a:t>CKAN ♥ </a:t>
            </a:r>
            <a:r>
              <a:rPr lang="en-AU" smtClean="0">
                <a:solidFill>
                  <a:srgbClr val="24292E"/>
                </a:solidFill>
                <a:latin typeface="-apple-system"/>
              </a:rPr>
              <a:t>DCAT</a:t>
            </a:r>
            <a:endParaRPr lang="en-AU">
              <a:solidFill>
                <a:srgbClr val="24292E"/>
              </a:solidFill>
              <a:latin typeface="-apple-system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94" y="116632"/>
            <a:ext cx="2085975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6464"/>
            <a:ext cx="9144000" cy="605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Profile for research data discovery &amp; assessment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39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125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Scope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Records in data catalogues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4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61339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Rectangular data …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t="4827" r="2059" b="3498"/>
          <a:stretch/>
        </p:blipFill>
        <p:spPr>
          <a:xfrm>
            <a:off x="827584" y="980728"/>
            <a:ext cx="7488832" cy="496855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40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2987824" y="3429000"/>
            <a:ext cx="2861778" cy="1080120"/>
          </a:xfrm>
          <a:prstGeom prst="rect">
            <a:avLst/>
          </a:prstGeom>
          <a:noFill/>
          <a:ln w="38100">
            <a:solidFill>
              <a:srgbClr val="A24A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1187625" y="4560425"/>
            <a:ext cx="5433094" cy="1388855"/>
          </a:xfrm>
          <a:prstGeom prst="rect">
            <a:avLst/>
          </a:prstGeom>
          <a:noFill/>
          <a:ln w="38100">
            <a:solidFill>
              <a:srgbClr val="A24A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964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3800" r="2304" b="1701"/>
          <a:stretch/>
        </p:blipFill>
        <p:spPr>
          <a:xfrm>
            <a:off x="3635896" y="188640"/>
            <a:ext cx="5453406" cy="58429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260648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600" b="1" dirty="0" smtClean="0"/>
              <a:t>Metadata mashup: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Controlled </a:t>
            </a:r>
            <a:r>
              <a:rPr lang="en-AU" dirty="0"/>
              <a:t>vocabularies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Provenance/context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Observation properties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Dataset statistics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41</a:t>
            </a:fld>
            <a:r>
              <a:rPr lang="en-AU" smtClean="0"/>
              <a:t>  |</a:t>
            </a:r>
            <a:endParaRPr lang="en-AU" dirty="0"/>
          </a:p>
        </p:txBody>
      </p:sp>
      <p:grpSp>
        <p:nvGrpSpPr>
          <p:cNvPr id="27" name="Group 26"/>
          <p:cNvGrpSpPr/>
          <p:nvPr/>
        </p:nvGrpSpPr>
        <p:grpSpPr>
          <a:xfrm>
            <a:off x="3287210" y="2169569"/>
            <a:ext cx="4453142" cy="1082917"/>
            <a:chOff x="3287210" y="2169569"/>
            <a:chExt cx="4453142" cy="1082917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3287210" y="2744750"/>
              <a:ext cx="2292902" cy="334116"/>
            </a:xfrm>
            <a:prstGeom prst="straightConnector1">
              <a:avLst/>
            </a:prstGeom>
            <a:ln w="571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5729468" y="2169569"/>
              <a:ext cx="2010884" cy="1082917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915816" y="260648"/>
            <a:ext cx="6164809" cy="1909972"/>
            <a:chOff x="2915816" y="260648"/>
            <a:chExt cx="6164809" cy="1909972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2915816" y="1592623"/>
              <a:ext cx="3528392" cy="576946"/>
            </a:xfrm>
            <a:prstGeom prst="straightConnector1">
              <a:avLst/>
            </a:prstGeom>
            <a:ln w="571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6594698" y="260648"/>
              <a:ext cx="2485927" cy="1909972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347864" y="1052736"/>
            <a:ext cx="1713309" cy="395870"/>
            <a:chOff x="3347864" y="1052736"/>
            <a:chExt cx="1713309" cy="395870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3347864" y="1340768"/>
              <a:ext cx="576064" cy="107838"/>
            </a:xfrm>
            <a:prstGeom prst="straightConnector1">
              <a:avLst/>
            </a:prstGeom>
            <a:ln w="571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3923928" y="1052736"/>
              <a:ext cx="1137245" cy="360387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3635896" y="5290667"/>
            <a:ext cx="1316072" cy="59152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303803" y="4149080"/>
            <a:ext cx="1260085" cy="1326312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96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Schema.org – web index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16344"/>
          <a:stretch/>
        </p:blipFill>
        <p:spPr>
          <a:xfrm>
            <a:off x="107504" y="1920623"/>
            <a:ext cx="8899020" cy="29485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42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698" y="260648"/>
            <a:ext cx="2191056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1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800" dirty="0" smtClean="0"/>
              <a:t>A common vocabulary for observations?</a:t>
            </a:r>
            <a:endParaRPr lang="en-AU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58776" y="1268413"/>
            <a:ext cx="3264546" cy="4525963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AU" dirty="0" smtClean="0"/>
              <a:t>For data integration, mapping between vocabularies is a significant challenge</a:t>
            </a:r>
          </a:p>
          <a:p>
            <a:pPr marL="0" indent="0">
              <a:buNone/>
            </a:pPr>
            <a:endParaRPr lang="en-A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A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AU" sz="2000" smtClean="0">
              <a:solidFill>
                <a:srgbClr val="0F3277"/>
              </a:solidFill>
              <a:latin typeface="+mj-lt"/>
            </a:endParaRPr>
          </a:p>
          <a:p>
            <a:pPr marL="0" indent="0">
              <a:buNone/>
            </a:pPr>
            <a:r>
              <a:rPr lang="en-AU" sz="2000" smtClean="0">
                <a:solidFill>
                  <a:srgbClr val="0F3277"/>
                </a:solidFill>
                <a:latin typeface="+mj-lt"/>
              </a:rPr>
              <a:t>An </a:t>
            </a:r>
            <a:r>
              <a:rPr lang="en-AU" sz="2000" dirty="0">
                <a:solidFill>
                  <a:srgbClr val="FF0066"/>
                </a:solidFill>
                <a:latin typeface="+mj-lt"/>
              </a:rPr>
              <a:t>Observation</a:t>
            </a:r>
            <a:r>
              <a:rPr lang="en-AU" sz="2000" dirty="0">
                <a:solidFill>
                  <a:srgbClr val="0F3277"/>
                </a:solidFill>
                <a:latin typeface="+mj-lt"/>
              </a:rPr>
              <a:t> is an action </a:t>
            </a:r>
            <a:br>
              <a:rPr lang="en-AU" sz="2000" dirty="0">
                <a:solidFill>
                  <a:srgbClr val="0F3277"/>
                </a:solidFill>
                <a:latin typeface="+mj-lt"/>
              </a:rPr>
            </a:br>
            <a:r>
              <a:rPr lang="en-AU" sz="2000" dirty="0">
                <a:solidFill>
                  <a:srgbClr val="0F3277"/>
                </a:solidFill>
                <a:latin typeface="+mj-lt"/>
              </a:rPr>
              <a:t>whose </a:t>
            </a:r>
            <a:r>
              <a:rPr lang="en-AU" sz="2000" dirty="0">
                <a:solidFill>
                  <a:srgbClr val="006600"/>
                </a:solidFill>
                <a:latin typeface="+mj-lt"/>
              </a:rPr>
              <a:t>result</a:t>
            </a:r>
            <a:r>
              <a:rPr lang="en-AU" sz="2000" dirty="0">
                <a:solidFill>
                  <a:srgbClr val="0F3277"/>
                </a:solidFill>
                <a:latin typeface="+mj-lt"/>
              </a:rPr>
              <a:t> is an estimate of the value of some </a:t>
            </a:r>
            <a:r>
              <a:rPr lang="en-AU" sz="2000" dirty="0">
                <a:solidFill>
                  <a:schemeClr val="accent1"/>
                </a:solidFill>
                <a:latin typeface="+mj-lt"/>
              </a:rPr>
              <a:t>property</a:t>
            </a:r>
            <a:r>
              <a:rPr lang="en-AU" sz="2000" dirty="0">
                <a:solidFill>
                  <a:srgbClr val="0F3277"/>
                </a:solidFill>
                <a:latin typeface="+mj-lt"/>
              </a:rPr>
              <a:t> of the </a:t>
            </a:r>
            <a:r>
              <a:rPr lang="en-AU" sz="2000" dirty="0">
                <a:solidFill>
                  <a:srgbClr val="FF9933"/>
                </a:solidFill>
                <a:latin typeface="+mj-lt"/>
              </a:rPr>
              <a:t>feature-of-interest</a:t>
            </a:r>
            <a:r>
              <a:rPr lang="en-AU" sz="2000" dirty="0">
                <a:solidFill>
                  <a:srgbClr val="0F3277"/>
                </a:solidFill>
                <a:latin typeface="+mj-lt"/>
              </a:rPr>
              <a:t> </a:t>
            </a:r>
            <a:br>
              <a:rPr lang="en-AU" sz="2000" dirty="0">
                <a:solidFill>
                  <a:srgbClr val="0F3277"/>
                </a:solidFill>
                <a:latin typeface="+mj-lt"/>
              </a:rPr>
            </a:br>
            <a:r>
              <a:rPr lang="en-AU" sz="2000" dirty="0">
                <a:solidFill>
                  <a:srgbClr val="0F3277"/>
                </a:solidFill>
                <a:latin typeface="+mj-lt"/>
              </a:rPr>
              <a:t>that applied at the stated </a:t>
            </a:r>
            <a:r>
              <a:rPr lang="en-AU" sz="2000" dirty="0">
                <a:solidFill>
                  <a:srgbClr val="FF9933"/>
                </a:solidFill>
                <a:latin typeface="+mj-lt"/>
              </a:rPr>
              <a:t>phenomenon-time</a:t>
            </a:r>
            <a:r>
              <a:rPr lang="en-AU" sz="2000" dirty="0">
                <a:solidFill>
                  <a:srgbClr val="0F3277"/>
                </a:solidFill>
                <a:latin typeface="+mj-lt"/>
              </a:rPr>
              <a:t>, </a:t>
            </a:r>
            <a:br>
              <a:rPr lang="en-AU" sz="2000" dirty="0">
                <a:solidFill>
                  <a:srgbClr val="0F3277"/>
                </a:solidFill>
                <a:latin typeface="+mj-lt"/>
              </a:rPr>
            </a:br>
            <a:r>
              <a:rPr lang="en-AU" sz="2000" dirty="0">
                <a:solidFill>
                  <a:srgbClr val="0F3277"/>
                </a:solidFill>
                <a:latin typeface="+mj-lt"/>
              </a:rPr>
              <a:t>obtained using a specified </a:t>
            </a:r>
            <a:r>
              <a:rPr lang="en-AU" sz="2000" dirty="0">
                <a:solidFill>
                  <a:srgbClr val="660066"/>
                </a:solidFill>
                <a:latin typeface="+mj-lt"/>
              </a:rPr>
              <a:t>procedure, </a:t>
            </a:r>
            <a:r>
              <a:rPr lang="en-AU" sz="2000" dirty="0">
                <a:solidFill>
                  <a:srgbClr val="0F3277"/>
                </a:solidFill>
                <a:latin typeface="+mj-lt"/>
              </a:rPr>
              <a:t>completed at the recorded </a:t>
            </a:r>
            <a:r>
              <a:rPr lang="en-AU" sz="2000" dirty="0">
                <a:solidFill>
                  <a:srgbClr val="FF0066"/>
                </a:solidFill>
                <a:latin typeface="+mj-lt"/>
              </a:rPr>
              <a:t>result-time</a:t>
            </a:r>
          </a:p>
          <a:p>
            <a:endParaRPr lang="en-AU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77863" y="6503988"/>
            <a:ext cx="6083300" cy="1238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pic>
        <p:nvPicPr>
          <p:cNvPr id="10" name="Picture 2" descr="http://us.cdn2.123rf.com/168nwm/sputanski/sputanski1304/sputanski130400008/19020956-isolated-communication-satellite-icon-with-solar-cel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8184" y="260648"/>
            <a:ext cx="1168152" cy="1168152"/>
          </a:xfrm>
          <a:prstGeom prst="rect">
            <a:avLst/>
          </a:prstGeom>
          <a:noFill/>
        </p:spPr>
      </p:pic>
      <p:pic>
        <p:nvPicPr>
          <p:cNvPr id="11" name="Picture 8" descr="http://www.clipartguide.com/_small/0808-0710-1516-07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2439" y="1988840"/>
            <a:ext cx="1104057" cy="1104057"/>
          </a:xfrm>
          <a:prstGeom prst="rect">
            <a:avLst/>
          </a:prstGeom>
          <a:noFill/>
        </p:spPr>
      </p:pic>
      <p:pic>
        <p:nvPicPr>
          <p:cNvPr id="12" name="Picture 6" descr="http://www.cs.toronto.edu/~sme/PMU199-climate-computing/pmu199-2011/Globe_as_a_gri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1196752"/>
            <a:ext cx="990327" cy="998719"/>
          </a:xfrm>
          <a:prstGeom prst="rect">
            <a:avLst/>
          </a:prstGeom>
          <a:noFill/>
        </p:spPr>
      </p:pic>
      <p:pic>
        <p:nvPicPr>
          <p:cNvPr id="13" name="Picture 10" descr="Assay Laboratory, Vulture Mi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3212976"/>
            <a:ext cx="1296144" cy="844519"/>
          </a:xfrm>
          <a:prstGeom prst="rect">
            <a:avLst/>
          </a:prstGeom>
          <a:noFill/>
        </p:spPr>
      </p:pic>
      <p:graphicFrame>
        <p:nvGraphicFramePr>
          <p:cNvPr id="14" name="Content Placeholder 6"/>
          <p:cNvGraphicFramePr>
            <a:graphicFrameLocks/>
          </p:cNvGraphicFramePr>
          <p:nvPr/>
        </p:nvGraphicFramePr>
        <p:xfrm>
          <a:off x="4463480" y="1124744"/>
          <a:ext cx="1728192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9060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Remote sensing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611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Sensor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505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Value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047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Parameter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065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Scene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6" name="Content Placeholder 6"/>
          <p:cNvGraphicFramePr>
            <a:graphicFrameLocks/>
          </p:cNvGraphicFramePr>
          <p:nvPr/>
        </p:nvGraphicFramePr>
        <p:xfrm>
          <a:off x="4932040" y="1542283"/>
          <a:ext cx="1728192" cy="2606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9060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Earth</a:t>
                      </a:r>
                      <a:r>
                        <a:rPr lang="en-AU" sz="1600" baseline="0" dirty="0" smtClean="0"/>
                        <a:t> science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611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Algorithm, code, simulator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505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Model, field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047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Variable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065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Volume,</a:t>
                      </a:r>
                      <a:r>
                        <a:rPr lang="en-AU" sz="1600" baseline="0" dirty="0" smtClean="0"/>
                        <a:t> grid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5" name="Content Placeholder 6"/>
          <p:cNvGraphicFramePr>
            <a:graphicFrameLocks/>
          </p:cNvGraphicFramePr>
          <p:nvPr/>
        </p:nvGraphicFramePr>
        <p:xfrm>
          <a:off x="5364088" y="1916832"/>
          <a:ext cx="1728192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9060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Metrology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611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Instrument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505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Value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047">
                <a:tc>
                  <a:txBody>
                    <a:bodyPr/>
                    <a:lstStyle/>
                    <a:p>
                      <a:r>
                        <a:rPr lang="en-AU" sz="1600" dirty="0" err="1" smtClean="0"/>
                        <a:t>Measurand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065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Sample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Content Placeholder 6"/>
          <p:cNvGraphicFramePr>
            <a:graphicFrameLocks/>
          </p:cNvGraphicFramePr>
          <p:nvPr/>
        </p:nvGraphicFramePr>
        <p:xfrm>
          <a:off x="5813630" y="2359629"/>
          <a:ext cx="1728192" cy="2606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9060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Chemistry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611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Instrument,</a:t>
                      </a:r>
                      <a:r>
                        <a:rPr lang="en-AU" sz="1600" baseline="0" dirty="0" smtClean="0"/>
                        <a:t> analytical process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505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Analysis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047">
                <a:tc>
                  <a:txBody>
                    <a:bodyPr/>
                    <a:lstStyle/>
                    <a:p>
                      <a:r>
                        <a:rPr lang="en-AU" sz="1600" dirty="0" err="1" smtClean="0"/>
                        <a:t>Analyte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065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Sample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" name="Content Placeholder 6"/>
          <p:cNvGraphicFramePr>
            <a:graphicFrameLocks/>
          </p:cNvGraphicFramePr>
          <p:nvPr/>
        </p:nvGraphicFramePr>
        <p:xfrm>
          <a:off x="6263680" y="2780928"/>
          <a:ext cx="1728192" cy="2602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9060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Environmental monitoring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611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Gauge, sensor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505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Value, time-series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047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Parameter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065">
                <a:tc>
                  <a:txBody>
                    <a:bodyPr/>
                    <a:lstStyle/>
                    <a:p>
                      <a:r>
                        <a:rPr lang="en-AU" sz="1600" dirty="0" smtClean="0"/>
                        <a:t>Station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9" name="Content Placeholder 6"/>
          <p:cNvGraphicFramePr>
            <a:graphicFrameLocks/>
          </p:cNvGraphicFramePr>
          <p:nvPr/>
        </p:nvGraphicFramePr>
        <p:xfrm>
          <a:off x="3851920" y="3140968"/>
          <a:ext cx="1800200" cy="2592288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540"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ln>
                            <a:noFill/>
                          </a:ln>
                        </a:rPr>
                        <a:t>Observations</a:t>
                      </a:r>
                      <a:r>
                        <a:rPr lang="en-AU" sz="1600" b="1" baseline="0" dirty="0" smtClean="0">
                          <a:ln>
                            <a:noFill/>
                          </a:ln>
                        </a:rPr>
                        <a:t> &amp; Measurements</a:t>
                      </a:r>
                      <a:endParaRPr lang="en-AU" sz="1600" b="1" dirty="0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rgbClr val="0088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000"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ln>
                            <a:noFill/>
                          </a:ln>
                        </a:rPr>
                        <a:t>procedure</a:t>
                      </a:r>
                      <a:endParaRPr lang="en-AU" sz="1600" b="1" dirty="0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rgbClr val="C9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142"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ln>
                            <a:noFill/>
                          </a:ln>
                        </a:rPr>
                        <a:t>result</a:t>
                      </a:r>
                      <a:endParaRPr lang="en-AU" sz="1600" b="1" dirty="0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rgbClr val="EF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ln>
                            <a:noFill/>
                          </a:ln>
                        </a:rPr>
                        <a:t>observed property</a:t>
                      </a:r>
                      <a:endParaRPr lang="en-AU" sz="1600" b="1" dirty="0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rgbClr val="C9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970"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ln>
                            <a:noFill/>
                          </a:ln>
                        </a:rPr>
                        <a:t>feature of interest</a:t>
                      </a:r>
                      <a:endParaRPr lang="en-AU" sz="1600" b="1" dirty="0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rgbClr val="EF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0" name="Picture 14" descr="http://www.weathershop.com/images/cellular_weather_station_top_detail_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4293096"/>
            <a:ext cx="1080383" cy="1440160"/>
          </a:xfrm>
          <a:prstGeom prst="rect">
            <a:avLst/>
          </a:prstGeom>
          <a:noFill/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DC2610-573F-409D-8EEB-77423E5DF58A}" type="slidenum">
              <a:rPr lang="en-AU" smtClean="0"/>
              <a:pPr>
                <a:defRPr/>
              </a:pPr>
              <a:t>43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187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dirty="0" smtClean="0"/>
              <a:t>“Observation” = Act of observation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77863" y="6503988"/>
            <a:ext cx="6083300" cy="1238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111B642-03BA-413E-9BF3-A9DB15D631A2}" type="slidenum">
              <a:rPr lang="en-AU" smtClean="0"/>
              <a:pPr>
                <a:defRPr/>
              </a:pPr>
              <a:t>44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94045"/>
            <a:ext cx="4960696" cy="33618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48064" y="6520731"/>
            <a:ext cx="29033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  <a:latin typeface="Consolas" panose="020B0609020204030204" pitchFamily="49" charset="0"/>
              </a:rPr>
              <a:t>https://www.w3.org/TR/vocab-ssn/</a:t>
            </a:r>
          </a:p>
        </p:txBody>
      </p:sp>
      <p:sp>
        <p:nvSpPr>
          <p:cNvPr id="8" name="Oval 7"/>
          <p:cNvSpPr/>
          <p:nvPr/>
        </p:nvSpPr>
        <p:spPr>
          <a:xfrm>
            <a:off x="3131242" y="2612807"/>
            <a:ext cx="936104" cy="47877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4983256" y="2518181"/>
            <a:ext cx="1163814" cy="47877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58776" y="1052736"/>
            <a:ext cx="5609951" cy="7451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itchFamily="34" charset="0"/>
              <a:buNone/>
              <a:tabLst>
                <a:tab pos="1966913" algn="r"/>
                <a:tab pos="2152650" algn="ctr"/>
                <a:tab pos="2327275" algn="l"/>
              </a:tabLst>
            </a:pPr>
            <a:r>
              <a:rPr lang="en-AU" sz="1800" dirty="0" smtClean="0">
                <a:solidFill>
                  <a:srgbClr val="002D36"/>
                </a:solidFill>
              </a:rPr>
              <a:t>	Phenomenon-time 	= 	time result applies to feature</a:t>
            </a:r>
          </a:p>
          <a:p>
            <a:pPr marL="0" indent="0">
              <a:lnSpc>
                <a:spcPct val="100000"/>
              </a:lnSpc>
              <a:buFont typeface="Arial" pitchFamily="34" charset="0"/>
              <a:buNone/>
              <a:tabLst>
                <a:tab pos="1966913" algn="r"/>
                <a:tab pos="2152650" algn="ctr"/>
                <a:tab pos="2327275" algn="l"/>
              </a:tabLst>
            </a:pPr>
            <a:r>
              <a:rPr lang="en-AU" sz="1800" dirty="0" smtClean="0">
                <a:solidFill>
                  <a:srgbClr val="002D36"/>
                </a:solidFill>
              </a:rPr>
              <a:t>	Result-time 	= 	time result became available</a:t>
            </a:r>
          </a:p>
          <a:p>
            <a:pPr marL="0" indent="0">
              <a:lnSpc>
                <a:spcPct val="100000"/>
              </a:lnSpc>
              <a:buFont typeface="Arial" pitchFamily="34" charset="0"/>
              <a:buNone/>
              <a:tabLst>
                <a:tab pos="3943350" algn="r"/>
                <a:tab pos="4306888" algn="l"/>
              </a:tabLst>
            </a:pPr>
            <a:endParaRPr lang="en-AU" sz="1800" dirty="0" smtClean="0">
              <a:solidFill>
                <a:srgbClr val="002D36"/>
              </a:solidFill>
            </a:endParaRPr>
          </a:p>
          <a:p>
            <a:pPr marL="0" indent="0">
              <a:lnSpc>
                <a:spcPct val="100000"/>
              </a:lnSpc>
              <a:buFont typeface="Arial" pitchFamily="34" charset="0"/>
              <a:buNone/>
              <a:tabLst>
                <a:tab pos="3943350" algn="r"/>
                <a:tab pos="4306888" algn="l"/>
              </a:tabLst>
            </a:pPr>
            <a:endParaRPr lang="en-AU" sz="1800" dirty="0">
              <a:solidFill>
                <a:srgbClr val="002D36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58776" y="4819480"/>
            <a:ext cx="8194364" cy="1273816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itchFamily="34" charset="0"/>
              <a:buNone/>
              <a:tabLst>
                <a:tab pos="3681413" algn="r"/>
                <a:tab pos="4213225" algn="l"/>
              </a:tabLst>
            </a:pPr>
            <a:r>
              <a:rPr lang="en-AU" sz="1800" dirty="0" smtClean="0">
                <a:solidFill>
                  <a:srgbClr val="002D36"/>
                </a:solidFill>
              </a:rPr>
              <a:t>	</a:t>
            </a:r>
            <a:r>
              <a:rPr lang="en-AU" sz="1900" dirty="0" smtClean="0">
                <a:solidFill>
                  <a:srgbClr val="002D36"/>
                </a:solidFill>
              </a:rPr>
              <a:t>Sensor observations: 	</a:t>
            </a:r>
            <a:r>
              <a:rPr lang="en-AU" sz="1900" b="1" dirty="0" smtClean="0">
                <a:solidFill>
                  <a:srgbClr val="002D36"/>
                </a:solidFill>
              </a:rPr>
              <a:t>result-time ≥ phenomenon-time</a:t>
            </a:r>
          </a:p>
          <a:p>
            <a:pPr marL="0" indent="0">
              <a:lnSpc>
                <a:spcPct val="110000"/>
              </a:lnSpc>
              <a:buFont typeface="Arial" pitchFamily="34" charset="0"/>
              <a:buNone/>
              <a:tabLst>
                <a:tab pos="3681413" algn="r"/>
                <a:tab pos="4213225" algn="l"/>
              </a:tabLst>
            </a:pPr>
            <a:r>
              <a:rPr lang="en-AU" sz="1900" dirty="0" smtClean="0">
                <a:solidFill>
                  <a:srgbClr val="002D36"/>
                </a:solidFill>
              </a:rPr>
              <a:t>	Forecasts: 	</a:t>
            </a:r>
            <a:r>
              <a:rPr lang="en-AU" sz="1900" b="1" dirty="0" smtClean="0">
                <a:solidFill>
                  <a:srgbClr val="002D36"/>
                </a:solidFill>
              </a:rPr>
              <a:t>result-time &lt; phenomenon-time</a:t>
            </a:r>
          </a:p>
          <a:p>
            <a:pPr marL="0" indent="0">
              <a:lnSpc>
                <a:spcPct val="110000"/>
              </a:lnSpc>
              <a:buNone/>
              <a:tabLst>
                <a:tab pos="3681413" algn="r"/>
                <a:tab pos="4213225" algn="l"/>
              </a:tabLst>
            </a:pPr>
            <a:r>
              <a:rPr lang="en-AU" sz="1900" dirty="0" smtClean="0">
                <a:solidFill>
                  <a:srgbClr val="002D36"/>
                </a:solidFill>
              </a:rPr>
              <a:t>	</a:t>
            </a:r>
            <a:r>
              <a:rPr lang="en-AU" sz="1900" dirty="0" err="1" smtClean="0">
                <a:solidFill>
                  <a:srgbClr val="002D36"/>
                </a:solidFill>
              </a:rPr>
              <a:t>Archeology</a:t>
            </a:r>
            <a:r>
              <a:rPr lang="en-AU" sz="1900" dirty="0" smtClean="0">
                <a:solidFill>
                  <a:srgbClr val="002D36"/>
                </a:solidFill>
              </a:rPr>
              <a:t>, Geology,</a:t>
            </a:r>
            <a:r>
              <a:rPr lang="en-AU" sz="1900" dirty="0">
                <a:solidFill>
                  <a:srgbClr val="002D36"/>
                </a:solidFill>
              </a:rPr>
              <a:t> Cosmology: </a:t>
            </a:r>
            <a:r>
              <a:rPr lang="en-AU" sz="1900" dirty="0" smtClean="0">
                <a:solidFill>
                  <a:srgbClr val="002D36"/>
                </a:solidFill>
              </a:rPr>
              <a:t>	</a:t>
            </a:r>
            <a:r>
              <a:rPr lang="en-AU" sz="1900" b="1" dirty="0" smtClean="0">
                <a:solidFill>
                  <a:srgbClr val="002D36"/>
                </a:solidFill>
              </a:rPr>
              <a:t>result-time &gt;&gt; phenomenon-time</a:t>
            </a:r>
            <a:r>
              <a:rPr lang="en-AU" sz="1900" dirty="0" smtClean="0">
                <a:solidFill>
                  <a:srgbClr val="002D36"/>
                </a:solidFill>
              </a:rPr>
              <a:t/>
            </a:r>
            <a:br>
              <a:rPr lang="en-AU" sz="1900" dirty="0" smtClean="0">
                <a:solidFill>
                  <a:srgbClr val="002D36"/>
                </a:solidFill>
              </a:rPr>
            </a:br>
            <a:r>
              <a:rPr lang="en-AU" sz="1800" dirty="0" smtClean="0">
                <a:solidFill>
                  <a:srgbClr val="002D36"/>
                </a:solidFill>
              </a:rPr>
              <a:t>		</a:t>
            </a:r>
          </a:p>
          <a:p>
            <a:pPr marL="0" indent="0">
              <a:lnSpc>
                <a:spcPct val="110000"/>
              </a:lnSpc>
              <a:buFont typeface="Arial" pitchFamily="34" charset="0"/>
              <a:buNone/>
              <a:tabLst>
                <a:tab pos="3943350" algn="r"/>
                <a:tab pos="4306888" algn="l"/>
              </a:tabLst>
            </a:pPr>
            <a:endParaRPr lang="en-AU" sz="1800" dirty="0" smtClean="0">
              <a:solidFill>
                <a:srgbClr val="002D36"/>
              </a:solidFill>
            </a:endParaRPr>
          </a:p>
          <a:p>
            <a:pPr marL="0" indent="0">
              <a:lnSpc>
                <a:spcPct val="110000"/>
              </a:lnSpc>
              <a:buFont typeface="Arial" pitchFamily="34" charset="0"/>
              <a:buNone/>
              <a:tabLst>
                <a:tab pos="3943350" algn="r"/>
                <a:tab pos="4306888" algn="l"/>
              </a:tabLst>
            </a:pPr>
            <a:endParaRPr lang="en-AU" sz="1800" dirty="0">
              <a:solidFill>
                <a:srgbClr val="002D36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80046" y="4246373"/>
            <a:ext cx="720080" cy="47877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5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uiExpand="1" build="p"/>
      <p:bldP spid="11" grpId="1" uiExpand="1" build="allAtOnce"/>
      <p:bldP spid="13" grpId="0" uiExpand="1" build="p"/>
      <p:bldP spid="13" grpId="1" build="allAtOnce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Many types of result 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088393"/>
            <a:ext cx="8461375" cy="457285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  <a:tabLst>
                <a:tab pos="3943350" algn="r"/>
                <a:tab pos="4306888" algn="l"/>
              </a:tabLst>
            </a:pPr>
            <a:r>
              <a:rPr lang="en-AU" dirty="0" smtClean="0"/>
              <a:t>	1.76</a:t>
            </a:r>
            <a:r>
              <a:rPr lang="en-AU" b="1" dirty="0" smtClean="0">
                <a:solidFill>
                  <a:srgbClr val="FF0000"/>
                </a:solidFill>
              </a:rPr>
              <a:t>m</a:t>
            </a:r>
            <a:r>
              <a:rPr lang="en-AU" dirty="0" smtClean="0"/>
              <a:t>	Scaled number</a:t>
            </a:r>
          </a:p>
          <a:p>
            <a:pPr marL="0" indent="0">
              <a:lnSpc>
                <a:spcPct val="150000"/>
              </a:lnSpc>
              <a:buNone/>
              <a:tabLst>
                <a:tab pos="3943350" algn="r"/>
                <a:tab pos="4306888" algn="l"/>
              </a:tabLst>
            </a:pPr>
            <a:r>
              <a:rPr lang="en-AU" dirty="0" smtClean="0"/>
              <a:t>	(-37.908, 145.029) </a:t>
            </a:r>
            <a:r>
              <a:rPr lang="en-AU" b="1" dirty="0" smtClean="0">
                <a:solidFill>
                  <a:srgbClr val="FF0000"/>
                </a:solidFill>
              </a:rPr>
              <a:t>epsg:4326</a:t>
            </a:r>
            <a:r>
              <a:rPr lang="en-AU" dirty="0" smtClean="0"/>
              <a:t>	Vector, Tuple</a:t>
            </a:r>
          </a:p>
          <a:p>
            <a:pPr marL="0" indent="0">
              <a:lnSpc>
                <a:spcPct val="150000"/>
              </a:lnSpc>
              <a:buNone/>
              <a:tabLst>
                <a:tab pos="3943350" algn="r"/>
                <a:tab pos="4306888" algn="l"/>
              </a:tabLst>
            </a:pPr>
            <a:r>
              <a:rPr lang="en-AU" dirty="0" smtClean="0"/>
              <a:t>		Array</a:t>
            </a:r>
            <a:r>
              <a:rPr lang="en-AU" dirty="0"/>
              <a:t>, </a:t>
            </a:r>
            <a:r>
              <a:rPr lang="en-AU" dirty="0" smtClean="0"/>
              <a:t>Image, Field</a:t>
            </a:r>
          </a:p>
          <a:p>
            <a:pPr marL="0" indent="0">
              <a:lnSpc>
                <a:spcPct val="150000"/>
              </a:lnSpc>
              <a:buNone/>
              <a:tabLst>
                <a:tab pos="3943350" algn="r"/>
                <a:tab pos="4306888" algn="l"/>
              </a:tabLst>
            </a:pPr>
            <a:endParaRPr lang="en-AU" dirty="0" smtClean="0"/>
          </a:p>
          <a:p>
            <a:pPr marL="0" indent="0">
              <a:lnSpc>
                <a:spcPct val="150000"/>
              </a:lnSpc>
              <a:buNone/>
              <a:tabLst>
                <a:tab pos="3943350" algn="r"/>
                <a:tab pos="4306888" algn="l"/>
              </a:tabLst>
            </a:pPr>
            <a:r>
              <a:rPr lang="en-AU" dirty="0" smtClean="0"/>
              <a:t>	“Silurian” </a:t>
            </a:r>
            <a:r>
              <a:rPr lang="en-AU" b="1" dirty="0" smtClean="0">
                <a:solidFill>
                  <a:srgbClr val="FF0000"/>
                </a:solidFill>
              </a:rPr>
              <a:t>ISC 2017</a:t>
            </a:r>
            <a:r>
              <a:rPr lang="en-AU" dirty="0" smtClean="0"/>
              <a:t>	Word or concept, classifier</a:t>
            </a:r>
          </a:p>
          <a:p>
            <a:pPr marL="0" indent="0">
              <a:lnSpc>
                <a:spcPct val="150000"/>
              </a:lnSpc>
              <a:buNone/>
              <a:tabLst>
                <a:tab pos="3943350" algn="r"/>
                <a:tab pos="4306888" algn="l"/>
              </a:tabLst>
            </a:pPr>
            <a:r>
              <a:rPr lang="en-AU" dirty="0"/>
              <a:t>	“poor” </a:t>
            </a:r>
            <a:r>
              <a:rPr lang="en-AU" b="1" dirty="0">
                <a:solidFill>
                  <a:srgbClr val="FF0000"/>
                </a:solidFill>
              </a:rPr>
              <a:t>{reference}</a:t>
            </a:r>
            <a:r>
              <a:rPr lang="en-AU" dirty="0"/>
              <a:t>	Assessment</a:t>
            </a:r>
          </a:p>
          <a:p>
            <a:pPr marL="0" indent="0">
              <a:lnSpc>
                <a:spcPct val="150000"/>
              </a:lnSpc>
              <a:buNone/>
              <a:tabLst>
                <a:tab pos="3943350" algn="r"/>
                <a:tab pos="4306888" algn="l"/>
              </a:tabLst>
            </a:pPr>
            <a:r>
              <a:rPr lang="en-AU" dirty="0" smtClean="0"/>
              <a:t>	“false”	Boolean</a:t>
            </a:r>
          </a:p>
          <a:p>
            <a:pPr marL="0" indent="0">
              <a:lnSpc>
                <a:spcPct val="150000"/>
              </a:lnSpc>
              <a:buNone/>
              <a:tabLst>
                <a:tab pos="3943350" algn="r"/>
                <a:tab pos="4306888" algn="l"/>
              </a:tabLst>
            </a:pPr>
            <a:endParaRPr lang="en-AU" dirty="0" smtClean="0"/>
          </a:p>
          <a:p>
            <a:pPr marL="0" indent="0">
              <a:lnSpc>
                <a:spcPct val="150000"/>
              </a:lnSpc>
              <a:buNone/>
              <a:tabLst>
                <a:tab pos="3943350" algn="r"/>
                <a:tab pos="4306888" algn="l"/>
              </a:tabLst>
            </a:pPr>
            <a:r>
              <a:rPr lang="en-AU" dirty="0" smtClean="0"/>
              <a:t>                      Value of result is tied to a </a:t>
            </a:r>
            <a:r>
              <a:rPr lang="en-AU" b="1" dirty="0" smtClean="0">
                <a:solidFill>
                  <a:srgbClr val="FF0000"/>
                </a:solidFill>
              </a:rPr>
              <a:t>reference system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45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8" t="30114" r="19638" b="19697"/>
          <a:stretch/>
        </p:blipFill>
        <p:spPr>
          <a:xfrm>
            <a:off x="3179853" y="2060848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5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46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2625" y="274638"/>
            <a:ext cx="8461375" cy="852487"/>
          </a:xfrm>
        </p:spPr>
        <p:txBody>
          <a:bodyPr/>
          <a:lstStyle/>
          <a:p>
            <a:r>
              <a:rPr lang="en-AU" dirty="0" smtClean="0"/>
              <a:t>Domain model</a:t>
            </a:r>
            <a:endParaRPr lang="en-AU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38544" y="857921"/>
            <a:ext cx="6863378" cy="514753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77992" y="1415157"/>
            <a:ext cx="4671802" cy="1522470"/>
            <a:chOff x="4846509" y="1988840"/>
            <a:chExt cx="4118973" cy="1056117"/>
          </a:xfrm>
        </p:grpSpPr>
        <p:sp>
          <p:nvSpPr>
            <p:cNvPr id="15" name="Rectangle 14"/>
            <p:cNvSpPr/>
            <p:nvPr/>
          </p:nvSpPr>
          <p:spPr>
            <a:xfrm>
              <a:off x="4846509" y="1988840"/>
              <a:ext cx="4090491" cy="1056117"/>
            </a:xfrm>
            <a:prstGeom prst="rect">
              <a:avLst/>
            </a:prstGeom>
            <a:solidFill>
              <a:schemeClr val="accent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00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846509" y="2036845"/>
              <a:ext cx="4118973" cy="991246"/>
              <a:chOff x="2579395" y="4941167"/>
              <a:chExt cx="5087460" cy="1318644"/>
            </a:xfrm>
          </p:grpSpPr>
          <p:sp>
            <p:nvSpPr>
              <p:cNvPr id="17" name="Content Placeholder 2"/>
              <p:cNvSpPr txBox="1">
                <a:spLocks/>
              </p:cNvSpPr>
              <p:nvPr/>
            </p:nvSpPr>
            <p:spPr>
              <a:xfrm>
                <a:off x="4217357" y="4941167"/>
                <a:ext cx="2057550" cy="1318644"/>
              </a:xfrm>
              <a:prstGeom prst="rect">
                <a:avLst/>
              </a:prstGeom>
            </p:spPr>
            <p:txBody>
              <a:bodyPr vert="horz" lIns="66462" tIns="33231" rIns="66462" bIns="33231" rtlCol="0">
                <a:noAutofit/>
              </a:bodyPr>
              <a:lstStyle>
                <a:lvl1pPr marL="216000" indent="-216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32000" indent="-216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Calibri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48000" indent="-216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Calibri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64000" indent="-216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Calibri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80000" indent="-216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Calibri" pitchFamily="34" charset="0"/>
                  <a:buChar char="•"/>
                  <a:tabLst/>
                  <a:defRPr sz="18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000" b="1" dirty="0">
                    <a:solidFill>
                      <a:schemeClr val="accent4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Characteristic properties</a:t>
                </a:r>
                <a:endParaRPr lang="en-US" sz="1000" b="1" i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5999" lvl="1" indent="0">
                  <a:buNone/>
                </a:pPr>
                <a:r>
                  <a:rPr lang="en-US" sz="1000" i="1" dirty="0">
                    <a:solidFill>
                      <a:srgbClr val="37542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height</a:t>
                </a:r>
                <a:r>
                  <a:rPr lang="en-US" sz="1000" dirty="0">
                    <a:solidFill>
                      <a:srgbClr val="37542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	</a:t>
                </a:r>
              </a:p>
              <a:p>
                <a:pPr marL="215999" lvl="1" indent="0">
                  <a:buNone/>
                </a:pPr>
                <a:r>
                  <a:rPr lang="en-US" sz="1000" i="1" dirty="0" err="1">
                    <a:solidFill>
                      <a:srgbClr val="37542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dbh</a:t>
                </a:r>
                <a:r>
                  <a:rPr lang="en-US" sz="1000" dirty="0">
                    <a:solidFill>
                      <a:srgbClr val="37542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 marL="215999" lvl="1" indent="0">
                  <a:buNone/>
                </a:pPr>
                <a:r>
                  <a:rPr lang="en-US" sz="1000" i="1" dirty="0">
                    <a:solidFill>
                      <a:srgbClr val="37542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taxon</a:t>
                </a:r>
                <a:r>
                  <a:rPr lang="en-US" sz="1000" dirty="0">
                    <a:solidFill>
                      <a:srgbClr val="37542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	</a:t>
                </a:r>
                <a:endParaRPr lang="en-AU" sz="1000" dirty="0">
                  <a:solidFill>
                    <a:srgbClr val="37542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5999" lvl="1" indent="0">
                  <a:buNone/>
                </a:pPr>
                <a:r>
                  <a:rPr lang="en-AU" sz="1000" i="1" dirty="0" smtClean="0">
                    <a:solidFill>
                      <a:srgbClr val="37542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location</a:t>
                </a:r>
                <a:r>
                  <a:rPr lang="en-AU" sz="1000" i="1" dirty="0">
                    <a:solidFill>
                      <a:schemeClr val="accent4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en-AU" sz="1000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Content Placeholder 2"/>
              <p:cNvSpPr txBox="1">
                <a:spLocks/>
              </p:cNvSpPr>
              <p:nvPr/>
            </p:nvSpPr>
            <p:spPr>
              <a:xfrm>
                <a:off x="2579395" y="4941167"/>
                <a:ext cx="1734312" cy="576064"/>
              </a:xfrm>
              <a:prstGeom prst="rect">
                <a:avLst/>
              </a:prstGeom>
            </p:spPr>
            <p:txBody>
              <a:bodyPr lIns="66462" tIns="33231" rIns="66462" bIns="33231">
                <a:noAutofit/>
              </a:bodyPr>
              <a:lstStyle>
                <a:lvl1pPr marL="0" indent="0" algn="just" defTabSz="990570" rtl="0" eaLnBrk="1" latinLnBrk="0" hangingPunct="1">
                  <a:lnSpc>
                    <a:spcPct val="90000"/>
                  </a:lnSpc>
                  <a:spcBef>
                    <a:spcPts val="650"/>
                  </a:spcBef>
                  <a:buFont typeface="Arial" pitchFamily="34" charset="0"/>
                  <a:buNone/>
                  <a:defRPr sz="1000" b="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67986" indent="-233993" algn="l" defTabSz="990570" rtl="0" eaLnBrk="1" latinLnBrk="0" hangingPunct="1">
                  <a:lnSpc>
                    <a:spcPct val="90000"/>
                  </a:lnSpc>
                  <a:spcBef>
                    <a:spcPts val="650"/>
                  </a:spcBef>
                  <a:buFont typeface="Calibri" pitchFamily="34" charset="0"/>
                  <a:buChar char="•"/>
                  <a:defRPr sz="21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01978" indent="-233993" algn="l" defTabSz="990570" rtl="0" eaLnBrk="1" latinLnBrk="0" hangingPunct="1">
                  <a:lnSpc>
                    <a:spcPct val="90000"/>
                  </a:lnSpc>
                  <a:spcBef>
                    <a:spcPts val="650"/>
                  </a:spcBef>
                  <a:buFont typeface="Calibri" pitchFamily="34" charset="0"/>
                  <a:buChar char="–"/>
                  <a:defRPr sz="21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35971" indent="-233993" algn="l" defTabSz="990570" rtl="0" eaLnBrk="1" latinLnBrk="0" hangingPunct="1">
                  <a:lnSpc>
                    <a:spcPct val="90000"/>
                  </a:lnSpc>
                  <a:spcBef>
                    <a:spcPts val="650"/>
                  </a:spcBef>
                  <a:buFont typeface="Calibri" pitchFamily="34" charset="0"/>
                  <a:buChar char="–"/>
                  <a:defRPr sz="21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69964" indent="-233993" algn="l" defTabSz="990570" rtl="0" eaLnBrk="1" latinLnBrk="0" hangingPunct="1">
                  <a:lnSpc>
                    <a:spcPct val="90000"/>
                  </a:lnSpc>
                  <a:spcBef>
                    <a:spcPts val="650"/>
                  </a:spcBef>
                  <a:buFont typeface="Calibri" pitchFamily="34" charset="0"/>
                  <a:buChar char="•"/>
                  <a:tabLst/>
                  <a:defRPr sz="195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5pPr>
                <a:lvl6pPr marL="2724066" indent="-247642" algn="l" defTabSz="990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1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219351" indent="-247642" algn="l" defTabSz="990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1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714636" indent="-247642" algn="l" defTabSz="990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1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09920" indent="-247642" algn="l" defTabSz="990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1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/>
                  <a:t>Feature type</a:t>
                </a:r>
              </a:p>
              <a:p>
                <a:r>
                  <a:rPr lang="en-US" i="1" dirty="0" err="1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VascularPlantOccurrence</a:t>
                </a:r>
                <a:endParaRPr lang="en-US" i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9" name="Content Placeholder 2"/>
              <p:cNvSpPr txBox="1">
                <a:spLocks/>
              </p:cNvSpPr>
              <p:nvPr/>
            </p:nvSpPr>
            <p:spPr>
              <a:xfrm>
                <a:off x="5817096" y="4941167"/>
                <a:ext cx="1849759" cy="1318644"/>
              </a:xfrm>
              <a:prstGeom prst="rect">
                <a:avLst/>
              </a:prstGeom>
            </p:spPr>
            <p:txBody>
              <a:bodyPr vert="horz" lIns="66462" tIns="33231" rIns="66462" bIns="33231" rtlCol="0">
                <a:noAutofit/>
              </a:bodyPr>
              <a:lstStyle>
                <a:lvl1pPr marL="216000" indent="-216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32000" indent="-216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Calibri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48000" indent="-216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Calibri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64000" indent="-216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Calibri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80000" indent="-216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Calibri" pitchFamily="34" charset="0"/>
                  <a:buChar char="•"/>
                  <a:tabLst/>
                  <a:defRPr sz="18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15999" lvl="1" indent="0">
                  <a:buNone/>
                </a:pPr>
                <a:r>
                  <a:rPr lang="en-US" sz="1000" b="1" dirty="0">
                    <a:solidFill>
                      <a:schemeClr val="accent2">
                        <a:lumMod val="90000"/>
                        <a:lumOff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Property values</a:t>
                </a:r>
              </a:p>
              <a:p>
                <a:pPr marL="215999" lvl="1" indent="0">
                  <a:buNone/>
                </a:pPr>
                <a:r>
                  <a:rPr lang="en-US" sz="1000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91  m</a:t>
                </a:r>
              </a:p>
              <a:p>
                <a:pPr marL="215999" lvl="1" indent="0">
                  <a:buNone/>
                </a:pPr>
                <a:r>
                  <a:rPr lang="en-US" sz="1000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1.5 m</a:t>
                </a:r>
              </a:p>
              <a:p>
                <a:pPr marL="215999" lvl="1" indent="0">
                  <a:buNone/>
                </a:pPr>
                <a:r>
                  <a:rPr lang="en-US" sz="1000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AU" sz="1000" i="1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Eucalyptus </a:t>
                </a:r>
                <a:r>
                  <a:rPr lang="en-AU" sz="1000" i="1" dirty="0" err="1">
                    <a:solidFill>
                      <a:schemeClr val="accent2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regnans</a:t>
                </a:r>
                <a:endParaRPr lang="en-AU" sz="10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15999" lvl="1" indent="0">
                  <a:buNone/>
                </a:pPr>
                <a:r>
                  <a:rPr lang="en-AU" sz="1000" i="1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AU" sz="1000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-42.72, 146.81</a:t>
                </a:r>
                <a:r>
                  <a:rPr lang="en-US" sz="1000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AU" sz="1000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" name="Text Placeholder 4"/>
          <p:cNvSpPr txBox="1">
            <a:spLocks/>
          </p:cNvSpPr>
          <p:nvPr/>
        </p:nvSpPr>
        <p:spPr>
          <a:xfrm>
            <a:off x="684006" y="2632851"/>
            <a:ext cx="4639498" cy="5801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tIns="66462" bIns="66462" numCol="2" spcCol="108000"/>
          <a:lstStyle>
            <a:lvl1pPr marL="0" indent="0" algn="just" defTabSz="990570" rtl="0" eaLnBrk="1" latinLnBrk="0" hangingPunct="1">
              <a:lnSpc>
                <a:spcPct val="90000"/>
              </a:lnSpc>
              <a:spcBef>
                <a:spcPts val="650"/>
              </a:spcBef>
              <a:buFont typeface="Arial" pitchFamily="34" charset="0"/>
              <a:buNone/>
              <a:defRPr sz="1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7986" indent="-233993" algn="l" defTabSz="990570" rtl="0" eaLnBrk="1" latinLnBrk="0" hangingPunct="1">
              <a:lnSpc>
                <a:spcPct val="90000"/>
              </a:lnSpc>
              <a:spcBef>
                <a:spcPts val="650"/>
              </a:spcBef>
              <a:buFont typeface="Calibri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1978" indent="-233993" algn="l" defTabSz="990570" rtl="0" eaLnBrk="1" latinLnBrk="0" hangingPunct="1">
              <a:lnSpc>
                <a:spcPct val="90000"/>
              </a:lnSpc>
              <a:spcBef>
                <a:spcPts val="650"/>
              </a:spcBef>
              <a:buFont typeface="Calibri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5971" indent="-233993" algn="l" defTabSz="990570" rtl="0" eaLnBrk="1" latinLnBrk="0" hangingPunct="1">
              <a:lnSpc>
                <a:spcPct val="90000"/>
              </a:lnSpc>
              <a:spcBef>
                <a:spcPts val="650"/>
              </a:spcBef>
              <a:buFont typeface="Calibri" pitchFamily="34" charset="0"/>
              <a:buChar char="–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9964" indent="-233993" algn="l" defTabSz="990570" rtl="0" eaLnBrk="1" latinLnBrk="0" hangingPunct="1">
              <a:lnSpc>
                <a:spcPct val="90000"/>
              </a:lnSpc>
              <a:spcBef>
                <a:spcPts val="650"/>
              </a:spcBef>
              <a:buFont typeface="Calibri" pitchFamily="34" charset="0"/>
              <a:buChar char="•"/>
              <a:tabLst/>
              <a:defRPr sz="195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72406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19351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14636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09920" indent="-247642" algn="l" defTabSz="990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50" dirty="0"/>
              <a:t>A </a:t>
            </a:r>
            <a:r>
              <a:rPr lang="en-US" sz="1050" b="1" dirty="0"/>
              <a:t>feature type </a:t>
            </a:r>
            <a:br>
              <a:rPr lang="en-US" sz="1050" b="1" dirty="0"/>
            </a:br>
            <a:r>
              <a:rPr lang="en-US" sz="1050" dirty="0"/>
              <a:t>is defined by a set of </a:t>
            </a:r>
            <a:br>
              <a:rPr lang="en-US" sz="1050" dirty="0"/>
            </a:br>
            <a:r>
              <a:rPr lang="en-US" sz="1050" b="1" i="1" dirty="0"/>
              <a:t>characteristic properties</a:t>
            </a:r>
            <a:r>
              <a:rPr lang="en-US" sz="1050" i="1" dirty="0"/>
              <a:t> </a:t>
            </a:r>
          </a:p>
          <a:p>
            <a:pPr algn="r"/>
            <a:r>
              <a:rPr lang="en-US" sz="1050" dirty="0" smtClean="0"/>
              <a:t>	A </a:t>
            </a:r>
            <a:r>
              <a:rPr lang="en-US" sz="1050" b="1" dirty="0"/>
              <a:t>feature instance </a:t>
            </a:r>
            <a:br>
              <a:rPr lang="en-US" sz="1050" b="1" dirty="0"/>
            </a:br>
            <a:r>
              <a:rPr lang="en-US" sz="1050" dirty="0"/>
              <a:t>is defined by the </a:t>
            </a:r>
            <a:br>
              <a:rPr lang="en-US" sz="1050" dirty="0"/>
            </a:br>
            <a:r>
              <a:rPr lang="en-US" sz="1050" b="1" i="1" dirty="0"/>
              <a:t>values of its properties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0632" y="3933056"/>
            <a:ext cx="6216046" cy="204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8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One vocabulary to rule them all?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No way</a:t>
            </a:r>
          </a:p>
          <a:p>
            <a:endParaRPr lang="en-AU" dirty="0"/>
          </a:p>
          <a:p>
            <a:r>
              <a:rPr lang="en-AU" dirty="0" smtClean="0"/>
              <a:t>Separate disciplines have their </a:t>
            </a:r>
            <a:r>
              <a:rPr lang="en-AU" dirty="0"/>
              <a:t>specific </a:t>
            </a:r>
            <a:r>
              <a:rPr lang="en-AU" dirty="0" smtClean="0"/>
              <a:t>requirements, community, prerogative</a:t>
            </a:r>
          </a:p>
          <a:p>
            <a:endParaRPr lang="en-AU" dirty="0"/>
          </a:p>
          <a:p>
            <a:r>
              <a:rPr lang="en-AU" dirty="0" smtClean="0"/>
              <a:t>Each community focuses on specific elements of empirical science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47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848700"/>
            <a:ext cx="2857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One vocabulary to rule them all?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chemeClr val="bg1">
                    <a:lumMod val="75000"/>
                  </a:schemeClr>
                </a:solidFill>
              </a:rPr>
              <a:t>No way</a:t>
            </a:r>
          </a:p>
          <a:p>
            <a:endParaRPr lang="en-A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AU" dirty="0" smtClean="0">
                <a:solidFill>
                  <a:schemeClr val="bg1">
                    <a:lumMod val="75000"/>
                  </a:schemeClr>
                </a:solidFill>
              </a:rPr>
              <a:t>Separate disciplines have their </a:t>
            </a:r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specific </a:t>
            </a:r>
            <a:r>
              <a:rPr lang="en-AU" dirty="0" smtClean="0">
                <a:solidFill>
                  <a:schemeClr val="bg1">
                    <a:lumMod val="75000"/>
                  </a:schemeClr>
                </a:solidFill>
              </a:rPr>
              <a:t>requirements, traditions, prerogative, community</a:t>
            </a:r>
          </a:p>
          <a:p>
            <a:endParaRPr lang="en-A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AU" dirty="0" smtClean="0">
                <a:solidFill>
                  <a:schemeClr val="bg1">
                    <a:lumMod val="75000"/>
                  </a:schemeClr>
                </a:solidFill>
              </a:rPr>
              <a:t>Each focuses on specific elements of empirical science </a:t>
            </a:r>
          </a:p>
          <a:p>
            <a:endParaRPr lang="en-AU" dirty="0"/>
          </a:p>
          <a:p>
            <a:r>
              <a:rPr lang="en-AU" dirty="0" smtClean="0"/>
              <a:t>This model labels the boxes where specialists focus their work</a:t>
            </a:r>
          </a:p>
          <a:p>
            <a:endParaRPr lang="en-AU" dirty="0"/>
          </a:p>
          <a:p>
            <a:r>
              <a:rPr lang="en-AU" dirty="0" smtClean="0"/>
              <a:t>Common </a:t>
            </a:r>
            <a:r>
              <a:rPr lang="en-AU" b="1" dirty="0" smtClean="0"/>
              <a:t>high-level </a:t>
            </a:r>
            <a:r>
              <a:rPr lang="en-AU" dirty="0" smtClean="0"/>
              <a:t>vocabulary makes mapping between disciplines easier, not frictionless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48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6135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DCAT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49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0" y="5609710"/>
            <a:ext cx="3411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hlinkClick r:id="rId2"/>
              </a:rPr>
              <a:t>https://w3c.github.io/dxwg/dcat</a:t>
            </a:r>
            <a:r>
              <a:rPr lang="en-AU" dirty="0" smtClean="0">
                <a:hlinkClick r:id="rId2"/>
              </a:rPr>
              <a:t>/</a:t>
            </a:r>
            <a:r>
              <a:rPr lang="en-AU" dirty="0" smtClean="0"/>
              <a:t> </a:t>
            </a:r>
            <a:endParaRPr lang="en-AU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898724"/>
            <a:ext cx="4680198" cy="5005045"/>
          </a:xfrm>
        </p:spPr>
      </p:pic>
      <p:sp>
        <p:nvSpPr>
          <p:cNvPr id="12" name="TextBox 11"/>
          <p:cNvSpPr txBox="1"/>
          <p:nvPr/>
        </p:nvSpPr>
        <p:spPr>
          <a:xfrm>
            <a:off x="251520" y="1127125"/>
            <a:ext cx="2125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W3C Dataset </a:t>
            </a:r>
            <a:r>
              <a:rPr lang="en-AU" dirty="0" smtClean="0"/>
              <a:t>catalog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320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5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9144000" cy="628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32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2773064" cy="852487"/>
          </a:xfrm>
        </p:spPr>
        <p:txBody>
          <a:bodyPr>
            <a:normAutofit fontScale="90000"/>
          </a:bodyPr>
          <a:lstStyle/>
          <a:p>
            <a:r>
              <a:rPr lang="en-AU" dirty="0"/>
              <a:t>DCAT </a:t>
            </a:r>
            <a:r>
              <a:rPr lang="en-AU" dirty="0" smtClean="0"/>
              <a:t>Science profile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50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1547500"/>
            <a:ext cx="274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Collections of Observations</a:t>
            </a:r>
            <a:endParaRPr lang="en-AU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484" y="326095"/>
            <a:ext cx="6132652" cy="4831097"/>
          </a:xfrm>
        </p:spPr>
      </p:pic>
    </p:spTree>
    <p:extLst>
      <p:ext uri="{BB962C8B-B14F-4D97-AF65-F5344CB8AC3E}">
        <p14:creationId xmlns:p14="http://schemas.microsoft.com/office/powerpoint/2010/main" val="148477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DCAT research profile?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smtClean="0"/>
              <a:t>Ontology mashup: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Controlled </a:t>
            </a:r>
            <a:r>
              <a:rPr lang="en-AU" dirty="0"/>
              <a:t>vocabularies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Observation properties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Project context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51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17" y="247035"/>
            <a:ext cx="4407371" cy="5717509"/>
          </a:xfrm>
        </p:spPr>
      </p:pic>
      <p:grpSp>
        <p:nvGrpSpPr>
          <p:cNvPr id="27" name="Group 26"/>
          <p:cNvGrpSpPr/>
          <p:nvPr/>
        </p:nvGrpSpPr>
        <p:grpSpPr>
          <a:xfrm>
            <a:off x="3275856" y="3068960"/>
            <a:ext cx="4104456" cy="720080"/>
            <a:chOff x="3275856" y="3068960"/>
            <a:chExt cx="4104456" cy="720080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3275856" y="3212976"/>
              <a:ext cx="2232248" cy="216024"/>
            </a:xfrm>
            <a:prstGeom prst="straightConnector1">
              <a:avLst/>
            </a:prstGeom>
            <a:ln w="571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5508104" y="3068960"/>
              <a:ext cx="1872208" cy="72008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339752" y="3573016"/>
            <a:ext cx="6480398" cy="1368152"/>
            <a:chOff x="2339752" y="3573016"/>
            <a:chExt cx="6480398" cy="1368152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2339752" y="4221088"/>
              <a:ext cx="5688632" cy="395772"/>
            </a:xfrm>
            <a:prstGeom prst="straightConnector1">
              <a:avLst/>
            </a:prstGeom>
            <a:ln w="571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8028384" y="3573016"/>
              <a:ext cx="791766" cy="1368152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347864" y="368487"/>
            <a:ext cx="2649412" cy="1836377"/>
            <a:chOff x="3347864" y="368487"/>
            <a:chExt cx="2649412" cy="1836377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3347864" y="620688"/>
              <a:ext cx="1512168" cy="1584176"/>
            </a:xfrm>
            <a:prstGeom prst="straightConnector1">
              <a:avLst/>
            </a:prstGeom>
            <a:ln w="571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4860031" y="368487"/>
              <a:ext cx="1137245" cy="468225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87574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945" y="3730771"/>
            <a:ext cx="3054023" cy="2290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968" y="552111"/>
            <a:ext cx="2286000" cy="1714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56" y="980728"/>
            <a:ext cx="1508760" cy="20093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9" y="3465165"/>
            <a:ext cx="4972050" cy="2124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29744"/>
            <a:ext cx="3514908" cy="2343272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Sampling</a:t>
            </a:r>
            <a:endParaRPr lang="en-AU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52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886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Sample = result of Act-of-sampling</a:t>
            </a:r>
            <a:endParaRPr lang="en-AU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AU" sz="2000" dirty="0" smtClean="0"/>
              <a:t>A ‘sample’ is a thing </a:t>
            </a:r>
            <a:r>
              <a:rPr lang="en-AU" sz="2000" dirty="0"/>
              <a:t>or subset </a:t>
            </a:r>
            <a:r>
              <a:rPr lang="en-AU" sz="2000" dirty="0" smtClean="0"/>
              <a:t>which </a:t>
            </a:r>
            <a:r>
              <a:rPr lang="en-AU" sz="2000" dirty="0"/>
              <a:t>is intended to be representative of a larger thing or </a:t>
            </a:r>
            <a:r>
              <a:rPr lang="en-AU" sz="2000" dirty="0" smtClean="0"/>
              <a:t>set …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AU" sz="2000" dirty="0" smtClean="0"/>
              <a:t>… created </a:t>
            </a:r>
            <a:r>
              <a:rPr lang="en-AU" sz="2000" dirty="0"/>
              <a:t>or selected for the purpose of making observations </a:t>
            </a:r>
            <a:r>
              <a:rPr lang="en-AU" sz="2000" dirty="0" smtClean="0"/>
              <a:t>to </a:t>
            </a:r>
            <a:r>
              <a:rPr lang="en-AU" sz="2000" dirty="0"/>
              <a:t>determine the value of one or more properties, traits or qualities of the larger </a:t>
            </a:r>
            <a:r>
              <a:rPr lang="en-AU" sz="2000" dirty="0" smtClean="0"/>
              <a:t>thing </a:t>
            </a:r>
          </a:p>
          <a:p>
            <a:pPr marL="0" indent="0">
              <a:lnSpc>
                <a:spcPct val="120000"/>
              </a:lnSpc>
              <a:buNone/>
            </a:pPr>
            <a:endParaRPr lang="en-AU" sz="2000" dirty="0" smtClean="0"/>
          </a:p>
          <a:p>
            <a:pPr marL="0" indent="0">
              <a:lnSpc>
                <a:spcPct val="120000"/>
              </a:lnSpc>
              <a:buNone/>
            </a:pPr>
            <a:endParaRPr lang="en-AU" sz="2000" dirty="0" smtClean="0"/>
          </a:p>
          <a:p>
            <a:pPr marL="0" indent="0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D21A8-675D-44A2-AEB8-9958FDEBFB90}" type="slidenum">
              <a:rPr lang="en-AU" smtClean="0"/>
              <a:t>53</a:t>
            </a:fld>
            <a:endParaRPr lang="en-AU"/>
          </a:p>
        </p:txBody>
      </p:sp>
      <p:sp>
        <p:nvSpPr>
          <p:cNvPr id="13" name="Rectangle 12"/>
          <p:cNvSpPr/>
          <p:nvPr/>
        </p:nvSpPr>
        <p:spPr>
          <a:xfrm>
            <a:off x="4540787" y="4913568"/>
            <a:ext cx="4572000" cy="6832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AU" sz="1600" dirty="0"/>
              <a:t>The essential property of a sample is the 'is-sample-of' relationship with the larger thing. 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52120" y="6412580"/>
            <a:ext cx="29928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chemeClr val="accent2">
                    <a:lumMod val="10000"/>
                    <a:lumOff val="90000"/>
                  </a:schemeClr>
                </a:solidFill>
                <a:latin typeface="Consolas" panose="020B0609020204030204" pitchFamily="49" charset="0"/>
              </a:rPr>
              <a:t>https://goo.gl/KBvkgW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138" y="1484784"/>
            <a:ext cx="4355170" cy="2997274"/>
          </a:xfrm>
        </p:spPr>
      </p:pic>
      <p:sp>
        <p:nvSpPr>
          <p:cNvPr id="14" name="Oval 13"/>
          <p:cNvSpPr/>
          <p:nvPr/>
        </p:nvSpPr>
        <p:spPr>
          <a:xfrm>
            <a:off x="6131707" y="3665120"/>
            <a:ext cx="2866405" cy="104622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783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3" grpId="0"/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Types of sample</a:t>
            </a:r>
            <a:endParaRPr lang="en-AU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58775" y="1268413"/>
            <a:ext cx="3901788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AU" dirty="0" smtClean="0"/>
              <a:t>A </a:t>
            </a:r>
            <a:r>
              <a:rPr lang="en-AU" b="1" dirty="0"/>
              <a:t>material sample or specimen </a:t>
            </a:r>
            <a:r>
              <a:rPr lang="en-AU" dirty="0"/>
              <a:t>is typically selected to allow ex-situ </a:t>
            </a:r>
            <a:r>
              <a:rPr lang="en-AU" dirty="0" smtClean="0"/>
              <a:t>observations</a:t>
            </a:r>
            <a:endParaRPr lang="en-AU" dirty="0"/>
          </a:p>
          <a:p>
            <a:pPr marL="0" indent="0">
              <a:lnSpc>
                <a:spcPct val="120000"/>
              </a:lnSpc>
              <a:buNone/>
            </a:pPr>
            <a:endParaRPr lang="en-AU" dirty="0"/>
          </a:p>
          <a:p>
            <a:pPr marL="0" indent="0">
              <a:lnSpc>
                <a:spcPct val="120000"/>
              </a:lnSpc>
              <a:buNone/>
            </a:pPr>
            <a:r>
              <a:rPr lang="en-AU" dirty="0"/>
              <a:t>A </a:t>
            </a:r>
            <a:r>
              <a:rPr lang="en-AU" b="1" dirty="0"/>
              <a:t>statistical sample or subset </a:t>
            </a:r>
            <a:r>
              <a:rPr lang="en-AU" dirty="0"/>
              <a:t>is a specified number of individuals from a </a:t>
            </a:r>
            <a:r>
              <a:rPr lang="en-AU" dirty="0" smtClean="0"/>
              <a:t>population</a:t>
            </a:r>
            <a:endParaRPr lang="en-AU" dirty="0"/>
          </a:p>
          <a:p>
            <a:pPr marL="0" indent="0">
              <a:lnSpc>
                <a:spcPct val="120000"/>
              </a:lnSpc>
              <a:buNone/>
            </a:pPr>
            <a:endParaRPr lang="en-AU" dirty="0"/>
          </a:p>
          <a:p>
            <a:pPr marL="0" indent="0">
              <a:lnSpc>
                <a:spcPct val="120000"/>
              </a:lnSpc>
              <a:buNone/>
            </a:pPr>
            <a:r>
              <a:rPr lang="en-AU" dirty="0"/>
              <a:t>A </a:t>
            </a:r>
            <a:r>
              <a:rPr lang="en-AU" b="1" dirty="0"/>
              <a:t>spatio-temporal sample </a:t>
            </a:r>
            <a:r>
              <a:rPr lang="en-AU" dirty="0"/>
              <a:t>may have the same dimension but a smaller extent than the thing which it represents, </a:t>
            </a:r>
            <a:endParaRPr lang="en-AU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AU" dirty="0" smtClean="0"/>
              <a:t>or a </a:t>
            </a:r>
            <a:r>
              <a:rPr lang="en-AU" dirty="0"/>
              <a:t>lower topologic dimension than the thing which it </a:t>
            </a:r>
            <a:r>
              <a:rPr lang="en-AU" dirty="0" smtClean="0"/>
              <a:t>represents</a:t>
            </a:r>
            <a:endParaRPr lang="en-AU" dirty="0"/>
          </a:p>
          <a:p>
            <a:pPr marL="0" indent="0">
              <a:lnSpc>
                <a:spcPct val="120000"/>
              </a:lnSpc>
              <a:buNone/>
            </a:pP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D21A8-675D-44A2-AEB8-9958FDEBFB90}" type="slidenum">
              <a:rPr lang="en-AU" smtClean="0"/>
              <a:t>54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1" r="35825" b="41592"/>
          <a:stretch/>
        </p:blipFill>
        <p:spPr>
          <a:xfrm>
            <a:off x="6047576" y="204301"/>
            <a:ext cx="2877602" cy="21808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63" y="4485169"/>
            <a:ext cx="3225814" cy="21520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103" y="2609240"/>
            <a:ext cx="2273270" cy="2682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63" y="2280751"/>
            <a:ext cx="2009775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9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4038599" cy="852487"/>
          </a:xfrm>
        </p:spPr>
        <p:txBody>
          <a:bodyPr/>
          <a:lstStyle/>
          <a:p>
            <a:r>
              <a:rPr lang="en-AU" dirty="0" smtClean="0"/>
              <a:t>Sampling chains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2000" dirty="0" smtClean="0"/>
              <a:t>Similar patterns apply to samples</a:t>
            </a:r>
            <a:endParaRPr lang="en-AU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55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4572000" y="1556792"/>
            <a:ext cx="3960440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4572000" y="3789040"/>
            <a:ext cx="3960440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99" y="274638"/>
            <a:ext cx="3685325" cy="5721462"/>
          </a:xfrm>
        </p:spPr>
      </p:pic>
      <p:sp>
        <p:nvSpPr>
          <p:cNvPr id="11" name="Rectangle 10"/>
          <p:cNvSpPr/>
          <p:nvPr/>
        </p:nvSpPr>
        <p:spPr>
          <a:xfrm>
            <a:off x="189549" y="5609710"/>
            <a:ext cx="55139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hlinkClick r:id="rId3"/>
              </a:rPr>
              <a:t>https://w3c.github.io/sdw/proposals/ssn-extensions</a:t>
            </a:r>
            <a:r>
              <a:rPr lang="en-AU" dirty="0" smtClean="0">
                <a:hlinkClick r:id="rId3"/>
              </a:rPr>
              <a:t>/</a:t>
            </a:r>
            <a:r>
              <a:rPr lang="en-AU" dirty="0" smtClean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4561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4038599" cy="852487"/>
          </a:xfrm>
        </p:spPr>
        <p:txBody>
          <a:bodyPr/>
          <a:lstStyle/>
          <a:p>
            <a:r>
              <a:rPr lang="en-AU" dirty="0" smtClean="0"/>
              <a:t>Sample preparation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dirty="0" smtClean="0"/>
              <a:t>Details of sample preparation chains can be recorded using PROV-O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56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1026" name="Picture 2" descr="https://lh3.googleusercontent.com/NAD2j6sHBgddD313mFaSyzQsPV_MB0rtQvEPbWS5TBspHevZvEH8L5WnZpCrQRWxq1IIgS7IerKzF-wLnVvuKdsRHXoQUM56yVEKE7OBazpSvDAXMd0XJ45QWKnLwkklZIGfxSK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913" y="476672"/>
            <a:ext cx="3714750" cy="55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9512" y="5373216"/>
            <a:ext cx="5513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hlinkClick r:id="rId4"/>
              </a:rPr>
              <a:t>https://www.w3.org/TR/prov-o</a:t>
            </a:r>
            <a:r>
              <a:rPr lang="en-AU" dirty="0" smtClean="0">
                <a:hlinkClick r:id="rId4"/>
              </a:rPr>
              <a:t>/</a:t>
            </a:r>
            <a:endParaRPr lang="en-AU" dirty="0" smtClean="0"/>
          </a:p>
          <a:p>
            <a:r>
              <a:rPr lang="en-AU" i="1" dirty="0" smtClean="0"/>
              <a:t>Provenance-of-things</a:t>
            </a:r>
            <a:r>
              <a:rPr lang="en-AU" sz="1200" i="1" dirty="0" smtClean="0"/>
              <a:t> - </a:t>
            </a:r>
            <a:r>
              <a:rPr lang="en-AU" dirty="0" smtClean="0">
                <a:hlinkClick r:id="rId5"/>
              </a:rPr>
              <a:t>https</a:t>
            </a:r>
            <a:r>
              <a:rPr lang="en-AU" dirty="0">
                <a:hlinkClick r:id="rId5"/>
              </a:rPr>
              <a:t>://</a:t>
            </a:r>
            <a:r>
              <a:rPr lang="en-AU" dirty="0" smtClean="0">
                <a:hlinkClick r:id="rId5"/>
              </a:rPr>
              <a:t>goo.gl/HeVkXp</a:t>
            </a:r>
            <a:endParaRPr lang="en-AU" sz="1200" i="1" dirty="0"/>
          </a:p>
        </p:txBody>
      </p:sp>
    </p:spTree>
    <p:extLst>
      <p:ext uri="{BB962C8B-B14F-4D97-AF65-F5344CB8AC3E}">
        <p14:creationId xmlns:p14="http://schemas.microsoft.com/office/powerpoint/2010/main" val="135912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358774" y="3717032"/>
            <a:ext cx="2413026" cy="1539200"/>
          </a:xfrm>
        </p:spPr>
        <p:txBody>
          <a:bodyPr numCol="1">
            <a:normAutofit/>
          </a:bodyPr>
          <a:lstStyle/>
          <a:p>
            <a:pPr>
              <a:lnSpc>
                <a:spcPct val="80000"/>
              </a:lnSpc>
              <a:spcAft>
                <a:spcPct val="0"/>
              </a:spcAft>
            </a:pPr>
            <a:r>
              <a:rPr lang="en-US" sz="1500" dirty="0" smtClean="0"/>
              <a:t>Land and Water</a:t>
            </a:r>
          </a:p>
          <a:p>
            <a:pPr lvl="1">
              <a:lnSpc>
                <a:spcPct val="80000"/>
              </a:lnSpc>
              <a:tabLst>
                <a:tab pos="355600" algn="l"/>
              </a:tabLst>
            </a:pPr>
            <a:r>
              <a:rPr lang="en-US" sz="1500" dirty="0" smtClean="0"/>
              <a:t>Simon Cox</a:t>
            </a:r>
            <a:br>
              <a:rPr lang="en-US" sz="1500" dirty="0" smtClean="0"/>
            </a:br>
            <a:r>
              <a:rPr lang="en-US" sz="1500" dirty="0" smtClean="0"/>
              <a:t>Research Scientist</a:t>
            </a:r>
          </a:p>
          <a:p>
            <a:pPr marL="270000" lvl="2" indent="-270000">
              <a:lnSpc>
                <a:spcPct val="80000"/>
              </a:lnSpc>
              <a:spcAft>
                <a:spcPct val="0"/>
              </a:spcAft>
            </a:pPr>
            <a:r>
              <a:rPr lang="en-US" sz="1500" b="1" dirty="0" smtClean="0"/>
              <a:t>t</a:t>
            </a:r>
            <a:r>
              <a:rPr lang="en-US" sz="1500" dirty="0" smtClean="0"/>
              <a:t>	 +61 3 9545 2365</a:t>
            </a:r>
          </a:p>
          <a:p>
            <a:pPr marL="0" lvl="2" indent="0">
              <a:lnSpc>
                <a:spcPct val="80000"/>
              </a:lnSpc>
              <a:spcAft>
                <a:spcPct val="0"/>
              </a:spcAft>
            </a:pPr>
            <a:r>
              <a:rPr lang="en-US" sz="1500" b="1" dirty="0" smtClean="0"/>
              <a:t>e</a:t>
            </a:r>
            <a:r>
              <a:rPr lang="en-US" sz="1500" dirty="0" smtClean="0"/>
              <a:t>	simon.cox@csiro.au</a:t>
            </a:r>
            <a:r>
              <a:rPr lang="en-US" sz="1500" dirty="0"/>
              <a:t/>
            </a:r>
            <a:br>
              <a:rPr lang="en-US" sz="1500" dirty="0"/>
            </a:br>
            <a:r>
              <a:rPr lang="en-US" sz="1500" b="1" dirty="0" smtClean="0"/>
              <a:t>w</a:t>
            </a:r>
            <a:r>
              <a:rPr lang="en-US" sz="1500" dirty="0" smtClean="0"/>
              <a:t>	www.csiro.au</a:t>
            </a:r>
          </a:p>
          <a:p>
            <a:pPr marL="0" lvl="2" indent="0">
              <a:lnSpc>
                <a:spcPct val="80000"/>
              </a:lnSpc>
              <a:spcAft>
                <a:spcPct val="0"/>
              </a:spcAft>
            </a:pPr>
            <a:endParaRPr lang="en-US" sz="1500" dirty="0"/>
          </a:p>
          <a:p>
            <a:pPr marL="0" lvl="2" indent="0">
              <a:lnSpc>
                <a:spcPct val="80000"/>
              </a:lnSpc>
              <a:spcAft>
                <a:spcPct val="0"/>
              </a:spcAft>
            </a:pPr>
            <a:endParaRPr lang="en-US" sz="1500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rtl="0" eaLnBrk="1" latinLnBrk="0" hangingPunct="1"/>
            <a:r>
              <a:rPr lang="en-AU" sz="1200" b="1" kern="1200" cap="all" baseline="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Land and water</a:t>
            </a:r>
            <a:endParaRPr lang="en-AU" dirty="0">
              <a:effectLst/>
            </a:endParaRPr>
          </a:p>
        </p:txBody>
      </p:sp>
      <p:sp>
        <p:nvSpPr>
          <p:cNvPr id="3891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dirty="0" smtClean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9668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OWL-Time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58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359" y="1916832"/>
            <a:ext cx="4731764" cy="2816526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" r="33119" b="14354"/>
          <a:stretch/>
        </p:blipFill>
        <p:spPr>
          <a:xfrm>
            <a:off x="179512" y="1700808"/>
            <a:ext cx="3672408" cy="3363141"/>
          </a:xfrm>
        </p:spPr>
      </p:pic>
      <p:sp>
        <p:nvSpPr>
          <p:cNvPr id="15" name="Rectangle 14"/>
          <p:cNvSpPr/>
          <p:nvPr/>
        </p:nvSpPr>
        <p:spPr>
          <a:xfrm>
            <a:off x="330200" y="5599474"/>
            <a:ext cx="3490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hlinkClick r:id="rId4"/>
              </a:rPr>
              <a:t>https://www.w3.org/TR/owl-time</a:t>
            </a:r>
            <a:r>
              <a:rPr lang="en-AU" dirty="0" smtClean="0">
                <a:hlinkClick r:id="rId4"/>
              </a:rPr>
              <a:t>/</a:t>
            </a:r>
            <a:r>
              <a:rPr lang="en-AU" dirty="0" smtClean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040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Geologic timescale</a:t>
            </a:r>
            <a:endParaRPr lang="en-AU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7125"/>
            <a:ext cx="4836127" cy="388524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59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629" y="0"/>
            <a:ext cx="4017371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5544" y="5229200"/>
            <a:ext cx="52001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hlinkClick r:id="rId4"/>
              </a:rPr>
              <a:t>https://</a:t>
            </a:r>
            <a:r>
              <a:rPr lang="en-AU" sz="1600" dirty="0" smtClean="0">
                <a:hlinkClick r:id="rId4"/>
              </a:rPr>
              <a:t>doi.org/10.25919/5b4d2b83cbf2d</a:t>
            </a:r>
            <a:endParaRPr lang="en-AU" sz="1600" dirty="0" smtClean="0"/>
          </a:p>
          <a:p>
            <a:r>
              <a:rPr lang="en-AU" sz="1600" dirty="0">
                <a:hlinkClick r:id="rId5"/>
              </a:rPr>
              <a:t>http://</a:t>
            </a:r>
            <a:r>
              <a:rPr lang="en-AU" sz="1600" dirty="0" smtClean="0">
                <a:hlinkClick r:id="rId5"/>
              </a:rPr>
              <a:t>resource.geosciml.org/vocabulary/timescale/isc2017</a:t>
            </a:r>
            <a:r>
              <a:rPr lang="en-AU" sz="1600" dirty="0" smtClean="0"/>
              <a:t> 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317471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Mapping ISO 19115 properties to DCAT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6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2566"/>
            <a:ext cx="9144000" cy="59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883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ChronostratChart20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365034" y="-1329535"/>
            <a:ext cx="6409944" cy="906901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ANZLIC Metadata 2019-02-21  |  Cox  |  DCAT, schema.org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2160" y="1484784"/>
            <a:ext cx="3022181" cy="83099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rgbClr val="C00000"/>
                </a:solidFill>
              </a:rPr>
              <a:t>PDF image - also not machine-processable!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60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6895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61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0"/>
            <a:ext cx="871169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9093" y="1976114"/>
            <a:ext cx="327433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rgbClr val="C00000"/>
                </a:solidFill>
              </a:rPr>
              <a:t>A web page – not directly interpretable </a:t>
            </a:r>
            <a:r>
              <a:rPr lang="en-AU" sz="24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  <a:endParaRPr lang="en-AU" sz="2400" b="1" dirty="0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31840" y="-8380"/>
            <a:ext cx="720080" cy="47877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62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551"/>
            <a:ext cx="9144000" cy="58828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576" y="4365104"/>
            <a:ext cx="3960440" cy="3600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4788024" y="4110171"/>
            <a:ext cx="4248472" cy="70788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C00000"/>
                </a:solidFill>
              </a:rPr>
              <a:t>PDF </a:t>
            </a:r>
            <a:r>
              <a:rPr lang="en-AU" sz="2000" b="1" dirty="0">
                <a:solidFill>
                  <a:srgbClr val="C00000"/>
                </a:solidFill>
              </a:rPr>
              <a:t>+</a:t>
            </a:r>
            <a:r>
              <a:rPr lang="en-AU" sz="2000" b="1" dirty="0" smtClean="0">
                <a:solidFill>
                  <a:srgbClr val="C00000"/>
                </a:solidFill>
              </a:rPr>
              <a:t> Excel table </a:t>
            </a:r>
            <a:br>
              <a:rPr lang="en-AU" sz="2000" b="1" dirty="0" smtClean="0">
                <a:solidFill>
                  <a:srgbClr val="C00000"/>
                </a:solidFill>
              </a:rPr>
            </a:br>
            <a:r>
              <a:rPr lang="en-AU" sz="2000" b="1" dirty="0" smtClean="0">
                <a:solidFill>
                  <a:srgbClr val="C00000"/>
                </a:solidFill>
              </a:rPr>
              <a:t>(better, but still not Linked Data)</a:t>
            </a:r>
          </a:p>
        </p:txBody>
      </p:sp>
    </p:spTree>
    <p:extLst>
      <p:ext uri="{BB962C8B-B14F-4D97-AF65-F5344CB8AC3E}">
        <p14:creationId xmlns:p14="http://schemas.microsoft.com/office/powerpoint/2010/main" val="154045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63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008"/>
            <a:ext cx="9144000" cy="620398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851920" y="1556792"/>
            <a:ext cx="3672408" cy="194421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708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4114332" cy="1673448"/>
          </a:xfrm>
        </p:spPr>
        <p:txBody>
          <a:bodyPr/>
          <a:lstStyle/>
          <a:p>
            <a:r>
              <a:rPr lang="en-AU" dirty="0" smtClean="0"/>
              <a:t>What does ‘machine readable’ look like? </a:t>
            </a:r>
            <a:endParaRPr lang="en-AU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358774" y="4797152"/>
            <a:ext cx="4422775" cy="997224"/>
          </a:xfrm>
        </p:spPr>
        <p:txBody>
          <a:bodyPr>
            <a:normAutofit/>
          </a:bodyPr>
          <a:lstStyle/>
          <a:p>
            <a:r>
              <a:rPr lang="en-AU" sz="2000" dirty="0" smtClean="0"/>
              <a:t>A URI for each term</a:t>
            </a:r>
          </a:p>
          <a:p>
            <a:r>
              <a:rPr lang="en-AU" sz="2000" dirty="0" smtClean="0"/>
              <a:t>Structured values, </a:t>
            </a:r>
            <a:br>
              <a:rPr lang="en-AU" sz="2000" dirty="0" smtClean="0"/>
            </a:br>
            <a:r>
              <a:rPr lang="en-AU" sz="2000" dirty="0" smtClean="0"/>
              <a:t>references to other vocabularies</a:t>
            </a:r>
          </a:p>
          <a:p>
            <a:endParaRPr lang="en-AU" sz="2000" dirty="0"/>
          </a:p>
          <a:p>
            <a:endParaRPr lang="en-AU" sz="2000" dirty="0" smtClean="0"/>
          </a:p>
          <a:p>
            <a:endParaRPr lang="en-AU" sz="2000" dirty="0"/>
          </a:p>
          <a:p>
            <a:endParaRPr lang="en-AU" sz="2000" dirty="0" smtClean="0"/>
          </a:p>
          <a:p>
            <a:endParaRPr lang="en-AU" sz="2000" dirty="0"/>
          </a:p>
          <a:p>
            <a:endParaRPr lang="en-AU" sz="2000" dirty="0" smtClean="0"/>
          </a:p>
          <a:p>
            <a:endParaRPr lang="en-AU" sz="2000" dirty="0"/>
          </a:p>
          <a:p>
            <a:endParaRPr lang="en-AU" sz="2000" dirty="0" smtClean="0"/>
          </a:p>
          <a:p>
            <a:endParaRPr lang="en-AU" sz="20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64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36179"/>
            <a:ext cx="4441851" cy="6849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408" y="2204864"/>
            <a:ext cx="9144000" cy="2197466"/>
          </a:xfrm>
          <a:prstGeom prst="rect">
            <a:avLst/>
          </a:prstGeom>
          <a:ln>
            <a:solidFill>
              <a:schemeClr val="accent2">
                <a:lumMod val="75000"/>
                <a:lumOff val="25000"/>
              </a:schemeClr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5009017" y="1646940"/>
            <a:ext cx="3505638" cy="30709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ounded Rectangle 10"/>
          <p:cNvSpPr/>
          <p:nvPr/>
        </p:nvSpPr>
        <p:spPr>
          <a:xfrm>
            <a:off x="472460" y="2368528"/>
            <a:ext cx="5899739" cy="2033802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223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8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Example/Opportunity?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dirty="0" smtClean="0"/>
              <a:t>Geodetic reference systems</a:t>
            </a:r>
          </a:p>
          <a:p>
            <a:pPr lvl="1"/>
            <a:r>
              <a:rPr lang="en-AU" dirty="0" smtClean="0"/>
              <a:t>British National Grid</a:t>
            </a:r>
          </a:p>
          <a:p>
            <a:pPr lvl="1"/>
            <a:r>
              <a:rPr lang="en-AU" dirty="0" smtClean="0"/>
              <a:t>WGS84</a:t>
            </a:r>
          </a:p>
          <a:p>
            <a:pPr lvl="1"/>
            <a:r>
              <a:rPr lang="en-AU" dirty="0" smtClean="0"/>
              <a:t>GDA94, 2016, 2020</a:t>
            </a:r>
          </a:p>
          <a:p>
            <a:pPr lvl="1"/>
            <a:r>
              <a:rPr lang="en-AU" dirty="0" smtClean="0"/>
              <a:t>Various state </a:t>
            </a:r>
            <a:r>
              <a:rPr lang="en-AU" dirty="0" err="1" smtClean="0"/>
              <a:t>datums</a:t>
            </a:r>
            <a:r>
              <a:rPr lang="en-AU" dirty="0" smtClean="0"/>
              <a:t> … </a:t>
            </a:r>
          </a:p>
          <a:p>
            <a:pPr lvl="1"/>
            <a:endParaRPr lang="en-AU" dirty="0"/>
          </a:p>
          <a:p>
            <a:r>
              <a:rPr lang="en-AU" dirty="0"/>
              <a:t>Critical business requirement</a:t>
            </a:r>
          </a:p>
          <a:p>
            <a:r>
              <a:rPr lang="en-AU" dirty="0"/>
              <a:t>European Petroleum Survey Group – EPSG (now OGP)</a:t>
            </a:r>
          </a:p>
          <a:p>
            <a:pPr marL="216000" lvl="1" indent="0">
              <a:buNone/>
            </a:pPr>
            <a:r>
              <a:rPr lang="en-AU" dirty="0">
                <a:sym typeface="Wingdings" panose="05000000000000000000" pitchFamily="2" charset="2"/>
              </a:rPr>
              <a:t> EPSG database </a:t>
            </a:r>
          </a:p>
          <a:p>
            <a:endParaRPr lang="en-AU" dirty="0">
              <a:sym typeface="Wingdings" panose="05000000000000000000" pitchFamily="2" charset="2"/>
            </a:endParaRPr>
          </a:p>
          <a:p>
            <a:pPr marL="216000" lvl="1" indent="0">
              <a:buNone/>
            </a:pP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AU" dirty="0" smtClean="0">
                <a:sym typeface="Wingdings" panose="05000000000000000000" pitchFamily="2" charset="2"/>
              </a:rPr>
              <a:t>De-facto standard </a:t>
            </a:r>
          </a:p>
          <a:p>
            <a:r>
              <a:rPr lang="en-AU" dirty="0" smtClean="0">
                <a:sym typeface="Wingdings" panose="05000000000000000000" pitchFamily="2" charset="2"/>
              </a:rPr>
              <a:t>Recognised by ISO TC/211</a:t>
            </a:r>
          </a:p>
          <a:p>
            <a:r>
              <a:rPr lang="en-AU" i="1" dirty="0" smtClean="0">
                <a:sym typeface="Wingdings" panose="05000000000000000000" pitchFamily="2" charset="2"/>
              </a:rPr>
              <a:t>Access</a:t>
            </a:r>
            <a:r>
              <a:rPr lang="en-AU" dirty="0" smtClean="0">
                <a:sym typeface="Wingdings" panose="05000000000000000000" pitchFamily="2" charset="2"/>
              </a:rPr>
              <a:t> database for download</a:t>
            </a:r>
          </a:p>
          <a:p>
            <a:r>
              <a:rPr lang="en-AU" dirty="0" smtClean="0">
                <a:sym typeface="Wingdings" panose="05000000000000000000" pitchFamily="2" charset="2"/>
              </a:rPr>
              <a:t>OGC Registry</a:t>
            </a:r>
          </a:p>
          <a:p>
            <a:endParaRPr lang="en-AU" dirty="0">
              <a:sym typeface="Wingdings" panose="05000000000000000000" pitchFamily="2" charset="2"/>
            </a:endParaRPr>
          </a:p>
          <a:p>
            <a:r>
              <a:rPr lang="en-AU" smtClean="0">
                <a:sym typeface="Wingdings" panose="05000000000000000000" pitchFamily="2" charset="2"/>
              </a:rPr>
              <a:t>… CODATA? </a:t>
            </a:r>
            <a:endParaRPr lang="en-AU" dirty="0" smtClean="0">
              <a:sym typeface="Wingdings" panose="05000000000000000000" pitchFamily="2" charset="2"/>
            </a:endParaRPr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65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13552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Summary</a:t>
            </a:r>
            <a:endParaRPr lang="en-AU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W3C ontologies - discipline-neutral, but science-friendly</a:t>
            </a:r>
          </a:p>
          <a:p>
            <a:pPr lvl="1"/>
            <a:r>
              <a:rPr lang="en-AU" dirty="0" smtClean="0"/>
              <a:t>Potential bridging vocabularies between disciplinary vocabularies</a:t>
            </a:r>
          </a:p>
          <a:p>
            <a:pPr lvl="1"/>
            <a:endParaRPr lang="en-AU" dirty="0" smtClean="0"/>
          </a:p>
          <a:p>
            <a:r>
              <a:rPr lang="en-AU" dirty="0" smtClean="0"/>
              <a:t>Term definitions can be machine-readable, in linked data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66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6262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67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67553"/>
            <a:ext cx="5036265" cy="492725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262" y="2271645"/>
            <a:ext cx="6363564" cy="362316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978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4038599" cy="852487"/>
          </a:xfrm>
        </p:spPr>
        <p:txBody>
          <a:bodyPr/>
          <a:lstStyle/>
          <a:p>
            <a:r>
              <a:rPr lang="en-AU" dirty="0" smtClean="0"/>
              <a:t>Indirect observation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2000" dirty="0" smtClean="0"/>
              <a:t>While sometimes the proximate feature of interest is also </a:t>
            </a:r>
            <a:r>
              <a:rPr lang="en-AU" sz="2000" dirty="0"/>
              <a:t>the </a:t>
            </a:r>
            <a:r>
              <a:rPr lang="en-AU" sz="2000" dirty="0" smtClean="0"/>
              <a:t>ultimate feature </a:t>
            </a:r>
            <a:r>
              <a:rPr lang="en-AU" sz="2000" dirty="0"/>
              <a:t>of </a:t>
            </a:r>
            <a:r>
              <a:rPr lang="en-AU" sz="2000" dirty="0" smtClean="0"/>
              <a:t>interest</a:t>
            </a:r>
          </a:p>
          <a:p>
            <a:pPr marL="0" indent="0">
              <a:buNone/>
            </a:pPr>
            <a:endParaRPr lang="en-AU" sz="2000" dirty="0" smtClean="0"/>
          </a:p>
          <a:p>
            <a:pPr marL="0" indent="0">
              <a:buNone/>
            </a:pPr>
            <a:endParaRPr lang="en-AU" sz="2000" dirty="0" smtClean="0"/>
          </a:p>
          <a:p>
            <a:pPr marL="0" indent="0">
              <a:buNone/>
            </a:pPr>
            <a:r>
              <a:rPr lang="en-AU" sz="2000" dirty="0" smtClean="0"/>
              <a:t>most observations are on samples</a:t>
            </a:r>
          </a:p>
          <a:p>
            <a:pPr marL="0" indent="0">
              <a:buNone/>
            </a:pPr>
            <a:endParaRPr lang="en-AU" sz="2000" dirty="0" smtClean="0"/>
          </a:p>
          <a:p>
            <a:pPr marL="0" indent="0">
              <a:buNone/>
            </a:pPr>
            <a:endParaRPr lang="en-AU" sz="2000" dirty="0"/>
          </a:p>
          <a:p>
            <a:pPr marL="0" indent="0">
              <a:buNone/>
            </a:pPr>
            <a:r>
              <a:rPr lang="en-AU" sz="2000" dirty="0" smtClean="0"/>
              <a:t>and some samples are several steps removed from the </a:t>
            </a:r>
            <a:r>
              <a:rPr lang="en-AU" sz="2000" i="1" dirty="0"/>
              <a:t>u</a:t>
            </a:r>
            <a:r>
              <a:rPr lang="en-AU" sz="2000" i="1" dirty="0" smtClean="0"/>
              <a:t>ltimate</a:t>
            </a:r>
            <a:r>
              <a:rPr lang="en-AU" sz="2000" dirty="0" smtClean="0"/>
              <a:t> feature of interest</a:t>
            </a:r>
            <a:endParaRPr lang="en-AU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99" y="274638"/>
            <a:ext cx="3685325" cy="572146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68</a:t>
            </a:fld>
            <a:r>
              <a:rPr lang="en-AU" smtClean="0"/>
              <a:t>  |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4572000" y="1556792"/>
            <a:ext cx="3960440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4572000" y="3789040"/>
            <a:ext cx="3960440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189549" y="5609710"/>
            <a:ext cx="55139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hlinkClick r:id="rId3"/>
              </a:rPr>
              <a:t>https://w3c.github.io/sdw/proposals/ssn-extensions</a:t>
            </a:r>
            <a:r>
              <a:rPr lang="en-AU" dirty="0" smtClean="0">
                <a:hlinkClick r:id="rId3"/>
              </a:rPr>
              <a:t>/</a:t>
            </a:r>
            <a:r>
              <a:rPr lang="en-AU" dirty="0" smtClean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865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Same samples may relate to different </a:t>
            </a:r>
            <a:r>
              <a:rPr lang="en-AU" dirty="0" err="1" smtClean="0"/>
              <a:t>UFoI</a:t>
            </a:r>
            <a:endParaRPr lang="en-AU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69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8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Controlled vocabularies recommendations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7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1075"/>
            <a:ext cx="9144000" cy="44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041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5772150" cy="345757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58775" y="1268413"/>
            <a:ext cx="8461375" cy="5764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Process-flow model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PROV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77863" y="6503988"/>
            <a:ext cx="6083300" cy="1238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359097" y="5301208"/>
            <a:ext cx="8461375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15900" indent="-2159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1800" indent="-2159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7700" indent="-2159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600" indent="-2159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9500" indent="-2159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 typeface="Calibri" pitchFamily="34" charset="0"/>
              <a:buChar char="•"/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 smtClean="0"/>
              <a:t>Developed primarily for datasets, data products, reports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39522" y="6485274"/>
            <a:ext cx="4576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 smtClean="0">
                <a:solidFill>
                  <a:schemeClr val="bg1"/>
                </a:solidFill>
              </a:rPr>
              <a:t>T</a:t>
            </a:r>
            <a:r>
              <a:rPr lang="en-AU" sz="1000" dirty="0">
                <a:solidFill>
                  <a:schemeClr val="bg1"/>
                </a:solidFill>
              </a:rPr>
              <a:t>. Lebo, S. </a:t>
            </a:r>
            <a:r>
              <a:rPr lang="en-AU" sz="1000" dirty="0" err="1">
                <a:solidFill>
                  <a:schemeClr val="bg1"/>
                </a:solidFill>
              </a:rPr>
              <a:t>Sahoo</a:t>
            </a:r>
            <a:r>
              <a:rPr lang="en-AU" sz="1000" dirty="0">
                <a:solidFill>
                  <a:schemeClr val="bg1"/>
                </a:solidFill>
              </a:rPr>
              <a:t>, D.L. McGuinness, PROV-O: The PROV Ontology, (2013). </a:t>
            </a:r>
            <a:r>
              <a:rPr lang="en-AU" sz="1000" dirty="0" smtClean="0">
                <a:solidFill>
                  <a:schemeClr val="bg1"/>
                </a:solidFill>
              </a:rPr>
              <a:t/>
            </a:r>
            <a:br>
              <a:rPr lang="en-AU" sz="1000" dirty="0" smtClean="0">
                <a:solidFill>
                  <a:schemeClr val="bg1"/>
                </a:solidFill>
              </a:rPr>
            </a:br>
            <a:r>
              <a:rPr lang="en-AU" sz="1000" dirty="0" smtClean="0">
                <a:solidFill>
                  <a:schemeClr val="bg1"/>
                </a:solidFill>
              </a:rPr>
              <a:t>http</a:t>
            </a:r>
            <a:r>
              <a:rPr lang="en-AU" sz="1000" dirty="0">
                <a:solidFill>
                  <a:schemeClr val="bg1"/>
                </a:solidFill>
              </a:rPr>
              <a:t>://www.w3.org/TR/prov-o/ (accessed February 13, 2014).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724128" y="2996952"/>
            <a:ext cx="0" cy="648072"/>
          </a:xfrm>
          <a:prstGeom prst="straightConnector1">
            <a:avLst/>
          </a:prstGeom>
          <a:ln w="38100">
            <a:solidFill>
              <a:srgbClr val="FF0000"/>
            </a:solidFill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70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320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71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709"/>
            <a:ext cx="9144000" cy="627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3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72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74" y="0"/>
            <a:ext cx="891965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070" y="0"/>
            <a:ext cx="4030442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229536"/>
            <a:ext cx="7343217" cy="381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0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Discipline standards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Clinical data – HL7 – FHIR; DATS</a:t>
            </a:r>
          </a:p>
          <a:p>
            <a:r>
              <a:rPr lang="en-AU" dirty="0" smtClean="0"/>
              <a:t>Life sciences – OBO – OBI, ENVO; EML</a:t>
            </a:r>
          </a:p>
          <a:p>
            <a:r>
              <a:rPr lang="en-AU" dirty="0"/>
              <a:t>Biodiversity - IUBS/TDWG – Darwin Core </a:t>
            </a:r>
          </a:p>
          <a:p>
            <a:r>
              <a:rPr lang="en-AU" dirty="0" smtClean="0"/>
              <a:t>Geology – IUGS/CGI – GeoSciML</a:t>
            </a:r>
          </a:p>
          <a:p>
            <a:r>
              <a:rPr lang="en-AU" dirty="0" smtClean="0"/>
              <a:t>Social Sciences / Official Statistics – SDMX, QB, DDI/DISCO </a:t>
            </a:r>
          </a:p>
          <a:p>
            <a:r>
              <a:rPr lang="en-AU" dirty="0" smtClean="0"/>
              <a:t>… </a:t>
            </a:r>
          </a:p>
          <a:p>
            <a:endParaRPr lang="en-AU" dirty="0"/>
          </a:p>
          <a:p>
            <a:r>
              <a:rPr lang="en-AU" dirty="0" smtClean="0"/>
              <a:t>Task Group on </a:t>
            </a:r>
            <a:br>
              <a:rPr lang="en-AU" dirty="0" smtClean="0"/>
            </a:br>
            <a:r>
              <a:rPr lang="en-AU" dirty="0" smtClean="0"/>
              <a:t>	“Coordinating data standards amongst data unions”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73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728776"/>
            <a:ext cx="1253263" cy="97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4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74</a:t>
            </a:fld>
            <a:r>
              <a:rPr lang="en-AU" smtClean="0"/>
              <a:t>  |</a:t>
            </a:r>
            <a:endParaRPr lang="en-AU" dirty="0"/>
          </a:p>
        </p:txBody>
      </p:sp>
      <p:grpSp>
        <p:nvGrpSpPr>
          <p:cNvPr id="7" name="Group 6"/>
          <p:cNvGrpSpPr/>
          <p:nvPr/>
        </p:nvGrpSpPr>
        <p:grpSpPr>
          <a:xfrm>
            <a:off x="179512" y="188640"/>
            <a:ext cx="4681538" cy="4392613"/>
            <a:chOff x="1905794" y="877086"/>
            <a:chExt cx="4681538" cy="4392613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794" y="877086"/>
              <a:ext cx="4681538" cy="439261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10" descr="2012_iso-logo_print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67744" y="2609048"/>
              <a:ext cx="1009650" cy="928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2520"/>
          <a:stretch/>
        </p:blipFill>
        <p:spPr>
          <a:xfrm>
            <a:off x="3709232" y="1484784"/>
            <a:ext cx="5214121" cy="457358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98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DCAT-rev</a:t>
            </a:r>
            <a:endParaRPr lang="en-AU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268413"/>
            <a:ext cx="3781177" cy="4572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000" dirty="0"/>
              <a:t>from the Editors Draft </a:t>
            </a:r>
            <a:r>
              <a:rPr lang="en-AU" sz="2000" dirty="0">
                <a:hlinkClick r:id="rId2"/>
              </a:rPr>
              <a:t>https://w3c.github.io/dxwg/dcat</a:t>
            </a:r>
            <a:r>
              <a:rPr lang="en-AU" sz="2000" dirty="0" smtClean="0">
                <a:hlinkClick r:id="rId2"/>
              </a:rPr>
              <a:t>/</a:t>
            </a:r>
            <a:r>
              <a:rPr lang="en-AU" sz="2000" dirty="0" smtClean="0"/>
              <a:t> </a:t>
            </a:r>
            <a:endParaRPr lang="en-AU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8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2050" name="Picture 2" descr="UML model of DCAT classes and propert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243" y="4401"/>
            <a:ext cx="4875757" cy="685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613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DCAT-rev scope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99" y="1268413"/>
            <a:ext cx="6513126" cy="457358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ANZLIC Metadata 2019-02-21  |  Cox  |  DCAT, schema.org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9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8027500"/>
      </p:ext>
    </p:extLst>
  </p:cSld>
  <p:clrMapOvr>
    <a:masterClrMapping/>
  </p:clrMapOvr>
</p:sld>
</file>

<file path=ppt/theme/theme1.xml><?xml version="1.0" encoding="utf-8"?>
<a:theme xmlns:a="http://schemas.openxmlformats.org/drawingml/2006/main" name="CSIRO Theme">
  <a:themeElements>
    <a:clrScheme name="CSIRO Mid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dcsty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51839</TotalTime>
  <Words>1767</Words>
  <Application>Microsoft Office PowerPoint</Application>
  <PresentationFormat>On-screen Show (4:3)</PresentationFormat>
  <Paragraphs>433</Paragraphs>
  <Slides>74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ＭＳ Ｐゴシック</vt:lpstr>
      <vt:lpstr>-apple-system</vt:lpstr>
      <vt:lpstr>Arial</vt:lpstr>
      <vt:lpstr>Calibri</vt:lpstr>
      <vt:lpstr>Consolas</vt:lpstr>
      <vt:lpstr>Wingdings</vt:lpstr>
      <vt:lpstr>CSIRO Theme</vt:lpstr>
      <vt:lpstr>udcstyle</vt:lpstr>
      <vt:lpstr>General dataset metadata standards – current developments</vt:lpstr>
      <vt:lpstr>Overview</vt:lpstr>
      <vt:lpstr>DCAT 2014</vt:lpstr>
      <vt:lpstr>Scope</vt:lpstr>
      <vt:lpstr>PowerPoint Presentation</vt:lpstr>
      <vt:lpstr>Mapping ISO 19115 properties to DCAT</vt:lpstr>
      <vt:lpstr>Controlled vocabularies recommendations</vt:lpstr>
      <vt:lpstr>DCAT-rev</vt:lpstr>
      <vt:lpstr>DCAT-rev scope</vt:lpstr>
      <vt:lpstr>DCAT-rev scope</vt:lpstr>
      <vt:lpstr>Data services</vt:lpstr>
      <vt:lpstr>PowerPoint Presentation</vt:lpstr>
      <vt:lpstr>PowerPoint Presentation</vt:lpstr>
      <vt:lpstr>PowerPoint Presentation</vt:lpstr>
      <vt:lpstr>Meanwhile – schema.org</vt:lpstr>
      <vt:lpstr>Scope</vt:lpstr>
      <vt:lpstr>Dataset search</vt:lpstr>
      <vt:lpstr>schema.org</vt:lpstr>
      <vt:lpstr>PowerPoint Presentation</vt:lpstr>
      <vt:lpstr>PowerPoint Presentation</vt:lpstr>
      <vt:lpstr>PowerPoint Presentation</vt:lpstr>
      <vt:lpstr>Spatial properties</vt:lpstr>
      <vt:lpstr>PowerPoint Presentation</vt:lpstr>
      <vt:lpstr>PowerPoint Presentation</vt:lpstr>
      <vt:lpstr>Google dataset search</vt:lpstr>
      <vt:lpstr>PowerPoint Presentation</vt:lpstr>
      <vt:lpstr>Thank you</vt:lpstr>
      <vt:lpstr>Darwin Core - biodiversity</vt:lpstr>
      <vt:lpstr>OBO - Open Biological and Biomedical Ontologies</vt:lpstr>
      <vt:lpstr>O&amp;M / SSN – geospatial/general purpose</vt:lpstr>
      <vt:lpstr>Datasets - collections of observations</vt:lpstr>
      <vt:lpstr>SDMX / QB – Official Statistics</vt:lpstr>
      <vt:lpstr>DDI / DISCO – Social sciences</vt:lpstr>
      <vt:lpstr>SSN extension - Observation collection</vt:lpstr>
      <vt:lpstr>Cataloging datasets</vt:lpstr>
      <vt:lpstr>W3C Dataset catalog vocabulary - DCAT</vt:lpstr>
      <vt:lpstr>Dataset catalog – schema.org</vt:lpstr>
      <vt:lpstr>PowerPoint Presentation</vt:lpstr>
      <vt:lpstr>Profile for research data discovery &amp; assessment</vt:lpstr>
      <vt:lpstr>Rectangular data …</vt:lpstr>
      <vt:lpstr>PowerPoint Presentation</vt:lpstr>
      <vt:lpstr>Schema.org – web index</vt:lpstr>
      <vt:lpstr>A common vocabulary for observations?</vt:lpstr>
      <vt:lpstr>“Observation” = Act of observation</vt:lpstr>
      <vt:lpstr>Many types of result </vt:lpstr>
      <vt:lpstr>Domain model</vt:lpstr>
      <vt:lpstr>One vocabulary to rule them all? </vt:lpstr>
      <vt:lpstr>One vocabulary to rule them all? </vt:lpstr>
      <vt:lpstr>DCAT</vt:lpstr>
      <vt:lpstr>DCAT Science profile</vt:lpstr>
      <vt:lpstr>DCAT research profile?</vt:lpstr>
      <vt:lpstr>Sampling</vt:lpstr>
      <vt:lpstr>Sample = result of Act-of-sampling</vt:lpstr>
      <vt:lpstr>Types of sample</vt:lpstr>
      <vt:lpstr>Sampling chains</vt:lpstr>
      <vt:lpstr>Sample preparation</vt:lpstr>
      <vt:lpstr>Thank you</vt:lpstr>
      <vt:lpstr>OWL-Time</vt:lpstr>
      <vt:lpstr>Geologic timescale</vt:lpstr>
      <vt:lpstr>PowerPoint Presentation</vt:lpstr>
      <vt:lpstr>PowerPoint Presentation</vt:lpstr>
      <vt:lpstr>PowerPoint Presentation</vt:lpstr>
      <vt:lpstr>PowerPoint Presentation</vt:lpstr>
      <vt:lpstr>What does ‘machine readable’ look like? </vt:lpstr>
      <vt:lpstr>Example/Opportunity?</vt:lpstr>
      <vt:lpstr>Summary</vt:lpstr>
      <vt:lpstr>Implementation work</vt:lpstr>
      <vt:lpstr>Indirect observation</vt:lpstr>
      <vt:lpstr>Same samples may relate to different UFoI</vt:lpstr>
      <vt:lpstr>Core PROV</vt:lpstr>
      <vt:lpstr>PowerPoint Presentation</vt:lpstr>
      <vt:lpstr>PowerPoint Presentation</vt:lpstr>
      <vt:lpstr>Discipline standards</vt:lpstr>
      <vt:lpstr>PowerPoint Presentation</vt:lpstr>
    </vt:vector>
  </TitlesOfParts>
  <Company>CSIRO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Cox, Simon (L&amp;W, Highett)</dc:creator>
  <cp:lastModifiedBy>Waterhouse Lesley</cp:lastModifiedBy>
  <cp:revision>791</cp:revision>
  <dcterms:created xsi:type="dcterms:W3CDTF">2016-06-02T07:50:44Z</dcterms:created>
  <dcterms:modified xsi:type="dcterms:W3CDTF">2019-04-05T04:13:16Z</dcterms:modified>
  <cp:contentStatus/>
</cp:coreProperties>
</file>