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6" r:id="rId5"/>
    <p:sldMasterId id="2147483697" r:id="rId6"/>
    <p:sldMasterId id="2147483698" r:id="rId7"/>
    <p:sldMasterId id="2147483699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y="5143500" cx="9144000"/>
  <p:notesSz cx="6858000" cy="9144000"/>
  <p:embeddedFontLst>
    <p:embeddedFont>
      <p:font typeface="Muli"/>
      <p:regular r:id="rId18"/>
      <p:bold r:id="rId19"/>
      <p:italic r:id="rId20"/>
      <p:boldItalic r:id="rId21"/>
    </p:embeddedFont>
    <p:embeddedFont>
      <p:font typeface="Spectral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648B45D-7110-48E1-987A-200AF57B097A}">
  <a:tblStyle styleId="{C648B45D-7110-48E1-987A-200AF57B09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uli-italic.fntdata"/><Relationship Id="rId22" Type="http://schemas.openxmlformats.org/officeDocument/2006/relationships/font" Target="fonts/Spectral-regular.fntdata"/><Relationship Id="rId21" Type="http://schemas.openxmlformats.org/officeDocument/2006/relationships/font" Target="fonts/Muli-boldItalic.fntdata"/><Relationship Id="rId24" Type="http://schemas.openxmlformats.org/officeDocument/2006/relationships/font" Target="fonts/Spectral-italic.fntdata"/><Relationship Id="rId23" Type="http://schemas.openxmlformats.org/officeDocument/2006/relationships/font" Target="fonts/Spectral-bold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5" Type="http://schemas.openxmlformats.org/officeDocument/2006/relationships/font" Target="fonts/Spectral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font" Target="fonts/Muli-bold.fntdata"/><Relationship Id="rId18" Type="http://schemas.openxmlformats.org/officeDocument/2006/relationships/font" Target="fonts/Muli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dkSDhGkdo7a9qyRmMJ8HWZdxOq6lL1vx98AXLtoeNks/edit#slide=id.g3b5801fa1c_1_24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1c7e1de22_17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81c7e1de22_17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1c7e1de22_7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81c7e1de22_7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1c7e1de22_7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1c7e1de22_7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1c7e1de22_7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1c7e1de22_7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1c7e1de22_7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81c7e1de22_7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1c7e1de22_1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81c7e1de22_12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1c7e1de22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"/>
              <a:t>~ 40 service records generated from the example data sources</a:t>
            </a:r>
            <a:endParaRPr/>
          </a:p>
        </p:txBody>
      </p:sp>
      <p:sp>
        <p:nvSpPr>
          <p:cNvPr id="363" name="Google Shape;363;g81c7e1de22_2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1c7e1de22_17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Harmonising Data Service Description - Current Practice</a:t>
            </a:r>
            <a:endParaRPr/>
          </a:p>
        </p:txBody>
      </p:sp>
      <p:sp>
        <p:nvSpPr>
          <p:cNvPr id="369" name="Google Shape;369;g81c7e1de22_17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600075" y="1245761"/>
            <a:ext cx="47721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00075" y="3595092"/>
            <a:ext cx="1619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/>
        </p:nvSpPr>
        <p:spPr>
          <a:xfrm>
            <a:off x="600075" y="3869376"/>
            <a:ext cx="13239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PRESENTED BY</a:t>
            </a:r>
            <a:endParaRPr sz="1100"/>
          </a:p>
        </p:txBody>
      </p:sp>
      <p:sp>
        <p:nvSpPr>
          <p:cNvPr id="54" name="Google Shape;54;p13"/>
          <p:cNvSpPr txBox="1"/>
          <p:nvPr/>
        </p:nvSpPr>
        <p:spPr>
          <a:xfrm>
            <a:off x="600075" y="4783798"/>
            <a:ext cx="13239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600075" y="2462270"/>
            <a:ext cx="47769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600075" y="4037990"/>
            <a:ext cx="47769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3" type="body"/>
          </p:nvPr>
        </p:nvSpPr>
        <p:spPr>
          <a:xfrm>
            <a:off x="607294" y="4788526"/>
            <a:ext cx="16191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b="0" i="0"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_x2col">
  <p:cSld name="Title and Content _x2co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621000" y="1782000"/>
            <a:ext cx="7886700" cy="25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7685194" y="4767263"/>
            <a:ext cx="1321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628650" y="623700"/>
            <a:ext cx="7886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5834119" y="4767263"/>
            <a:ext cx="1321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6903565" y="4767263"/>
            <a:ext cx="1033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1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683568" y="1"/>
            <a:ext cx="65523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600" u="none" cap="none" strike="noStrike">
                <a:solidFill>
                  <a:srgbClr val="DF77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683568" y="897564"/>
            <a:ext cx="7921500" cy="3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 Slide_1">
    <p:bg>
      <p:bgPr>
        <a:solidFill>
          <a:schemeClr val="accent3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83568" y="1707654"/>
            <a:ext cx="51126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683568" y="627534"/>
            <a:ext cx="74169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rgbClr val="DF77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body"/>
          </p:nvPr>
        </p:nvSpPr>
        <p:spPr>
          <a:xfrm>
            <a:off x="684213" y="2247900"/>
            <a:ext cx="41037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3" type="body"/>
          </p:nvPr>
        </p:nvSpPr>
        <p:spPr>
          <a:xfrm>
            <a:off x="684213" y="2788053"/>
            <a:ext cx="3527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90557" y="2931732"/>
            <a:ext cx="3343430" cy="194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Close">
  <p:cSld name="Presentation Clos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600075" y="2118337"/>
            <a:ext cx="16191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sz="1100"/>
          </a:p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600075" y="2495091"/>
            <a:ext cx="47769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591812" y="4031944"/>
            <a:ext cx="28620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683569" y="306034"/>
            <a:ext cx="6552257" cy="681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D96A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683569" y="987574"/>
            <a:ext cx="7921575" cy="37984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83568" y="1707654"/>
            <a:ext cx="5112568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0"/>
          <p:cNvSpPr txBox="1"/>
          <p:nvPr>
            <p:ph type="title"/>
          </p:nvPr>
        </p:nvSpPr>
        <p:spPr>
          <a:xfrm>
            <a:off x="683568" y="627534"/>
            <a:ext cx="7416824" cy="1026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DF77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2" type="body"/>
          </p:nvPr>
        </p:nvSpPr>
        <p:spPr>
          <a:xfrm>
            <a:off x="684213" y="2247900"/>
            <a:ext cx="3671763" cy="431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3" type="body"/>
          </p:nvPr>
        </p:nvSpPr>
        <p:spPr>
          <a:xfrm>
            <a:off x="684213" y="2788053"/>
            <a:ext cx="2519635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" name="Google Shape;8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76056" y="2679704"/>
            <a:ext cx="3723711" cy="217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683569" y="306034"/>
            <a:ext cx="6552257" cy="681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683568" y="1635646"/>
            <a:ext cx="3888432" cy="3150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716017" y="1635646"/>
            <a:ext cx="3889127" cy="3150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3" type="body"/>
          </p:nvPr>
        </p:nvSpPr>
        <p:spPr>
          <a:xfrm>
            <a:off x="683568" y="1155824"/>
            <a:ext cx="3888432" cy="4798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4" type="body"/>
          </p:nvPr>
        </p:nvSpPr>
        <p:spPr>
          <a:xfrm>
            <a:off x="4716017" y="1155824"/>
            <a:ext cx="3888432" cy="4798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type="title"/>
          </p:nvPr>
        </p:nvSpPr>
        <p:spPr>
          <a:xfrm>
            <a:off x="683569" y="306034"/>
            <a:ext cx="6552257" cy="681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D96A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Slide">
  <p:cSld name="Section Slid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755576" y="627534"/>
            <a:ext cx="799288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D96A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755576" y="1653648"/>
            <a:ext cx="7992888" cy="9181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ctrTitle"/>
          </p:nvPr>
        </p:nvSpPr>
        <p:spPr>
          <a:xfrm>
            <a:off x="600075" y="1245761"/>
            <a:ext cx="4772025" cy="119657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7" name="Google Shape;107;p25"/>
          <p:cNvSpPr txBox="1"/>
          <p:nvPr>
            <p:ph idx="10" type="dt"/>
          </p:nvPr>
        </p:nvSpPr>
        <p:spPr>
          <a:xfrm>
            <a:off x="600075" y="3595092"/>
            <a:ext cx="1619250" cy="176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/>
        </p:nvSpPr>
        <p:spPr>
          <a:xfrm>
            <a:off x="600075" y="3869376"/>
            <a:ext cx="1323975" cy="126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PRESENTED BY</a:t>
            </a:r>
            <a:endParaRPr sz="1100"/>
          </a:p>
        </p:txBody>
      </p:sp>
      <p:sp>
        <p:nvSpPr>
          <p:cNvPr id="109" name="Google Shape;109;p25"/>
          <p:cNvSpPr txBox="1"/>
          <p:nvPr/>
        </p:nvSpPr>
        <p:spPr>
          <a:xfrm>
            <a:off x="600075" y="4783798"/>
            <a:ext cx="1323975" cy="126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5"/>
          <p:cNvSpPr txBox="1"/>
          <p:nvPr>
            <p:ph idx="1" type="body"/>
          </p:nvPr>
        </p:nvSpPr>
        <p:spPr>
          <a:xfrm>
            <a:off x="600075" y="2462270"/>
            <a:ext cx="4776787" cy="7220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2" type="body"/>
          </p:nvPr>
        </p:nvSpPr>
        <p:spPr>
          <a:xfrm>
            <a:off x="600075" y="4037990"/>
            <a:ext cx="4776787" cy="700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idx="3" type="body"/>
          </p:nvPr>
        </p:nvSpPr>
        <p:spPr>
          <a:xfrm>
            <a:off x="607294" y="4788526"/>
            <a:ext cx="1619250" cy="151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b="0" i="0"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Header">
  <p:cSld name="DIVIDER Header">
    <p:bg>
      <p:bgPr>
        <a:solidFill>
          <a:schemeClr val="accen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623888" y="771782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Spectral"/>
              <a:buNone/>
              <a:defRPr b="1" i="0" sz="2700" u="none" cap="none" strike="noStrike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_x2col_bg">
  <p:cSld name="Title and Content _x2col_bg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idx="1" type="body"/>
          </p:nvPr>
        </p:nvSpPr>
        <p:spPr>
          <a:xfrm>
            <a:off x="621000" y="1782000"/>
            <a:ext cx="7886700" cy="2579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17" name="Google Shape;117;p27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7"/>
          <p:cNvSpPr txBox="1"/>
          <p:nvPr>
            <p:ph type="title"/>
          </p:nvPr>
        </p:nvSpPr>
        <p:spPr>
          <a:xfrm>
            <a:off x="628650" y="623700"/>
            <a:ext cx="7886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9" name="Google Shape;119;p27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_x2col">
  <p:cSld name="Title and Content _x2co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621000" y="1782000"/>
            <a:ext cx="7886700" cy="2579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8"/>
          <p:cNvSpPr txBox="1"/>
          <p:nvPr>
            <p:ph type="title"/>
          </p:nvPr>
        </p:nvSpPr>
        <p:spPr>
          <a:xfrm>
            <a:off x="628650" y="623700"/>
            <a:ext cx="7886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5" name="Google Shape;125;p28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29"/>
          <p:cNvSpPr txBox="1"/>
          <p:nvPr>
            <p:ph type="title"/>
          </p:nvPr>
        </p:nvSpPr>
        <p:spPr>
          <a:xfrm>
            <a:off x="628650" y="623700"/>
            <a:ext cx="7886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GNIFICANT POINT" showMasterSp="0">
  <p:cSld name="SIGNIFICANT POINT">
    <p:bg>
      <p:bgPr>
        <a:solidFill>
          <a:srgbClr val="F2F2F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idx="1" type="body"/>
          </p:nvPr>
        </p:nvSpPr>
        <p:spPr>
          <a:xfrm>
            <a:off x="1809520" y="1578167"/>
            <a:ext cx="4065224" cy="2338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b="1" i="0" sz="2700">
                <a:solidFill>
                  <a:schemeClr val="accent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>
            <p:ph idx="1" type="body"/>
          </p:nvPr>
        </p:nvSpPr>
        <p:spPr>
          <a:xfrm>
            <a:off x="1746504" y="1848102"/>
            <a:ext cx="5650992" cy="332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1" sz="1800">
                <a:latin typeface="Spectral"/>
                <a:ea typeface="Spectral"/>
                <a:cs typeface="Spectral"/>
                <a:sym typeface="Spectr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36" name="Google Shape;136;p31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31"/>
          <p:cNvSpPr txBox="1"/>
          <p:nvPr>
            <p:ph idx="2" type="body"/>
          </p:nvPr>
        </p:nvSpPr>
        <p:spPr>
          <a:xfrm>
            <a:off x="1746504" y="3421751"/>
            <a:ext cx="5760720" cy="155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b="1" i="0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38" name="Google Shape;138;p31"/>
          <p:cNvSpPr txBox="1"/>
          <p:nvPr>
            <p:ph type="title"/>
          </p:nvPr>
        </p:nvSpPr>
        <p:spPr>
          <a:xfrm>
            <a:off x="628650" y="623700"/>
            <a:ext cx="7886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9" name="Google Shape;139;p31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31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and Content">
  <p:cSld name="2_Title and Conten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/>
          <p:nvPr/>
        </p:nvSpPr>
        <p:spPr>
          <a:xfrm>
            <a:off x="640080" y="1856232"/>
            <a:ext cx="2212848" cy="2395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2"/>
          <p:cNvSpPr txBox="1"/>
          <p:nvPr>
            <p:ph idx="1" type="body"/>
          </p:nvPr>
        </p:nvSpPr>
        <p:spPr>
          <a:xfrm>
            <a:off x="864108" y="2057400"/>
            <a:ext cx="1764792" cy="393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44" name="Google Shape;144;p32"/>
          <p:cNvSpPr txBox="1"/>
          <p:nvPr>
            <p:ph idx="2" type="body"/>
          </p:nvPr>
        </p:nvSpPr>
        <p:spPr>
          <a:xfrm>
            <a:off x="864108" y="2642616"/>
            <a:ext cx="1764792" cy="1380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45" name="Google Shape;145;p32"/>
          <p:cNvSpPr/>
          <p:nvPr/>
        </p:nvSpPr>
        <p:spPr>
          <a:xfrm>
            <a:off x="3483864" y="1856232"/>
            <a:ext cx="2212848" cy="239572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2"/>
          <p:cNvSpPr txBox="1"/>
          <p:nvPr>
            <p:ph idx="3" type="body"/>
          </p:nvPr>
        </p:nvSpPr>
        <p:spPr>
          <a:xfrm>
            <a:off x="3707892" y="2057400"/>
            <a:ext cx="1764792" cy="393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47" name="Google Shape;147;p32"/>
          <p:cNvSpPr txBox="1"/>
          <p:nvPr>
            <p:ph idx="4" type="body"/>
          </p:nvPr>
        </p:nvSpPr>
        <p:spPr>
          <a:xfrm>
            <a:off x="3707892" y="2642616"/>
            <a:ext cx="1764792" cy="1380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48" name="Google Shape;148;p32"/>
          <p:cNvSpPr/>
          <p:nvPr/>
        </p:nvSpPr>
        <p:spPr>
          <a:xfrm>
            <a:off x="6318504" y="1856232"/>
            <a:ext cx="2212848" cy="2395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2"/>
          <p:cNvSpPr txBox="1"/>
          <p:nvPr>
            <p:ph idx="5" type="body"/>
          </p:nvPr>
        </p:nvSpPr>
        <p:spPr>
          <a:xfrm>
            <a:off x="6542532" y="2057400"/>
            <a:ext cx="1764792" cy="393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50" name="Google Shape;150;p32"/>
          <p:cNvSpPr txBox="1"/>
          <p:nvPr>
            <p:ph idx="6" type="body"/>
          </p:nvPr>
        </p:nvSpPr>
        <p:spPr>
          <a:xfrm>
            <a:off x="6542532" y="2642616"/>
            <a:ext cx="1764792" cy="1380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51" name="Google Shape;151;p32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32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type="title"/>
          </p:nvPr>
        </p:nvSpPr>
        <p:spPr>
          <a:xfrm>
            <a:off x="628650" y="623700"/>
            <a:ext cx="7886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+ Content">
  <p:cSld name="Title and Content + Conte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/>
          <p:nvPr>
            <p:ph idx="1" type="body"/>
          </p:nvPr>
        </p:nvSpPr>
        <p:spPr>
          <a:xfrm>
            <a:off x="621000" y="1782000"/>
            <a:ext cx="3694968" cy="2579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57" name="Google Shape;157;p33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33"/>
          <p:cNvSpPr txBox="1"/>
          <p:nvPr>
            <p:ph idx="2" type="body"/>
          </p:nvPr>
        </p:nvSpPr>
        <p:spPr>
          <a:xfrm>
            <a:off x="4629150" y="1781999"/>
            <a:ext cx="3886200" cy="981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type="title"/>
          </p:nvPr>
        </p:nvSpPr>
        <p:spPr>
          <a:xfrm>
            <a:off x="628650" y="623700"/>
            <a:ext cx="7886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60" name="Google Shape;160;p33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mparison">
  <p:cSld name="1_Comparis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/>
          <p:nvPr>
            <p:ph idx="1" type="body"/>
          </p:nvPr>
        </p:nvSpPr>
        <p:spPr>
          <a:xfrm>
            <a:off x="629842" y="1071242"/>
            <a:ext cx="2310526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4" name="Google Shape;164;p34"/>
          <p:cNvSpPr txBox="1"/>
          <p:nvPr>
            <p:ph idx="2" type="body"/>
          </p:nvPr>
        </p:nvSpPr>
        <p:spPr>
          <a:xfrm>
            <a:off x="6133387" y="1071242"/>
            <a:ext cx="2310526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5" name="Google Shape;165;p34"/>
          <p:cNvSpPr txBox="1"/>
          <p:nvPr>
            <p:ph idx="3" type="body"/>
          </p:nvPr>
        </p:nvSpPr>
        <p:spPr>
          <a:xfrm>
            <a:off x="629842" y="1846256"/>
            <a:ext cx="2310526" cy="2431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66" name="Google Shape;166;p34"/>
          <p:cNvSpPr txBox="1"/>
          <p:nvPr>
            <p:ph idx="4" type="body"/>
          </p:nvPr>
        </p:nvSpPr>
        <p:spPr>
          <a:xfrm>
            <a:off x="6141959" y="1846256"/>
            <a:ext cx="2310526" cy="2431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67" name="Google Shape;167;p34"/>
          <p:cNvSpPr/>
          <p:nvPr>
            <p:ph idx="5" type="pic"/>
          </p:nvPr>
        </p:nvSpPr>
        <p:spPr>
          <a:xfrm>
            <a:off x="3391019" y="1846257"/>
            <a:ext cx="2300287" cy="24314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34"/>
          <p:cNvSpPr txBox="1"/>
          <p:nvPr>
            <p:ph type="title"/>
          </p:nvPr>
        </p:nvSpPr>
        <p:spPr>
          <a:xfrm>
            <a:off x="628650" y="623700"/>
            <a:ext cx="7886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69" name="Google Shape;169;p34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x3 column Comparison">
  <p:cSld name="x3 column Comparis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/>
          <p:nvPr>
            <p:ph idx="1" type="body"/>
          </p:nvPr>
        </p:nvSpPr>
        <p:spPr>
          <a:xfrm>
            <a:off x="621580" y="3289890"/>
            <a:ext cx="2212510" cy="4144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4" name="Google Shape;174;p35"/>
          <p:cNvSpPr txBox="1"/>
          <p:nvPr>
            <p:ph idx="2" type="body"/>
          </p:nvPr>
        </p:nvSpPr>
        <p:spPr>
          <a:xfrm>
            <a:off x="621580" y="3738403"/>
            <a:ext cx="2212510" cy="8099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5" name="Google Shape;175;p35"/>
          <p:cNvSpPr/>
          <p:nvPr>
            <p:ph idx="3" type="pic"/>
          </p:nvPr>
        </p:nvSpPr>
        <p:spPr>
          <a:xfrm>
            <a:off x="3472193" y="1581851"/>
            <a:ext cx="2212510" cy="14753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5"/>
          <p:cNvSpPr/>
          <p:nvPr>
            <p:ph idx="4" type="pic"/>
          </p:nvPr>
        </p:nvSpPr>
        <p:spPr>
          <a:xfrm>
            <a:off x="621579" y="1581851"/>
            <a:ext cx="2212510" cy="14753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5"/>
          <p:cNvSpPr/>
          <p:nvPr>
            <p:ph idx="5" type="pic"/>
          </p:nvPr>
        </p:nvSpPr>
        <p:spPr>
          <a:xfrm>
            <a:off x="6322808" y="1581851"/>
            <a:ext cx="2212510" cy="14753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35"/>
          <p:cNvSpPr txBox="1"/>
          <p:nvPr>
            <p:ph idx="6" type="body"/>
          </p:nvPr>
        </p:nvSpPr>
        <p:spPr>
          <a:xfrm>
            <a:off x="3465745" y="3289890"/>
            <a:ext cx="2212510" cy="4144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9" name="Google Shape;179;p35"/>
          <p:cNvSpPr txBox="1"/>
          <p:nvPr>
            <p:ph idx="7" type="body"/>
          </p:nvPr>
        </p:nvSpPr>
        <p:spPr>
          <a:xfrm>
            <a:off x="3465745" y="3738403"/>
            <a:ext cx="2212510" cy="8099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0" name="Google Shape;180;p35"/>
          <p:cNvSpPr txBox="1"/>
          <p:nvPr>
            <p:ph idx="8" type="body"/>
          </p:nvPr>
        </p:nvSpPr>
        <p:spPr>
          <a:xfrm>
            <a:off x="6309910" y="3289890"/>
            <a:ext cx="2212510" cy="4144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81" name="Google Shape;181;p35"/>
          <p:cNvSpPr txBox="1"/>
          <p:nvPr>
            <p:ph idx="9" type="body"/>
          </p:nvPr>
        </p:nvSpPr>
        <p:spPr>
          <a:xfrm>
            <a:off x="6309910" y="3738403"/>
            <a:ext cx="2212510" cy="8099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2" name="Google Shape;182;p35"/>
          <p:cNvSpPr txBox="1"/>
          <p:nvPr>
            <p:ph type="title"/>
          </p:nvPr>
        </p:nvSpPr>
        <p:spPr>
          <a:xfrm>
            <a:off x="628650" y="623700"/>
            <a:ext cx="7886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83" name="Google Shape;183;p35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Close">
  <p:cSld name="Presentation Clos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/>
          <p:nvPr/>
        </p:nvSpPr>
        <p:spPr>
          <a:xfrm>
            <a:off x="600075" y="2118337"/>
            <a:ext cx="1619250" cy="286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sz="1100"/>
          </a:p>
        </p:txBody>
      </p:sp>
      <p:sp>
        <p:nvSpPr>
          <p:cNvPr id="188" name="Google Shape;188;p36"/>
          <p:cNvSpPr txBox="1"/>
          <p:nvPr>
            <p:ph idx="1" type="body"/>
          </p:nvPr>
        </p:nvSpPr>
        <p:spPr>
          <a:xfrm>
            <a:off x="600075" y="2495091"/>
            <a:ext cx="4776787" cy="1140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89" name="Google Shape;189;p36"/>
          <p:cNvSpPr txBox="1"/>
          <p:nvPr>
            <p:ph idx="2" type="body"/>
          </p:nvPr>
        </p:nvSpPr>
        <p:spPr>
          <a:xfrm>
            <a:off x="591812" y="4031944"/>
            <a:ext cx="2861975" cy="735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>
            <p:ph idx="1" type="body"/>
          </p:nvPr>
        </p:nvSpPr>
        <p:spPr>
          <a:xfrm>
            <a:off x="621000" y="1782000"/>
            <a:ext cx="7886700" cy="2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92" name="Google Shape;192;p37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37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37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37"/>
          <p:cNvSpPr txBox="1"/>
          <p:nvPr>
            <p:ph type="title"/>
          </p:nvPr>
        </p:nvSpPr>
        <p:spPr>
          <a:xfrm>
            <a:off x="628650" y="623700"/>
            <a:ext cx="7886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bg>
      <p:bgPr>
        <a:solidFill>
          <a:schemeClr val="accen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>
            <p:ph idx="1" type="body"/>
          </p:nvPr>
        </p:nvSpPr>
        <p:spPr>
          <a:xfrm>
            <a:off x="623888" y="3387233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98" name="Google Shape;198;p38"/>
          <p:cNvSpPr txBox="1"/>
          <p:nvPr>
            <p:ph type="title"/>
          </p:nvPr>
        </p:nvSpPr>
        <p:spPr>
          <a:xfrm>
            <a:off x="623888" y="771782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Spectral"/>
              <a:buNone/>
              <a:defRPr b="1" i="0" sz="2700" u="none" cap="none" strike="noStrike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 txBox="1"/>
          <p:nvPr>
            <p:ph idx="1" type="body"/>
          </p:nvPr>
        </p:nvSpPr>
        <p:spPr>
          <a:xfrm>
            <a:off x="628650" y="1611217"/>
            <a:ext cx="3886200" cy="30215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1" name="Google Shape;201;p39"/>
          <p:cNvSpPr txBox="1"/>
          <p:nvPr>
            <p:ph idx="2" type="body"/>
          </p:nvPr>
        </p:nvSpPr>
        <p:spPr>
          <a:xfrm>
            <a:off x="4629150" y="1611217"/>
            <a:ext cx="3886200" cy="30215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2" name="Google Shape;202;p39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39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39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39"/>
          <p:cNvSpPr txBox="1"/>
          <p:nvPr>
            <p:ph type="title"/>
          </p:nvPr>
        </p:nvSpPr>
        <p:spPr>
          <a:xfrm>
            <a:off x="628650" y="623700"/>
            <a:ext cx="7886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40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40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Close _blank">
  <p:cSld name="Presentation Close _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13" name="Google Shape;213;p42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 sz="2400"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 sz="21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14" name="Google Shape;214;p4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15" name="Google Shape;215;p42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6" name="Google Shape;216;p42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42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x3 with Caption">
  <p:cSld name="Content x3 with Caption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/>
          <p:nvPr>
            <p:ph type="title"/>
          </p:nvPr>
        </p:nvSpPr>
        <p:spPr>
          <a:xfrm>
            <a:off x="629841" y="740569"/>
            <a:ext cx="2708269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20" name="Google Shape;220;p43"/>
          <p:cNvSpPr txBox="1"/>
          <p:nvPr>
            <p:ph idx="1" type="body"/>
          </p:nvPr>
        </p:nvSpPr>
        <p:spPr>
          <a:xfrm>
            <a:off x="3552939" y="740569"/>
            <a:ext cx="2569685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 sz="21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21" name="Google Shape;221;p43"/>
          <p:cNvSpPr txBox="1"/>
          <p:nvPr>
            <p:ph idx="2" type="body"/>
          </p:nvPr>
        </p:nvSpPr>
        <p:spPr>
          <a:xfrm>
            <a:off x="629841" y="2140027"/>
            <a:ext cx="2708269" cy="22629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22" name="Google Shape;222;p43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43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4" name="Google Shape;224;p43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43"/>
          <p:cNvSpPr txBox="1"/>
          <p:nvPr>
            <p:ph idx="3" type="body"/>
          </p:nvPr>
        </p:nvSpPr>
        <p:spPr>
          <a:xfrm>
            <a:off x="6337454" y="740569"/>
            <a:ext cx="2179087" cy="1721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 sz="21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26" name="Google Shape;226;p43"/>
          <p:cNvSpPr txBox="1"/>
          <p:nvPr>
            <p:ph idx="4" type="body"/>
          </p:nvPr>
        </p:nvSpPr>
        <p:spPr>
          <a:xfrm>
            <a:off x="6337454" y="2674030"/>
            <a:ext cx="2179087" cy="17217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 sz="21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29" name="Google Shape;229;p4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4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31" name="Google Shape;231;p44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2" name="Google Shape;232;p44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3" name="Google Shape;233;p44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5"/>
          <p:cNvSpPr txBox="1"/>
          <p:nvPr>
            <p:ph idx="1" type="body"/>
          </p:nvPr>
        </p:nvSpPr>
        <p:spPr>
          <a:xfrm rot="5400000">
            <a:off x="3282750" y="-872101"/>
            <a:ext cx="25785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45"/>
          <p:cNvSpPr txBox="1"/>
          <p:nvPr>
            <p:ph type="title"/>
          </p:nvPr>
        </p:nvSpPr>
        <p:spPr>
          <a:xfrm>
            <a:off x="628650" y="623700"/>
            <a:ext cx="7886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37" name="Google Shape;237;p45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8" name="Google Shape;238;p45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9" name="Google Shape;239;p45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6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42" name="Google Shape;242;p46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3" name="Google Shape;243;p46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4" name="Google Shape;244;p46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5" name="Google Shape;245;p46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7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8" name="Google Shape;248;p47"/>
          <p:cNvSpPr txBox="1"/>
          <p:nvPr>
            <p:ph idx="2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9" name="Google Shape;249;p47"/>
          <p:cNvSpPr txBox="1"/>
          <p:nvPr>
            <p:ph idx="3" type="body"/>
          </p:nvPr>
        </p:nvSpPr>
        <p:spPr>
          <a:xfrm>
            <a:off x="629842" y="1878806"/>
            <a:ext cx="3868340" cy="2431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50" name="Google Shape;250;p47"/>
          <p:cNvSpPr txBox="1"/>
          <p:nvPr>
            <p:ph idx="4" type="body"/>
          </p:nvPr>
        </p:nvSpPr>
        <p:spPr>
          <a:xfrm>
            <a:off x="4628964" y="1878806"/>
            <a:ext cx="3887576" cy="2431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 sz="14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51" name="Google Shape;251;p47"/>
          <p:cNvSpPr txBox="1"/>
          <p:nvPr>
            <p:ph type="title"/>
          </p:nvPr>
        </p:nvSpPr>
        <p:spPr>
          <a:xfrm>
            <a:off x="628650" y="623700"/>
            <a:ext cx="78867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52" name="Google Shape;252;p47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3" name="Google Shape;253;p47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4" name="Google Shape;254;p47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solidFill>
          <a:schemeClr val="accent3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9"/>
          <p:cNvSpPr txBox="1"/>
          <p:nvPr>
            <p:ph idx="1" type="body"/>
          </p:nvPr>
        </p:nvSpPr>
        <p:spPr>
          <a:xfrm>
            <a:off x="683568" y="1707654"/>
            <a:ext cx="51126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49"/>
          <p:cNvSpPr txBox="1"/>
          <p:nvPr>
            <p:ph type="title"/>
          </p:nvPr>
        </p:nvSpPr>
        <p:spPr>
          <a:xfrm>
            <a:off x="683568" y="627534"/>
            <a:ext cx="74169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DF77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49"/>
          <p:cNvSpPr txBox="1"/>
          <p:nvPr>
            <p:ph idx="2" type="body"/>
          </p:nvPr>
        </p:nvSpPr>
        <p:spPr>
          <a:xfrm>
            <a:off x="684213" y="2247900"/>
            <a:ext cx="41037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49"/>
          <p:cNvSpPr txBox="1"/>
          <p:nvPr>
            <p:ph idx="3" type="body"/>
          </p:nvPr>
        </p:nvSpPr>
        <p:spPr>
          <a:xfrm>
            <a:off x="684213" y="2788053"/>
            <a:ext cx="3527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3" name="Google Shape;263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90557" y="2931732"/>
            <a:ext cx="3343430" cy="194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0"/>
          <p:cNvSpPr txBox="1"/>
          <p:nvPr>
            <p:ph type="title"/>
          </p:nvPr>
        </p:nvSpPr>
        <p:spPr>
          <a:xfrm>
            <a:off x="683568" y="1"/>
            <a:ext cx="65523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DF77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6" name="Google Shape;266;p50"/>
          <p:cNvSpPr txBox="1"/>
          <p:nvPr>
            <p:ph idx="1" type="body"/>
          </p:nvPr>
        </p:nvSpPr>
        <p:spPr>
          <a:xfrm>
            <a:off x="683568" y="897564"/>
            <a:ext cx="7921500" cy="3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1"/>
          <p:cNvSpPr txBox="1"/>
          <p:nvPr>
            <p:ph type="title"/>
          </p:nvPr>
        </p:nvSpPr>
        <p:spPr>
          <a:xfrm>
            <a:off x="683568" y="1"/>
            <a:ext cx="65523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DF77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2"/>
          <p:cNvSpPr txBox="1"/>
          <p:nvPr>
            <p:ph type="title"/>
          </p:nvPr>
        </p:nvSpPr>
        <p:spPr>
          <a:xfrm>
            <a:off x="683568" y="1"/>
            <a:ext cx="65523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DF77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Google Shape;271;p52"/>
          <p:cNvSpPr txBox="1"/>
          <p:nvPr>
            <p:ph idx="1" type="body"/>
          </p:nvPr>
        </p:nvSpPr>
        <p:spPr>
          <a:xfrm>
            <a:off x="683568" y="1437624"/>
            <a:ext cx="3888300" cy="3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52"/>
          <p:cNvSpPr txBox="1"/>
          <p:nvPr>
            <p:ph idx="2" type="body"/>
          </p:nvPr>
        </p:nvSpPr>
        <p:spPr>
          <a:xfrm>
            <a:off x="4716016" y="1437624"/>
            <a:ext cx="3889200" cy="3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52"/>
          <p:cNvSpPr txBox="1"/>
          <p:nvPr>
            <p:ph idx="3" type="body"/>
          </p:nvPr>
        </p:nvSpPr>
        <p:spPr>
          <a:xfrm>
            <a:off x="683568" y="951570"/>
            <a:ext cx="38883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DF77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52"/>
          <p:cNvSpPr txBox="1"/>
          <p:nvPr>
            <p:ph idx="4" type="body"/>
          </p:nvPr>
        </p:nvSpPr>
        <p:spPr>
          <a:xfrm>
            <a:off x="4716017" y="951570"/>
            <a:ext cx="38883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3.xml"/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25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3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683568" y="306034"/>
            <a:ext cx="6984776" cy="681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683569" y="987573"/>
            <a:ext cx="7632848" cy="33843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idx="1" type="body"/>
          </p:nvPr>
        </p:nvSpPr>
        <p:spPr>
          <a:xfrm>
            <a:off x="628650" y="1781999"/>
            <a:ext cx="7886700" cy="2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4"/>
          <p:cNvSpPr txBox="1"/>
          <p:nvPr>
            <p:ph idx="10" type="dt"/>
          </p:nvPr>
        </p:nvSpPr>
        <p:spPr>
          <a:xfrm>
            <a:off x="5834119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7685194" y="4767263"/>
            <a:ext cx="13213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24"/>
          <p:cNvSpPr txBox="1"/>
          <p:nvPr>
            <p:ph idx="11" type="ftr"/>
          </p:nvPr>
        </p:nvSpPr>
        <p:spPr>
          <a:xfrm>
            <a:off x="6903565" y="4767263"/>
            <a:ext cx="103352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8"/>
          <p:cNvSpPr txBox="1"/>
          <p:nvPr>
            <p:ph type="title"/>
          </p:nvPr>
        </p:nvSpPr>
        <p:spPr>
          <a:xfrm>
            <a:off x="683568" y="0"/>
            <a:ext cx="69849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DF77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p48"/>
          <p:cNvSpPr txBox="1"/>
          <p:nvPr>
            <p:ph idx="1" type="body"/>
          </p:nvPr>
        </p:nvSpPr>
        <p:spPr>
          <a:xfrm>
            <a:off x="683569" y="897564"/>
            <a:ext cx="7632900" cy="3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2.png"/><Relationship Id="rId5" Type="http://schemas.openxmlformats.org/officeDocument/2006/relationships/hyperlink" Target="https://docs.google.com/presentation/d/1xVLr9y3H60EAIPGhfApnFDIkEtDH_4b51e0Dp1834FI" TargetMode="External"/><Relationship Id="rId6" Type="http://schemas.openxmlformats.org/officeDocument/2006/relationships/hyperlink" Target="https://docs.google.com/document/d/1nGX5Z-ilICQ34jXORhF-9iyN5wPqGILMTA2CW4Io2c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spreadsheets/d/1UdmD30uKFUCauzPSqDrm7TcG_8YGM9emRs-dET8lCmMhttp://ww" TargetMode="External"/><Relationship Id="rId4" Type="http://schemas.openxmlformats.org/officeDocument/2006/relationships/hyperlink" Target="https://docs.google.com/document/d/1nGX5Z-ilICQ34jXORhF-9iyN5wPqGILMTA2CW4Io2cE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atalogue-imos.aodn.org.au/geonetwork/srv/eng/metadata.show?id=21866&amp;currTab=advanced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3"/>
          <p:cNvSpPr txBox="1"/>
          <p:nvPr>
            <p:ph type="ctrTitle"/>
          </p:nvPr>
        </p:nvSpPr>
        <p:spPr>
          <a:xfrm>
            <a:off x="600075" y="1245761"/>
            <a:ext cx="4772025" cy="119657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</a:pPr>
            <a:r>
              <a:rPr lang="en" sz="3600"/>
              <a:t>Data and related Services</a:t>
            </a:r>
            <a:endParaRPr sz="3600"/>
          </a:p>
        </p:txBody>
      </p:sp>
      <p:sp>
        <p:nvSpPr>
          <p:cNvPr id="280" name="Google Shape;280;p53"/>
          <p:cNvSpPr txBox="1"/>
          <p:nvPr>
            <p:ph idx="1" type="body"/>
          </p:nvPr>
        </p:nvSpPr>
        <p:spPr>
          <a:xfrm>
            <a:off x="600075" y="2462270"/>
            <a:ext cx="4776787" cy="7220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Metadata</a:t>
            </a:r>
            <a:endParaRPr sz="1100"/>
          </a:p>
        </p:txBody>
      </p:sp>
      <p:sp>
        <p:nvSpPr>
          <p:cNvPr id="281" name="Google Shape;281;p53"/>
          <p:cNvSpPr txBox="1"/>
          <p:nvPr>
            <p:ph idx="2" type="body"/>
          </p:nvPr>
        </p:nvSpPr>
        <p:spPr>
          <a:xfrm>
            <a:off x="600075" y="4037990"/>
            <a:ext cx="4776787" cy="700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" sz="1100"/>
              <a:t>Melanie Barlow</a:t>
            </a:r>
            <a:endParaRPr sz="1100"/>
          </a:p>
        </p:txBody>
      </p:sp>
      <p:sp>
        <p:nvSpPr>
          <p:cNvPr id="282" name="Google Shape;282;p53"/>
          <p:cNvSpPr txBox="1"/>
          <p:nvPr>
            <p:ph idx="3" type="body"/>
          </p:nvPr>
        </p:nvSpPr>
        <p:spPr>
          <a:xfrm>
            <a:off x="607294" y="4788526"/>
            <a:ext cx="1619250" cy="151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</a:pPr>
            <a:r>
              <a:rPr lang="en" sz="1100"/>
              <a:t>2020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4"/>
          <p:cNvSpPr/>
          <p:nvPr/>
        </p:nvSpPr>
        <p:spPr>
          <a:xfrm>
            <a:off x="1718400" y="880400"/>
            <a:ext cx="7097700" cy="31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50" y="1066250"/>
            <a:ext cx="7376275" cy="363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4"/>
          <p:cNvSpPr txBox="1"/>
          <p:nvPr>
            <p:ph type="title"/>
          </p:nvPr>
        </p:nvSpPr>
        <p:spPr>
          <a:xfrm>
            <a:off x="563575" y="209350"/>
            <a:ext cx="7886700" cy="847800"/>
          </a:xfrm>
          <a:prstGeom prst="rect">
            <a:avLst/>
          </a:prstGeom>
        </p:spPr>
        <p:txBody>
          <a:bodyPr anchorCtr="0" anchor="t" bIns="34275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Interaction between Tools and Data Services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5"/>
          <p:cNvSpPr/>
          <p:nvPr/>
        </p:nvSpPr>
        <p:spPr>
          <a:xfrm>
            <a:off x="1718400" y="880400"/>
            <a:ext cx="7097700" cy="31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50" y="1066250"/>
            <a:ext cx="7376275" cy="363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5"/>
          <p:cNvSpPr txBox="1"/>
          <p:nvPr>
            <p:ph type="title"/>
          </p:nvPr>
        </p:nvSpPr>
        <p:spPr>
          <a:xfrm>
            <a:off x="563575" y="209350"/>
            <a:ext cx="7886700" cy="847800"/>
          </a:xfrm>
          <a:prstGeom prst="rect">
            <a:avLst/>
          </a:prstGeom>
        </p:spPr>
        <p:txBody>
          <a:bodyPr anchorCtr="0" anchor="t" bIns="34275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Interaction between Tools and Data Services</a:t>
            </a:r>
            <a:endParaRPr>
              <a:solidFill>
                <a:schemeClr val="accent5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Char char="-"/>
            </a:pPr>
            <a:r>
              <a:rPr i="1" lang="en">
                <a:solidFill>
                  <a:schemeClr val="accent5"/>
                </a:solidFill>
              </a:rPr>
              <a:t>Data and Service metadata</a:t>
            </a:r>
            <a:endParaRPr i="1">
              <a:solidFill>
                <a:schemeClr val="accent5"/>
              </a:solidFill>
            </a:endParaRPr>
          </a:p>
        </p:txBody>
      </p:sp>
      <p:sp>
        <p:nvSpPr>
          <p:cNvPr id="297" name="Google Shape;297;p55"/>
          <p:cNvSpPr txBox="1"/>
          <p:nvPr/>
        </p:nvSpPr>
        <p:spPr>
          <a:xfrm>
            <a:off x="2111550" y="2504075"/>
            <a:ext cx="1015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Metadata</a:t>
            </a:r>
            <a:endParaRPr/>
          </a:p>
        </p:txBody>
      </p:sp>
      <p:sp>
        <p:nvSpPr>
          <p:cNvPr id="298" name="Google Shape;298;p55"/>
          <p:cNvSpPr txBox="1"/>
          <p:nvPr/>
        </p:nvSpPr>
        <p:spPr>
          <a:xfrm>
            <a:off x="4064400" y="2599013"/>
            <a:ext cx="1015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</a:t>
            </a:r>
            <a:endParaRPr/>
          </a:p>
        </p:txBody>
      </p:sp>
      <p:sp>
        <p:nvSpPr>
          <p:cNvPr id="299" name="Google Shape;299;p55"/>
          <p:cNvSpPr txBox="1"/>
          <p:nvPr/>
        </p:nvSpPr>
        <p:spPr>
          <a:xfrm>
            <a:off x="6653175" y="2599013"/>
            <a:ext cx="1015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</a:t>
            </a:r>
            <a:endParaRPr/>
          </a:p>
        </p:txBody>
      </p:sp>
      <p:sp>
        <p:nvSpPr>
          <p:cNvPr id="300" name="Google Shape;300;p55"/>
          <p:cNvSpPr txBox="1"/>
          <p:nvPr/>
        </p:nvSpPr>
        <p:spPr>
          <a:xfrm>
            <a:off x="7130450" y="2781988"/>
            <a:ext cx="1015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</a:t>
            </a:r>
            <a:endParaRPr/>
          </a:p>
        </p:txBody>
      </p:sp>
      <p:sp>
        <p:nvSpPr>
          <p:cNvPr id="301" name="Google Shape;301;p55"/>
          <p:cNvSpPr txBox="1"/>
          <p:nvPr/>
        </p:nvSpPr>
        <p:spPr>
          <a:xfrm>
            <a:off x="5279575" y="2599013"/>
            <a:ext cx="1015200" cy="5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6"/>
          <p:cNvSpPr/>
          <p:nvPr/>
        </p:nvSpPr>
        <p:spPr>
          <a:xfrm>
            <a:off x="1718400" y="880400"/>
            <a:ext cx="7097700" cy="31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7" name="Google Shape;30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50" y="1066250"/>
            <a:ext cx="7376275" cy="363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6"/>
          <p:cNvSpPr/>
          <p:nvPr/>
        </p:nvSpPr>
        <p:spPr>
          <a:xfrm>
            <a:off x="1543050" y="1827300"/>
            <a:ext cx="7173900" cy="2761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7400" y="2072250"/>
            <a:ext cx="6448100" cy="238002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10" name="Google Shape;310;p56"/>
          <p:cNvCxnSpPr/>
          <p:nvPr/>
        </p:nvCxnSpPr>
        <p:spPr>
          <a:xfrm>
            <a:off x="3221925" y="1817350"/>
            <a:ext cx="183300" cy="21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11" name="Google Shape;311;p56"/>
          <p:cNvCxnSpPr/>
          <p:nvPr/>
        </p:nvCxnSpPr>
        <p:spPr>
          <a:xfrm>
            <a:off x="3863963" y="1686850"/>
            <a:ext cx="175500" cy="30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12" name="Google Shape;312;p56"/>
          <p:cNvCxnSpPr/>
          <p:nvPr/>
        </p:nvCxnSpPr>
        <p:spPr>
          <a:xfrm flipH="1">
            <a:off x="4870725" y="1709425"/>
            <a:ext cx="110700" cy="27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13" name="Google Shape;313;p56"/>
          <p:cNvCxnSpPr/>
          <p:nvPr/>
        </p:nvCxnSpPr>
        <p:spPr>
          <a:xfrm flipH="1">
            <a:off x="6691275" y="1867900"/>
            <a:ext cx="198300" cy="18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14" name="Google Shape;314;p56"/>
          <p:cNvSpPr txBox="1"/>
          <p:nvPr/>
        </p:nvSpPr>
        <p:spPr>
          <a:xfrm>
            <a:off x="4719700" y="4432025"/>
            <a:ext cx="44919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Data and related Service, Metadata Views - Sourced and Generated (google slides)</a:t>
            </a:r>
            <a:endParaRPr sz="10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Data and related Services - Metadata Views (google doc)</a:t>
            </a:r>
            <a:endParaRPr sz="10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6"/>
          <p:cNvSpPr txBox="1"/>
          <p:nvPr>
            <p:ph type="title"/>
          </p:nvPr>
        </p:nvSpPr>
        <p:spPr>
          <a:xfrm>
            <a:off x="563575" y="209350"/>
            <a:ext cx="7886700" cy="847800"/>
          </a:xfrm>
          <a:prstGeom prst="rect">
            <a:avLst/>
          </a:prstGeom>
        </p:spPr>
        <p:txBody>
          <a:bodyPr anchorCtr="0" anchor="t" bIns="34275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Interaction between Tools and Data Services</a:t>
            </a:r>
            <a:endParaRPr>
              <a:solidFill>
                <a:schemeClr val="accent5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Char char="-"/>
            </a:pPr>
            <a:r>
              <a:rPr i="1" lang="en">
                <a:solidFill>
                  <a:schemeClr val="accent5"/>
                </a:solidFill>
              </a:rPr>
              <a:t>Data and Service </a:t>
            </a:r>
            <a:r>
              <a:rPr i="1" lang="en">
                <a:solidFill>
                  <a:schemeClr val="accent5"/>
                </a:solidFill>
              </a:rPr>
              <a:t>metadata, in Views</a:t>
            </a:r>
            <a:endParaRPr i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7"/>
          <p:cNvSpPr txBox="1"/>
          <p:nvPr>
            <p:ph type="title"/>
          </p:nvPr>
        </p:nvSpPr>
        <p:spPr>
          <a:xfrm>
            <a:off x="628650" y="166500"/>
            <a:ext cx="7886700" cy="847800"/>
          </a:xfrm>
          <a:prstGeom prst="rect">
            <a:avLst/>
          </a:prstGeom>
        </p:spPr>
        <p:txBody>
          <a:bodyPr anchorCtr="0" anchor="t" bIns="34275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and related Services, Views</a:t>
            </a:r>
            <a:endParaRPr/>
          </a:p>
        </p:txBody>
      </p:sp>
      <p:sp>
        <p:nvSpPr>
          <p:cNvPr id="321" name="Google Shape;321;p57"/>
          <p:cNvSpPr txBox="1"/>
          <p:nvPr/>
        </p:nvSpPr>
        <p:spPr>
          <a:xfrm>
            <a:off x="2357500" y="4508225"/>
            <a:ext cx="44919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Data and Data-Service Metadata Concepts and Schemas (google sheet)</a:t>
            </a:r>
            <a:endParaRPr sz="1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84675" y="4554800"/>
            <a:ext cx="9059400" cy="58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57"/>
          <p:cNvSpPr/>
          <p:nvPr/>
        </p:nvSpPr>
        <p:spPr>
          <a:xfrm>
            <a:off x="8793250" y="582475"/>
            <a:ext cx="350700" cy="41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57"/>
          <p:cNvSpPr txBox="1"/>
          <p:nvPr/>
        </p:nvSpPr>
        <p:spPr>
          <a:xfrm>
            <a:off x="2204725" y="4670525"/>
            <a:ext cx="4491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Data and related Services - Metadata Views (google doc)</a:t>
            </a:r>
            <a:endParaRPr sz="1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5" name="Google Shape;325;p57"/>
          <p:cNvGraphicFramePr/>
          <p:nvPr/>
        </p:nvGraphicFramePr>
        <p:xfrm>
          <a:off x="174200" y="6677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{C648B45D-7110-48E1-987A-200AF57B097A}</a:tableStyleId>
              </a:tblPr>
              <a:tblGrid>
                <a:gridCol w="2154775"/>
                <a:gridCol w="1962450"/>
                <a:gridCol w="2347075"/>
                <a:gridCol w="2154775"/>
              </a:tblGrid>
              <a:tr h="99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uli"/>
                          <a:ea typeface="Muli"/>
                          <a:cs typeface="Muli"/>
                          <a:sym typeface="Muli"/>
                        </a:rPr>
                        <a:t>Concepts - for data-services and related data</a:t>
                      </a:r>
                      <a:endParaRPr b="1" sz="12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uli"/>
                          <a:ea typeface="Muli"/>
                          <a:cs typeface="Muli"/>
                          <a:sym typeface="Muli"/>
                        </a:rPr>
                        <a:t>View 1</a:t>
                      </a:r>
                      <a:endParaRPr b="1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uli"/>
                          <a:ea typeface="Muli"/>
                          <a:cs typeface="Muli"/>
                          <a:sym typeface="Muli"/>
                        </a:rPr>
                        <a:t>Data metadata </a:t>
                      </a:r>
                      <a:endParaRPr b="1" sz="12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uli"/>
                          <a:ea typeface="Muli"/>
                          <a:cs typeface="Muli"/>
                          <a:sym typeface="Muli"/>
                        </a:rPr>
                        <a:t>record</a:t>
                      </a:r>
                      <a:endParaRPr b="1" sz="12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uli"/>
                          <a:ea typeface="Muli"/>
                          <a:cs typeface="Muli"/>
                          <a:sym typeface="Muli"/>
                        </a:rPr>
                        <a:t>View 2</a:t>
                      </a:r>
                      <a:endParaRPr b="1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uli"/>
                          <a:ea typeface="Muli"/>
                          <a:cs typeface="Muli"/>
                          <a:sym typeface="Muli"/>
                        </a:rPr>
                        <a:t>Service description available from service API</a:t>
                      </a:r>
                      <a:endParaRPr b="1" sz="12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uli"/>
                          <a:ea typeface="Muli"/>
                          <a:cs typeface="Muli"/>
                          <a:sym typeface="Muli"/>
                        </a:rPr>
                        <a:t>View 3</a:t>
                      </a:r>
                      <a:endParaRPr b="1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uli"/>
                          <a:ea typeface="Muli"/>
                          <a:cs typeface="Muli"/>
                          <a:sym typeface="Muli"/>
                        </a:rPr>
                        <a:t>Service metadata record</a:t>
                      </a:r>
                      <a:endParaRPr b="1" sz="12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Service URL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Service Type 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(function, protocol, version)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Service Title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Data Subject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26" name="Google Shape;32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0450" y="1946078"/>
            <a:ext cx="340301" cy="31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5525" y="1946078"/>
            <a:ext cx="340301" cy="31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3769" y="2695700"/>
            <a:ext cx="518025" cy="38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0450" y="2732300"/>
            <a:ext cx="340301" cy="31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5525" y="2732300"/>
            <a:ext cx="340301" cy="31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2631" y="4063763"/>
            <a:ext cx="340301" cy="31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1588" y="4027163"/>
            <a:ext cx="518025" cy="38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6663" y="4027163"/>
            <a:ext cx="518025" cy="38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3769" y="3418338"/>
            <a:ext cx="518025" cy="38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0450" y="3454938"/>
            <a:ext cx="340301" cy="31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5525" y="3454938"/>
            <a:ext cx="340301" cy="31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3769" y="1909478"/>
            <a:ext cx="518025" cy="38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accent3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8"/>
          <p:cNvSpPr txBox="1"/>
          <p:nvPr/>
        </p:nvSpPr>
        <p:spPr>
          <a:xfrm>
            <a:off x="146050" y="114175"/>
            <a:ext cx="40716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Example DataSet Metadata in IMOS Catalogue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01175"/>
            <a:ext cx="8839199" cy="57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6125" y="2195979"/>
            <a:ext cx="7191375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8"/>
          <p:cNvSpPr/>
          <p:nvPr/>
        </p:nvSpPr>
        <p:spPr>
          <a:xfrm>
            <a:off x="3660250" y="2541850"/>
            <a:ext cx="3732000" cy="334800"/>
          </a:xfrm>
          <a:prstGeom prst="ellipse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8"/>
          <p:cNvSpPr txBox="1"/>
          <p:nvPr/>
        </p:nvSpPr>
        <p:spPr>
          <a:xfrm>
            <a:off x="592300" y="2921975"/>
            <a:ext cx="9747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service URL</a:t>
            </a:r>
            <a:endParaRPr b="1" sz="12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8"/>
          <p:cNvSpPr/>
          <p:nvPr/>
        </p:nvSpPr>
        <p:spPr>
          <a:xfrm>
            <a:off x="4617175" y="3386000"/>
            <a:ext cx="3038400" cy="424800"/>
          </a:xfrm>
          <a:prstGeom prst="ellipse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58"/>
          <p:cNvSpPr txBox="1"/>
          <p:nvPr/>
        </p:nvSpPr>
        <p:spPr>
          <a:xfrm>
            <a:off x="592300" y="3280575"/>
            <a:ext cx="9747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service type</a:t>
            </a:r>
            <a:endParaRPr b="1" sz="12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58"/>
          <p:cNvSpPr txBox="1"/>
          <p:nvPr/>
        </p:nvSpPr>
        <p:spPr>
          <a:xfrm>
            <a:off x="1095350" y="3575425"/>
            <a:ext cx="1853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domain name, layer name</a:t>
            </a:r>
            <a:endParaRPr b="1" sz="12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58"/>
          <p:cNvSpPr txBox="1"/>
          <p:nvPr/>
        </p:nvSpPr>
        <p:spPr>
          <a:xfrm>
            <a:off x="1095350" y="3847475"/>
            <a:ext cx="938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endParaRPr b="1" sz="12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58"/>
          <p:cNvSpPr txBox="1"/>
          <p:nvPr/>
        </p:nvSpPr>
        <p:spPr>
          <a:xfrm>
            <a:off x="933000" y="3534650"/>
            <a:ext cx="5442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90000"/>
                </a:solidFill>
              </a:rPr>
              <a:t>{</a:t>
            </a:r>
            <a:endParaRPr sz="3000">
              <a:solidFill>
                <a:srgbClr val="990000"/>
              </a:solidFill>
            </a:endParaRPr>
          </a:p>
        </p:txBody>
      </p:sp>
      <p:sp>
        <p:nvSpPr>
          <p:cNvPr id="352" name="Google Shape;352;p58"/>
          <p:cNvSpPr txBox="1"/>
          <p:nvPr/>
        </p:nvSpPr>
        <p:spPr>
          <a:xfrm>
            <a:off x="592300" y="3673750"/>
            <a:ext cx="104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1" sz="12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8"/>
          <p:cNvSpPr/>
          <p:nvPr/>
        </p:nvSpPr>
        <p:spPr>
          <a:xfrm>
            <a:off x="4677000" y="3008775"/>
            <a:ext cx="1136400" cy="245100"/>
          </a:xfrm>
          <a:prstGeom prst="ellipse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58"/>
          <p:cNvSpPr/>
          <p:nvPr/>
        </p:nvSpPr>
        <p:spPr>
          <a:xfrm>
            <a:off x="3127975" y="3903225"/>
            <a:ext cx="5610000" cy="577200"/>
          </a:xfrm>
          <a:prstGeom prst="ellipse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5" name="Google Shape;355;p58"/>
          <p:cNvCxnSpPr>
            <a:stCxn id="346" idx="3"/>
            <a:endCxn id="345" idx="2"/>
          </p:cNvCxnSpPr>
          <p:nvPr/>
        </p:nvCxnSpPr>
        <p:spPr>
          <a:xfrm flipH="1" rot="10800000">
            <a:off x="1567000" y="2709275"/>
            <a:ext cx="2093400" cy="42510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58"/>
          <p:cNvCxnSpPr>
            <a:stCxn id="348" idx="3"/>
            <a:endCxn id="353" idx="2"/>
          </p:cNvCxnSpPr>
          <p:nvPr/>
        </p:nvCxnSpPr>
        <p:spPr>
          <a:xfrm flipH="1" rot="10800000">
            <a:off x="1567000" y="3131475"/>
            <a:ext cx="3110100" cy="36150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58"/>
          <p:cNvCxnSpPr>
            <a:stCxn id="349" idx="3"/>
            <a:endCxn id="347" idx="2"/>
          </p:cNvCxnSpPr>
          <p:nvPr/>
        </p:nvCxnSpPr>
        <p:spPr>
          <a:xfrm flipH="1" rot="10800000">
            <a:off x="2948450" y="3598525"/>
            <a:ext cx="1668600" cy="18930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58"/>
          <p:cNvCxnSpPr>
            <a:stCxn id="350" idx="3"/>
            <a:endCxn id="354" idx="2"/>
          </p:cNvCxnSpPr>
          <p:nvPr/>
        </p:nvCxnSpPr>
        <p:spPr>
          <a:xfrm>
            <a:off x="2033450" y="4059875"/>
            <a:ext cx="1094400" cy="13200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9" name="Google Shape;359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925" y="1513950"/>
            <a:ext cx="1883450" cy="129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3922" y="1009550"/>
            <a:ext cx="6419364" cy="6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9"/>
          <p:cNvSpPr txBox="1"/>
          <p:nvPr>
            <p:ph type="title"/>
          </p:nvPr>
        </p:nvSpPr>
        <p:spPr>
          <a:xfrm>
            <a:off x="683569" y="306034"/>
            <a:ext cx="7704855" cy="681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" sz="3600" u="none" cap="none" strike="noStrike">
                <a:solidFill>
                  <a:srgbClr val="1B1A12"/>
                </a:solidFill>
                <a:latin typeface="Calibri"/>
                <a:ea typeface="Calibri"/>
                <a:cs typeface="Calibri"/>
                <a:sym typeface="Calibri"/>
              </a:rPr>
              <a:t>The Solution: </a:t>
            </a:r>
            <a:r>
              <a:rPr b="1" i="0" lang="en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Discovering Services</a:t>
            </a:r>
            <a:endParaRPr b="1" i="0" sz="3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183" y="987574"/>
            <a:ext cx="7841617" cy="3301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/>
          <p:nvPr>
            <p:ph idx="1" type="body"/>
          </p:nvPr>
        </p:nvSpPr>
        <p:spPr>
          <a:xfrm>
            <a:off x="600075" y="2495091"/>
            <a:ext cx="4776787" cy="1140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melanie.barlow@ardc.edu.au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DS_PPT_Template_Final_v2">
  <a:themeElements>
    <a:clrScheme name="ANDS">
      <a:dk1>
        <a:srgbClr val="333333"/>
      </a:dk1>
      <a:lt1>
        <a:srgbClr val="E8E7DD"/>
      </a:lt1>
      <a:dk2>
        <a:srgbClr val="0A450A"/>
      </a:dk2>
      <a:lt2>
        <a:srgbClr val="9AB191"/>
      </a:lt2>
      <a:accent1>
        <a:srgbClr val="DF771C"/>
      </a:accent1>
      <a:accent2>
        <a:srgbClr val="828C8D"/>
      </a:accent2>
      <a:accent3>
        <a:srgbClr val="FFFFFF"/>
      </a:accent3>
      <a:accent4>
        <a:srgbClr val="3C4145"/>
      </a:accent4>
      <a:accent5>
        <a:srgbClr val="9AB191"/>
      </a:accent5>
      <a:accent6>
        <a:srgbClr val="E8E7DD"/>
      </a:accent6>
      <a:hlink>
        <a:srgbClr val="DF771C"/>
      </a:hlink>
      <a:folHlink>
        <a:srgbClr val="DF771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porate Slides">
  <a:themeElements>
    <a:clrScheme name="ANDS">
      <a:dk1>
        <a:srgbClr val="333333"/>
      </a:dk1>
      <a:lt1>
        <a:srgbClr val="E8E7DD"/>
      </a:lt1>
      <a:dk2>
        <a:srgbClr val="0A450A"/>
      </a:dk2>
      <a:lt2>
        <a:srgbClr val="9AB191"/>
      </a:lt2>
      <a:accent1>
        <a:srgbClr val="DF771C"/>
      </a:accent1>
      <a:accent2>
        <a:srgbClr val="828C8D"/>
      </a:accent2>
      <a:accent3>
        <a:srgbClr val="FFFFFF"/>
      </a:accent3>
      <a:accent4>
        <a:srgbClr val="3C4145"/>
      </a:accent4>
      <a:accent5>
        <a:srgbClr val="9AB191"/>
      </a:accent5>
      <a:accent6>
        <a:srgbClr val="E8E7DD"/>
      </a:accent6>
      <a:hlink>
        <a:srgbClr val="DF771C"/>
      </a:hlink>
      <a:folHlink>
        <a:srgbClr val="DF771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ARDC colours">
      <a:dk1>
        <a:srgbClr val="1F1F1F"/>
      </a:dk1>
      <a:lt1>
        <a:srgbClr val="FFFFFF"/>
      </a:lt1>
      <a:dk2>
        <a:srgbClr val="444444"/>
      </a:dk2>
      <a:lt2>
        <a:srgbClr val="E7E6E6"/>
      </a:lt2>
      <a:accent1>
        <a:srgbClr val="00B0D5"/>
      </a:accent1>
      <a:accent2>
        <a:srgbClr val="F8B20E"/>
      </a:accent2>
      <a:accent3>
        <a:srgbClr val="8E489B"/>
      </a:accent3>
      <a:accent4>
        <a:srgbClr val="E51875"/>
      </a:accent4>
      <a:accent5>
        <a:srgbClr val="666666"/>
      </a:accent5>
      <a:accent6>
        <a:srgbClr val="999999"/>
      </a:accent6>
      <a:hlink>
        <a:srgbClr val="00B0D5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