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3657" r:id="rId2"/>
    <p:sldMasterId id="2147483659" r:id="rId3"/>
  </p:sldMasterIdLst>
  <p:notesMasterIdLst>
    <p:notesMasterId r:id="rId18"/>
  </p:notesMasterIdLst>
  <p:sldIdLst>
    <p:sldId id="256" r:id="rId4"/>
    <p:sldId id="345" r:id="rId5"/>
    <p:sldId id="346" r:id="rId6"/>
    <p:sldId id="347" r:id="rId7"/>
    <p:sldId id="348" r:id="rId8"/>
    <p:sldId id="355" r:id="rId9"/>
    <p:sldId id="356" r:id="rId10"/>
    <p:sldId id="349" r:id="rId11"/>
    <p:sldId id="350" r:id="rId12"/>
    <p:sldId id="351" r:id="rId13"/>
    <p:sldId id="352" r:id="rId14"/>
    <p:sldId id="353" r:id="rId15"/>
    <p:sldId id="354" r:id="rId16"/>
    <p:sldId id="300" r:id="rId17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006983"/>
    <a:srgbClr val="EFFF9C"/>
    <a:srgbClr val="A33F1F"/>
    <a:srgbClr val="267485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1545" autoAdjust="0"/>
  </p:normalViewPr>
  <p:slideViewPr>
    <p:cSldViewPr>
      <p:cViewPr varScale="1">
        <p:scale>
          <a:sx n="31" d="100"/>
          <a:sy n="31" d="100"/>
        </p:scale>
        <p:origin x="101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A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" y="744538"/>
            <a:ext cx="3968750" cy="2976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1638" y="4025900"/>
            <a:ext cx="59944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884230-34D9-4471-9399-5E5375172E0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8390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409825"/>
            <a:ext cx="8229600" cy="2208297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Geoscience Australia Service Metadata</a:t>
            </a:r>
            <a:endParaRPr lang="en-AU" b="0"/>
          </a:p>
        </p:txBody>
      </p:sp>
    </p:spTree>
    <p:extLst>
      <p:ext uri="{BB962C8B-B14F-4D97-AF65-F5344CB8AC3E}">
        <p14:creationId xmlns:p14="http://schemas.microsoft.com/office/powerpoint/2010/main" val="70794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1860550"/>
            <a:ext cx="7916862" cy="549275"/>
          </a:xfrm>
        </p:spPr>
        <p:txBody>
          <a:bodyPr lIns="90000" tIns="46800" rIns="90000" bIns="46800"/>
          <a:lstStyle>
            <a:lvl1pPr>
              <a:defRPr sz="3000">
                <a:solidFill>
                  <a:srgbClr val="4D4D4D"/>
                </a:solidFill>
              </a:defRPr>
            </a:lvl1pPr>
          </a:lstStyle>
          <a:p>
            <a:pPr lvl="0"/>
            <a:r>
              <a:rPr lang="en-AU" noProof="0"/>
              <a:t>Click to edit Master Title style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82850"/>
            <a:ext cx="7916862" cy="433068"/>
          </a:xfrm>
        </p:spPr>
        <p:txBody>
          <a:bodyPr lIns="90000" tIns="46800" rIns="90000" bIns="46800">
            <a:sp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Click to edit Master Author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8A9508-8C41-D046-9AA0-0855DD09AC71}"/>
              </a:ext>
            </a:extLst>
          </p:cNvPr>
          <p:cNvSpPr txBox="1"/>
          <p:nvPr userDrawn="1"/>
        </p:nvSpPr>
        <p:spPr>
          <a:xfrm>
            <a:off x="6588224" y="6649035"/>
            <a:ext cx="2232248" cy="92333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08821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17643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264646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35286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600" kern="1200" dirty="0">
                <a:solidFill>
                  <a:srgbClr val="4D4D4D"/>
                </a:solidFill>
                <a:effectLst/>
                <a:latin typeface="Arial" charset="0"/>
                <a:ea typeface="+mn-ea"/>
                <a:cs typeface="+mn-cs"/>
              </a:rPr>
              <a:t>© Commonwealth of Australia (Geoscience Australia)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Geoscience Australia Service Metadata</a:t>
            </a: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9518D-1F49-C045-B709-58F84CE25093}"/>
              </a:ext>
            </a:extLst>
          </p:cNvPr>
          <p:cNvSpPr txBox="1"/>
          <p:nvPr userDrawn="1"/>
        </p:nvSpPr>
        <p:spPr>
          <a:xfrm>
            <a:off x="2987824" y="6556702"/>
            <a:ext cx="115212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08821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17643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264646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35286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600" kern="1200" dirty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© Commonwealth of Australia (Geoscience Australia) 2019</a:t>
            </a:r>
          </a:p>
        </p:txBody>
      </p:sp>
    </p:spTree>
    <p:extLst>
      <p:ext uri="{BB962C8B-B14F-4D97-AF65-F5344CB8AC3E}">
        <p14:creationId xmlns:p14="http://schemas.microsoft.com/office/powerpoint/2010/main" val="328706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482850"/>
            <a:ext cx="8229600" cy="2055947"/>
          </a:xfrm>
        </p:spPr>
        <p:txBody>
          <a:bodyPr/>
          <a:lstStyle>
            <a:lvl1pPr>
              <a:defRPr sz="2200">
                <a:solidFill>
                  <a:srgbClr val="4D4D4D"/>
                </a:solidFill>
              </a:defRPr>
            </a:lvl1pPr>
            <a:lvl2pPr>
              <a:defRPr sz="2200">
                <a:solidFill>
                  <a:srgbClr val="4D4D4D"/>
                </a:solidFill>
              </a:defRPr>
            </a:lvl2pPr>
            <a:lvl3pPr>
              <a:defRPr sz="2200">
                <a:solidFill>
                  <a:srgbClr val="4D4D4D"/>
                </a:solidFill>
              </a:defRPr>
            </a:lvl3pPr>
            <a:lvl4pPr>
              <a:defRPr sz="2200">
                <a:solidFill>
                  <a:srgbClr val="4D4D4D"/>
                </a:solidFill>
              </a:defRPr>
            </a:lvl4pPr>
            <a:lvl5pPr>
              <a:defRPr sz="2200">
                <a:solidFill>
                  <a:srgbClr val="4D4D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F79142-4276-1B4A-B72E-124981696919}"/>
              </a:ext>
            </a:extLst>
          </p:cNvPr>
          <p:cNvSpPr txBox="1"/>
          <p:nvPr userDrawn="1"/>
        </p:nvSpPr>
        <p:spPr>
          <a:xfrm>
            <a:off x="6588224" y="6649035"/>
            <a:ext cx="2232248" cy="92333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08821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17643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264646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35286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600" kern="1200" dirty="0">
                <a:solidFill>
                  <a:srgbClr val="4D4D4D"/>
                </a:solidFill>
                <a:effectLst/>
                <a:latin typeface="Arial" charset="0"/>
                <a:ea typeface="+mn-ea"/>
                <a:cs typeface="+mn-cs"/>
              </a:rPr>
              <a:t>© Commonwealth of Australia (Geoscience Australia) 2019</a:t>
            </a:r>
          </a:p>
        </p:txBody>
      </p:sp>
    </p:spTree>
    <p:extLst>
      <p:ext uri="{BB962C8B-B14F-4D97-AF65-F5344CB8AC3E}">
        <p14:creationId xmlns:p14="http://schemas.microsoft.com/office/powerpoint/2010/main" val="244258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09825"/>
            <a:ext cx="8229600" cy="220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186055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5084763"/>
            <a:ext cx="8208962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lnSpc>
                <a:spcPct val="80000"/>
              </a:lnSpc>
              <a:spcBef>
                <a:spcPct val="50000"/>
              </a:spcBef>
              <a:defRPr sz="1700" b="1">
                <a:solidFill>
                  <a:srgbClr val="4D4D4D"/>
                </a:solidFill>
              </a:defRPr>
            </a:lvl1pPr>
          </a:lstStyle>
          <a:p>
            <a:r>
              <a:rPr lang="en-AU" smtClean="0"/>
              <a:t>Geoscience Australia Service Metadata</a:t>
            </a:r>
            <a:endParaRPr lang="en-AU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1" r:id="rId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eaLnBrk="1" fontAlgn="base" hangingPunct="1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5113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200">
          <a:solidFill>
            <a:srgbClr val="4D4D4D"/>
          </a:solidFill>
          <a:latin typeface="+mn-lt"/>
        </a:defRPr>
      </a:lvl3pPr>
      <a:lvl4pPr marL="1344613" indent="-268288" algn="l" rtl="0" eaLnBrk="1" fontAlgn="base" hangingPunct="1">
        <a:spcBef>
          <a:spcPct val="25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4pPr>
      <a:lvl5pPr marL="17922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200">
          <a:solidFill>
            <a:srgbClr val="4D4D4D"/>
          </a:solidFill>
          <a:latin typeface="+mn-lt"/>
        </a:defRPr>
      </a:lvl5pPr>
      <a:lvl6pPr marL="22494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6pPr>
      <a:lvl7pPr marL="27066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7pPr>
      <a:lvl8pPr marL="31638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8pPr>
      <a:lvl9pPr marL="36210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5925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dirty="0"/>
              <a:t>Click to edit Master Title style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459538"/>
            <a:ext cx="47513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Geoscience Australia Service Metadata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1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fontAlgn="base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828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200">
          <a:solidFill>
            <a:srgbClr val="4D4D4D"/>
          </a:solidFill>
          <a:latin typeface="+mn-lt"/>
        </a:defRPr>
      </a:lvl3pPr>
      <a:lvl4pPr marL="1350963" indent="-271463" algn="l" rtl="0" fontAlgn="base">
        <a:spcBef>
          <a:spcPct val="25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4pPr>
      <a:lvl5pPr marL="17922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200">
          <a:solidFill>
            <a:srgbClr val="4D4D4D"/>
          </a:solidFill>
          <a:latin typeface="+mn-lt"/>
        </a:defRPr>
      </a:lvl5pPr>
      <a:lvl6pPr marL="22494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6pPr>
      <a:lvl7pPr marL="27066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7pPr>
      <a:lvl8pPr marL="31638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8pPr>
      <a:lvl9pPr marL="36210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18605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82850"/>
            <a:ext cx="822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dirty="0"/>
              <a:t>Click to edit Master Author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1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cat.ga.gov.au/geonetwork/srv/api/records/29b9b918-c5ae-fb1d-e053-10a3070a1a72/formatters/xm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t.ga.gov.au/geonetwork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1860550"/>
            <a:ext cx="7916862" cy="556179"/>
          </a:xfrm>
          <a:ln/>
        </p:spPr>
        <p:txBody>
          <a:bodyPr/>
          <a:lstStyle/>
          <a:p>
            <a:r>
              <a:rPr lang="en-US" dirty="0" smtClean="0"/>
              <a:t>Geoscience Australia Service Metadata</a:t>
            </a:r>
            <a:endParaRPr lang="en-US" dirty="0"/>
          </a:p>
        </p:txBody>
      </p:sp>
      <p:sp>
        <p:nvSpPr>
          <p:cNvPr id="3829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82850"/>
            <a:ext cx="7916862" cy="940900"/>
          </a:xfrm>
        </p:spPr>
        <p:txBody>
          <a:bodyPr/>
          <a:lstStyle/>
          <a:p>
            <a:r>
              <a:rPr lang="en-AU" dirty="0" smtClean="0"/>
              <a:t>ANZ Metadata Working Group Meeting February 2019</a:t>
            </a:r>
            <a:endParaRPr lang="en-AU" dirty="0"/>
          </a:p>
          <a:p>
            <a:r>
              <a:rPr lang="en-US" dirty="0"/>
              <a:t>Aaron </a:t>
            </a:r>
            <a:r>
              <a:rPr lang="en-US" dirty="0" smtClean="0"/>
              <a:t>Sedgmen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Service metadata ISO 19115-1 elements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The key “SV Metadata for services” package classes used in service metadata 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325" y="1340769"/>
            <a:ext cx="4822676" cy="49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8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Service metadata ISO 19115-1 elements (cont.)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971693"/>
              </p:ext>
            </p:extLst>
          </p:nvPr>
        </p:nvGraphicFramePr>
        <p:xfrm>
          <a:off x="215516" y="904875"/>
          <a:ext cx="8712967" cy="557761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10737">
                  <a:extLst>
                    <a:ext uri="{9D8B030D-6E8A-4147-A177-3AD203B41FA5}">
                      <a16:colId xmlns:a16="http://schemas.microsoft.com/office/drawing/2014/main" val="3100490750"/>
                    </a:ext>
                  </a:extLst>
                </a:gridCol>
                <a:gridCol w="1941033">
                  <a:extLst>
                    <a:ext uri="{9D8B030D-6E8A-4147-A177-3AD203B41FA5}">
                      <a16:colId xmlns:a16="http://schemas.microsoft.com/office/drawing/2014/main" val="353193179"/>
                    </a:ext>
                  </a:extLst>
                </a:gridCol>
                <a:gridCol w="900758">
                  <a:extLst>
                    <a:ext uri="{9D8B030D-6E8A-4147-A177-3AD203B41FA5}">
                      <a16:colId xmlns:a16="http://schemas.microsoft.com/office/drawing/2014/main" val="3474681664"/>
                    </a:ext>
                  </a:extLst>
                </a:gridCol>
                <a:gridCol w="3960439">
                  <a:extLst>
                    <a:ext uri="{9D8B030D-6E8A-4147-A177-3AD203B41FA5}">
                      <a16:colId xmlns:a16="http://schemas.microsoft.com/office/drawing/2014/main" val="87267673"/>
                    </a:ext>
                  </a:extLst>
                </a:gridCol>
              </a:tblGrid>
              <a:tr h="36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Class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Element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Obligation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Description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2345746773"/>
                  </a:ext>
                </a:extLst>
              </a:tr>
              <a:tr h="38083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SV_ServiceIdentification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serviceType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 service type name. EXAMPLE ‘discovery’, ‘view’, ‘download’, ‘transformation’, or ‘invoke</a:t>
                      </a:r>
                      <a:r>
                        <a:rPr lang="en-AU" sz="1100" dirty="0" smtClean="0">
                          <a:effectLst/>
                        </a:rPr>
                        <a:t>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(GA</a:t>
                      </a:r>
                      <a:r>
                        <a:rPr lang="en-A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Profile constrains service type to a </a:t>
                      </a:r>
                      <a:r>
                        <a:rPr lang="en-AU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codelist</a:t>
                      </a:r>
                      <a:r>
                        <a:rPr lang="en-A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1508387490"/>
                  </a:ext>
                </a:extLst>
              </a:tr>
              <a:tr h="95207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serviceTypeVersion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The version of the service, supports searching based on the version of </a:t>
                      </a:r>
                      <a:r>
                        <a:rPr lang="en-AU" sz="1100" dirty="0" err="1">
                          <a:effectLst/>
                        </a:rPr>
                        <a:t>serviceType</a:t>
                      </a:r>
                      <a:r>
                        <a:rPr lang="en-AU" sz="1100" dirty="0">
                          <a:effectLst/>
                        </a:rPr>
                        <a:t>. EXAMPLE We might only be interested in OGC Catalogue V1.1 services. If version is maintained as a separate attribute, users can easily search for all services of a type regardless of the version.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3379618315"/>
                  </a:ext>
                </a:extLst>
              </a:tr>
              <a:tr h="3808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couplingType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Type of coupling between service and associated data (if exists)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98930536"/>
                  </a:ext>
                </a:extLst>
              </a:tr>
              <a:tr h="61772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operatesOn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Provides information on the resources that the service operates on. NOTE Either operatedDataset or operatesOn may be used (not both for the same resource).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2785610668"/>
                  </a:ext>
                </a:extLst>
              </a:tr>
              <a:tr h="35000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SV_OperationMetadata</a:t>
                      </a:r>
                      <a:endParaRPr lang="en-A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operationName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A unique identifier for this interface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2812800666"/>
                  </a:ext>
                </a:extLst>
              </a:tr>
              <a:tr h="3808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distributedComputingPlatform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Distributed computing platforms on which the operation has been implemented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2850329649"/>
                  </a:ext>
                </a:extLst>
              </a:tr>
              <a:tr h="3808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operationDescription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O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Description of the intent of the operation and the results of the operation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693682271"/>
                  </a:ext>
                </a:extLst>
              </a:tr>
              <a:tr h="19041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connectPoint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Handle for accessing the service interface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284547660"/>
                  </a:ext>
                </a:extLst>
              </a:tr>
              <a:tr h="19041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SV_Parameter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name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The name, as used by the service for this parameter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1500781553"/>
                  </a:ext>
                </a:extLst>
              </a:tr>
              <a:tr h="3808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direction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Indication if the parameter is an input to the service, an output or both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2719523339"/>
                  </a:ext>
                </a:extLst>
              </a:tr>
              <a:tr h="19041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description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A narrative explanation of the role of the parameter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1390501818"/>
                  </a:ext>
                </a:extLst>
              </a:tr>
              <a:tr h="19041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optionality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Indication if the parameter is required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963374363"/>
                  </a:ext>
                </a:extLst>
              </a:tr>
              <a:tr h="38083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repeatability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Indication if more than one value of the parameter may be provided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81" marR="63481" marT="0" marB="0" anchor="ctr"/>
                </a:tc>
                <a:extLst>
                  <a:ext uri="{0D108BD9-81ED-4DB2-BD59-A6C34878D82A}">
                    <a16:rowId xmlns:a16="http://schemas.microsoft.com/office/drawing/2014/main" val="172342766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29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Service metadata ISO 19115-1 elements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 example ISO 19115-3 service metadata record in the GA catalogue:</a:t>
            </a:r>
          </a:p>
          <a:p>
            <a:endParaRPr lang="en-AU" dirty="0"/>
          </a:p>
          <a:p>
            <a:pPr algn="ctr"/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ecat.ga.gov.au/geonetwork/srv/api/records/29b9b918-c5ae-fb1d-e053-10a3070a1a72/formatters/xml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25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Additional notes on GA service metadata content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Only the capability operations are described, no need to repeat service operation information contained in capability 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Service metadata records include </a:t>
            </a:r>
            <a:r>
              <a:rPr lang="en-AU" dirty="0"/>
              <a:t>Distribution </a:t>
            </a:r>
            <a:r>
              <a:rPr lang="en-AU" dirty="0" smtClean="0"/>
              <a:t>Information to enhance interoperability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GA’s service metadata in action:</a:t>
            </a:r>
          </a:p>
          <a:p>
            <a:pPr lvl="1" indent="0">
              <a:buNone/>
            </a:pP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ecat.ga.gov.au/geonetwork</a:t>
            </a:r>
            <a:endParaRPr lang="en-AU" dirty="0" smtClean="0"/>
          </a:p>
          <a:p>
            <a:pPr lvl="1" indent="0">
              <a:buNone/>
            </a:pP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659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11188" y="5084763"/>
            <a:ext cx="8208962" cy="1661993"/>
          </a:xfrm>
        </p:spPr>
        <p:txBody>
          <a:bodyPr/>
          <a:lstStyle/>
          <a:p>
            <a:r>
              <a:rPr lang="en-AU" smtClean="0"/>
              <a:t>Geoscience Australia Service Metadata</a:t>
            </a:r>
            <a:endParaRPr lang="en-AU" b="0" dirty="0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services are in the GA Catalogue?</a:t>
            </a:r>
            <a:endParaRPr 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ISO 19119 defines a geographic service as an entity with </a:t>
            </a:r>
            <a:r>
              <a:rPr lang="en-AU" sz="2000" dirty="0" smtClean="0"/>
              <a:t>functionality </a:t>
            </a:r>
            <a:r>
              <a:rPr lang="en-AU" sz="2000" dirty="0"/>
              <a:t>that is </a:t>
            </a:r>
            <a:r>
              <a:rPr lang="en-AU" sz="2000" dirty="0" smtClean="0"/>
              <a:t>provided through </a:t>
            </a:r>
            <a:r>
              <a:rPr lang="en-AU" sz="2000" b="1" dirty="0" smtClean="0"/>
              <a:t>interfaces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can include machine-to-machine and human interaction interfaces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ervices in the GA Catalogue are currently limited to web APIs (web services) that provide access to spatial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Web service types being catalogued by GA include: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OGC W*S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Esri</a:t>
            </a:r>
            <a:r>
              <a:rPr lang="en-US" sz="2000" dirty="0" smtClean="0"/>
              <a:t> ArcGIS web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Possible service types to be catalogued in the future: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OpenDAP</a:t>
            </a:r>
            <a:endParaRPr lang="en-US" sz="2000" dirty="0" smtClean="0"/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Custom APIs (Oracle XML APIs, ad-hoc “RESTful” APIs)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SPARQL endpoints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have </a:t>
            </a:r>
            <a:r>
              <a:rPr lang="en-AU" smtClean="0"/>
              <a:t>metadata records </a:t>
            </a:r>
            <a:r>
              <a:rPr lang="en-AU" dirty="0" smtClean="0"/>
              <a:t>for services?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Dedicated service metadata records may be overkill for some </a:t>
            </a:r>
            <a:r>
              <a:rPr lang="en-AU" dirty="0" smtClean="0"/>
              <a:t>organisations</a:t>
            </a: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The web </a:t>
            </a:r>
            <a:r>
              <a:rPr lang="en-AU" dirty="0"/>
              <a:t>service URLs in the Distribution Information </a:t>
            </a:r>
            <a:r>
              <a:rPr lang="en-AU" dirty="0" smtClean="0"/>
              <a:t>of </a:t>
            </a:r>
            <a:r>
              <a:rPr lang="en-AU" dirty="0"/>
              <a:t>dataset metadata records may be sufficient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Reasons for having dedicated service metadata </a:t>
            </a:r>
            <a:r>
              <a:rPr lang="en-AU" dirty="0" smtClean="0"/>
              <a:t>records:</a:t>
            </a:r>
            <a:endParaRPr lang="en-AU" sz="2000" dirty="0"/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2000" dirty="0"/>
              <a:t>Allows users to discover web services independently of datasets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Web </a:t>
            </a:r>
            <a:r>
              <a:rPr lang="en-AU" sz="2000" dirty="0"/>
              <a:t>services that </a:t>
            </a:r>
            <a:r>
              <a:rPr lang="en-AU" sz="2000" dirty="0" smtClean="0"/>
              <a:t>aren’t associated with a </a:t>
            </a:r>
            <a:r>
              <a:rPr lang="en-AU" sz="2000" dirty="0"/>
              <a:t>dataset </a:t>
            </a:r>
            <a:r>
              <a:rPr lang="en-AU" sz="2000" dirty="0" smtClean="0"/>
              <a:t>(</a:t>
            </a:r>
            <a:r>
              <a:rPr lang="en-AU" sz="2000" dirty="0"/>
              <a:t>e.g. </a:t>
            </a:r>
            <a:r>
              <a:rPr lang="en-AU" sz="2000" dirty="0" err="1"/>
              <a:t>geoprocessing</a:t>
            </a:r>
            <a:r>
              <a:rPr lang="en-AU" sz="2000" dirty="0"/>
              <a:t> services</a:t>
            </a:r>
            <a:r>
              <a:rPr lang="en-AU" sz="2000" dirty="0" smtClean="0"/>
              <a:t>) would otherwise have no record of its existence in </a:t>
            </a:r>
            <a:r>
              <a:rPr lang="en-AU" sz="2000" smtClean="0"/>
              <a:t>the catalogue</a:t>
            </a:r>
            <a:endParaRPr lang="en-AU" sz="2000" dirty="0"/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2000" dirty="0"/>
              <a:t>Provides more detailed service information, enhancing ability for users and machines to bind to services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2000" dirty="0"/>
              <a:t>A valuable mechanism for in-house administration and management of web services and the web service </a:t>
            </a:r>
            <a:r>
              <a:rPr lang="en-AU" sz="2000" dirty="0" smtClean="0"/>
              <a:t>life-cycle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996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Linking datasets and web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Service metadata records are linked to metadata records for the datasets on which they operate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Dataset records operated on by a web service will contain links to the service endpoint URL in the Distribution Information</a:t>
            </a:r>
          </a:p>
          <a:p>
            <a:endParaRPr lang="en-A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1628800"/>
            <a:ext cx="4911701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525" y="4581128"/>
            <a:ext cx="6838950" cy="1600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45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Linking datasets and web </a:t>
            </a:r>
            <a:r>
              <a:rPr lang="en-AU" dirty="0" smtClean="0"/>
              <a:t>services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Base ISO 19115-1 standard does not facilitate dataset record to service record associations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GA Profile of ISO 19115-1 allows links </a:t>
            </a:r>
            <a:r>
              <a:rPr lang="en-AU" dirty="0"/>
              <a:t>from dataset records to </a:t>
            </a:r>
            <a:r>
              <a:rPr lang="en-AU" dirty="0" smtClean="0"/>
              <a:t>service </a:t>
            </a:r>
            <a:r>
              <a:rPr lang="en-AU" dirty="0"/>
              <a:t>records </a:t>
            </a:r>
            <a:r>
              <a:rPr lang="en-AU" dirty="0" smtClean="0"/>
              <a:t>as an Associated </a:t>
            </a:r>
            <a:r>
              <a:rPr lang="en-AU" dirty="0"/>
              <a:t>Resource</a:t>
            </a:r>
            <a:r>
              <a:rPr lang="en-A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The GA Profile extends the </a:t>
            </a:r>
            <a:r>
              <a:rPr lang="en-AU" dirty="0"/>
              <a:t>Associated </a:t>
            </a:r>
            <a:r>
              <a:rPr lang="en-AU" dirty="0" smtClean="0"/>
              <a:t>Resource </a:t>
            </a:r>
            <a:r>
              <a:rPr lang="en-AU" dirty="0" err="1" smtClean="0"/>
              <a:t>Codelist</a:t>
            </a:r>
            <a:r>
              <a:rPr lang="en-AU" dirty="0" smtClean="0"/>
              <a:t> to include the “</a:t>
            </a:r>
            <a:r>
              <a:rPr lang="en-AU" dirty="0" err="1" smtClean="0"/>
              <a:t>operatedOnBy</a:t>
            </a:r>
            <a:r>
              <a:rPr lang="en-AU" dirty="0" smtClean="0"/>
              <a:t>” relationship</a:t>
            </a: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50" y="3583946"/>
            <a:ext cx="5219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Service Record Granularity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It’s not uncommon for the same dataset to be delivered via multiple web service types, </a:t>
            </a:r>
            <a:r>
              <a:rPr lang="en-AU" sz="2000" dirty="0" err="1" smtClean="0"/>
              <a:t>e.g</a:t>
            </a:r>
            <a:r>
              <a:rPr lang="en-AU" sz="2000" dirty="0" smtClean="0"/>
              <a:t>: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1800" dirty="0" smtClean="0"/>
              <a:t>OGC Web Map Service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1800" dirty="0" smtClean="0"/>
              <a:t>OGC Web Feature Service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1800" dirty="0" err="1" smtClean="0"/>
              <a:t>Esri</a:t>
            </a:r>
            <a:r>
              <a:rPr lang="en-AU" sz="1800" dirty="0" smtClean="0"/>
              <a:t> </a:t>
            </a:r>
            <a:r>
              <a:rPr lang="en-AU" sz="1800" dirty="0" err="1" smtClean="0"/>
              <a:t>MapServer</a:t>
            </a:r>
            <a:r>
              <a:rPr lang="en-AU" sz="1800" dirty="0" smtClean="0"/>
              <a:t> web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The </a:t>
            </a:r>
            <a:r>
              <a:rPr lang="en-AU" sz="2000" dirty="0"/>
              <a:t>collective </a:t>
            </a:r>
            <a:r>
              <a:rPr lang="en-AU" sz="2000" dirty="0" smtClean="0"/>
              <a:t>set of service endpoints can be regarded as a single logical web service (a common concept among </a:t>
            </a:r>
            <a:r>
              <a:rPr lang="en-AU" sz="2000" dirty="0" err="1" smtClean="0"/>
              <a:t>Esri</a:t>
            </a:r>
            <a:r>
              <a:rPr lang="en-AU" sz="2000" dirty="0" smtClean="0"/>
              <a:t> users)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Multiple endpoints can be accommodated in a single ISO 19115 record, although </a:t>
            </a:r>
            <a:r>
              <a:rPr lang="en-AU" sz="2000" dirty="0"/>
              <a:t>c</a:t>
            </a:r>
            <a:r>
              <a:rPr lang="en-AU" sz="2000" dirty="0" smtClean="0"/>
              <a:t>ombining endpoints into one record can impact on interoperability 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1800" dirty="0" smtClean="0"/>
              <a:t>complicates search and discovery operations</a:t>
            </a:r>
          </a:p>
          <a:p>
            <a:pPr marL="790575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n</a:t>
            </a:r>
            <a:r>
              <a:rPr lang="en-AU" sz="1800" dirty="0" smtClean="0"/>
              <a:t>ot a common convention - most implementers of ISO 19115 service metadata have one record per service endpoint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GA implements one service record per service endpoint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71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Service Record </a:t>
            </a:r>
            <a:r>
              <a:rPr lang="en-AU" dirty="0" smtClean="0"/>
              <a:t>Granularity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 option for capturing the endpoint associations is to create a collection level record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4968552" cy="383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3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Service metadata ISO 19115-1 elements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Service metadata records consist of elements from the </a:t>
            </a:r>
            <a:r>
              <a:rPr lang="en-AU" sz="2000" dirty="0" err="1" smtClean="0"/>
              <a:t>MD_Metadata</a:t>
            </a:r>
            <a:r>
              <a:rPr lang="en-AU" sz="2000" dirty="0" smtClean="0"/>
              <a:t> package and associated classes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9738"/>
            <a:ext cx="564832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925"/>
            <a:ext cx="8229600" cy="492443"/>
          </a:xfrm>
        </p:spPr>
        <p:txBody>
          <a:bodyPr/>
          <a:lstStyle/>
          <a:p>
            <a:r>
              <a:rPr lang="en-AU" dirty="0" smtClean="0"/>
              <a:t>Service metadata </a:t>
            </a:r>
            <a:r>
              <a:rPr lang="en-AU" dirty="0"/>
              <a:t>ISO 19115-1 </a:t>
            </a:r>
            <a:r>
              <a:rPr lang="en-AU" dirty="0" smtClean="0"/>
              <a:t>elements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 smtClean="0"/>
              <a:t>The abstract </a:t>
            </a:r>
            <a:r>
              <a:rPr lang="en-AU" sz="1800" dirty="0" err="1" smtClean="0"/>
              <a:t>MD_Indentification</a:t>
            </a:r>
            <a:r>
              <a:rPr lang="en-AU" sz="1800" dirty="0" smtClean="0"/>
              <a:t> class is specialised by the </a:t>
            </a:r>
            <a:r>
              <a:rPr lang="en-AU" sz="1800" dirty="0" err="1" smtClean="0"/>
              <a:t>SV_Serviceldentiflcation</a:t>
            </a:r>
            <a:r>
              <a:rPr lang="en-AU" sz="1800" dirty="0" smtClean="0"/>
              <a:t> class to provide service specific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Geoscience Australia Service Metadata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57" y="1779415"/>
            <a:ext cx="6591612" cy="445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 White 4x3">
  <a:themeElements>
    <a:clrScheme name="GA Conclusion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A Conclusion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Conclusio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4" id="{BFE236D0-19B5-1340-A39B-175E62294317}" vid="{2764DDBD-E76B-1F41-96BF-61358CFBCD0D}"/>
    </a:ext>
  </a:extLst>
</a:theme>
</file>

<file path=ppt/theme/theme2.xml><?xml version="1.0" encoding="utf-8"?>
<a:theme xmlns:a="http://schemas.openxmlformats.org/drawingml/2006/main" name="GA Blue Pages">
  <a:themeElements>
    <a:clrScheme name="GA Blue Pages 13">
      <a:dk1>
        <a:srgbClr val="4D4D4F"/>
      </a:dk1>
      <a:lt1>
        <a:srgbClr val="FFFFFF"/>
      </a:lt1>
      <a:dk2>
        <a:srgbClr val="267485"/>
      </a:dk2>
      <a:lt2>
        <a:srgbClr val="808080"/>
      </a:lt2>
      <a:accent1>
        <a:srgbClr val="A0D7E4"/>
      </a:accent1>
      <a:accent2>
        <a:srgbClr val="333399"/>
      </a:accent2>
      <a:accent3>
        <a:srgbClr val="FFFFFF"/>
      </a:accent3>
      <a:accent4>
        <a:srgbClr val="404042"/>
      </a:accent4>
      <a:accent5>
        <a:srgbClr val="CDE8EF"/>
      </a:accent5>
      <a:accent6>
        <a:srgbClr val="2D2D8A"/>
      </a:accent6>
      <a:hlink>
        <a:srgbClr val="0000FF"/>
      </a:hlink>
      <a:folHlink>
        <a:srgbClr val="99CC00"/>
      </a:folHlink>
    </a:clrScheme>
    <a:fontScheme name="GA Blue P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Blue P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3">
        <a:dk1>
          <a:srgbClr val="4D4D4F"/>
        </a:dk1>
        <a:lt1>
          <a:srgbClr val="FFFFFF"/>
        </a:lt1>
        <a:dk2>
          <a:srgbClr val="267485"/>
        </a:dk2>
        <a:lt2>
          <a:srgbClr val="808080"/>
        </a:lt2>
        <a:accent1>
          <a:srgbClr val="A0D7E4"/>
        </a:accent1>
        <a:accent2>
          <a:srgbClr val="333399"/>
        </a:accent2>
        <a:accent3>
          <a:srgbClr val="FFFFFF"/>
        </a:accent3>
        <a:accent4>
          <a:srgbClr val="404042"/>
        </a:accent4>
        <a:accent5>
          <a:srgbClr val="CDE8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4" id="{BFE236D0-19B5-1340-A39B-175E62294317}" vid="{BD8B827E-6C45-784D-AD02-DF87A5EBFA49}"/>
    </a:ext>
  </a:extLst>
</a:theme>
</file>

<file path=ppt/theme/theme3.xml><?xml version="1.0" encoding="utf-8"?>
<a:theme xmlns:a="http://schemas.openxmlformats.org/drawingml/2006/main" name="GA Internal Title Slide">
  <a:themeElements>
    <a:clrScheme name="GA Internal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A Internal 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Internal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4" id="{BFE236D0-19B5-1340-A39B-175E62294317}" vid="{D27747D9-DEA9-B74D-AFC7-EA6FD26B15B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GA White 4x3</Template>
  <TotalTime>380</TotalTime>
  <Words>870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GA White 4x3</vt:lpstr>
      <vt:lpstr>GA Blue Pages</vt:lpstr>
      <vt:lpstr>GA Internal Title Slide</vt:lpstr>
      <vt:lpstr>Geoscience Australia Service Metadata</vt:lpstr>
      <vt:lpstr>What services are in the GA Catalogue?</vt:lpstr>
      <vt:lpstr>Why have metadata records for services?</vt:lpstr>
      <vt:lpstr>Linking datasets and web services</vt:lpstr>
      <vt:lpstr>Linking datasets and web services (Cont.)</vt:lpstr>
      <vt:lpstr>Service Record Granularity</vt:lpstr>
      <vt:lpstr>Service Record Granularity (cont.)</vt:lpstr>
      <vt:lpstr>Service metadata ISO 19115-1 elements</vt:lpstr>
      <vt:lpstr>Service metadata ISO 19115-1 elements (cont.)</vt:lpstr>
      <vt:lpstr>Service metadata ISO 19115-1 elements (cont.)</vt:lpstr>
      <vt:lpstr>Service metadata ISO 19115-1 elements (cont.)</vt:lpstr>
      <vt:lpstr>Service metadata ISO 19115-1 elements (cont.)</vt:lpstr>
      <vt:lpstr>Additional notes on GA service metadata content</vt:lpstr>
      <vt:lpstr>Questions?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Geoscience Australia Service Metadata</dc:title>
  <dc:creator>Sedgmen Aaron</dc:creator>
  <cp:lastModifiedBy>Waterhouse Lesley</cp:lastModifiedBy>
  <cp:revision>41</cp:revision>
  <dcterms:created xsi:type="dcterms:W3CDTF">2019-02-20T02:35:10Z</dcterms:created>
  <dcterms:modified xsi:type="dcterms:W3CDTF">2019-04-05T04:13:36Z</dcterms:modified>
</cp:coreProperties>
</file>