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7" r:id="rId4"/>
    <p:sldId id="290" r:id="rId5"/>
    <p:sldId id="280" r:id="rId6"/>
    <p:sldId id="282" r:id="rId7"/>
    <p:sldId id="291" r:id="rId8"/>
    <p:sldId id="292" r:id="rId9"/>
    <p:sldId id="283" r:id="rId10"/>
    <p:sldId id="293" r:id="rId11"/>
    <p:sldId id="281" r:id="rId12"/>
    <p:sldId id="284" r:id="rId13"/>
    <p:sldId id="285" r:id="rId14"/>
    <p:sldId id="286" r:id="rId15"/>
    <p:sldId id="289" r:id="rId16"/>
    <p:sldId id="288" r:id="rId17"/>
  </p:sldIdLst>
  <p:sldSz cx="9144000" cy="6858000" type="screen4x3"/>
  <p:notesSz cx="6858000" cy="9144000"/>
  <p:defaultTextStyle>
    <a:defPPr>
      <a:defRPr lang="en-ZA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D1A"/>
    <a:srgbClr val="006699"/>
    <a:srgbClr val="88BD2F"/>
    <a:srgbClr val="0070B1"/>
    <a:srgbClr val="E48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85" autoAdjust="0"/>
  </p:normalViewPr>
  <p:slideViewPr>
    <p:cSldViewPr snapToGrid="0" snapToObjects="1">
      <p:cViewPr varScale="1">
        <p:scale>
          <a:sx n="48" d="100"/>
          <a:sy n="48" d="100"/>
        </p:scale>
        <p:origin x="-2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3AC6C1-D85E-4534-A94F-228A5A07519B}" type="datetimeFigureOut">
              <a:rPr lang="en-ZA" altLang="en-US"/>
              <a:pPr>
                <a:defRPr/>
              </a:pPr>
              <a:t>29/7/20</a:t>
            </a:fld>
            <a:endParaRPr lang="en-Z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33ECC8-7284-4C6A-B96D-1F207CED6B38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604189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3ECC8-7284-4C6A-B96D-1F207CED6B38}" type="slidenum">
              <a:rPr lang="en-ZA" altLang="en-US" smtClean="0"/>
              <a:pPr>
                <a:defRPr/>
              </a:pPr>
              <a:t>1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68781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9144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43486" y="1859449"/>
            <a:ext cx="5659200" cy="69215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algn="ctr">
              <a:defRPr lang="en-GB" sz="2800" b="1">
                <a:solidFill>
                  <a:srgbClr val="37609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743486" y="2743151"/>
            <a:ext cx="5659200" cy="217855"/>
          </a:xfrm>
        </p:spPr>
        <p:txBody>
          <a:bodyPr lIns="0" tIns="0" rIns="0" bIns="0" rtlCol="0" anchor="ctr">
            <a:noAutofit/>
          </a:bodyPr>
          <a:lstStyle>
            <a:lvl1pPr algn="ctr">
              <a:buFontTx/>
              <a:buNone/>
              <a:tabLst/>
              <a:defRPr lang="en-US" sz="1400" smtClean="0">
                <a:solidFill>
                  <a:srgbClr val="404040"/>
                </a:solidFill>
              </a:defRPr>
            </a:lvl1pPr>
            <a:lvl2pPr marL="0" indent="0">
              <a:buFontTx/>
              <a:buNone/>
              <a:tabLst/>
              <a:defRPr lang="en-US" smtClean="0"/>
            </a:lvl2pPr>
            <a:lvl3pPr marL="1588" indent="0">
              <a:buFontTx/>
              <a:buNone/>
              <a:tabLst/>
              <a:defRPr lang="en-US" smtClean="0"/>
            </a:lvl3pPr>
            <a:lvl4pPr marL="0" indent="0">
              <a:buFontTx/>
              <a:buNone/>
              <a:tabLst/>
              <a:defRPr lang="en-US" smtClean="0"/>
            </a:lvl4pPr>
            <a:lvl5pPr marL="0" indent="0">
              <a:buFontTx/>
              <a:buNone/>
              <a:tabLst/>
              <a:defRPr lang="en-GB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1962" y="5947147"/>
            <a:ext cx="643272" cy="5717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834E6BAD-FFB9-4CE2-B4DC-774D9A0A3EDA}"/>
              </a:ext>
            </a:extLst>
          </p:cNvPr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00"/>
          <a:stretch/>
        </p:blipFill>
        <p:spPr bwMode="auto">
          <a:xfrm>
            <a:off x="8054180" y="5940552"/>
            <a:ext cx="587203" cy="551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143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28"/>
          <p:cNvSpPr>
            <a:spLocks noGrp="1"/>
          </p:cNvSpPr>
          <p:nvPr>
            <p:ph type="title"/>
          </p:nvPr>
        </p:nvSpPr>
        <p:spPr>
          <a:xfrm>
            <a:off x="457200" y="8549"/>
            <a:ext cx="8229600" cy="75615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00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Page - AfriG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28"/>
          <p:cNvSpPr>
            <a:spLocks noGrp="1"/>
          </p:cNvSpPr>
          <p:nvPr>
            <p:ph type="title"/>
          </p:nvPr>
        </p:nvSpPr>
        <p:spPr>
          <a:xfrm>
            <a:off x="457200" y="8549"/>
            <a:ext cx="8229600" cy="7534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64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64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8"/>
          <p:cNvSpPr>
            <a:spLocks noGrp="1"/>
          </p:cNvSpPr>
          <p:nvPr>
            <p:ph type="title"/>
          </p:nvPr>
        </p:nvSpPr>
        <p:spPr bwMode="auto">
          <a:xfrm>
            <a:off x="457200" y="7938"/>
            <a:ext cx="82296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1484313"/>
            <a:ext cx="8207375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ZA" alt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2935288" y="6581775"/>
            <a:ext cx="3589337" cy="13811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/>
              <a:t>ISO/TC 211 Geographic information/Geomatics </a:t>
            </a:r>
          </a:p>
        </p:txBody>
      </p:sp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7243763" y="6503988"/>
            <a:ext cx="200025" cy="1381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BD9F272F-9AAB-4074-B5EF-D1E04B346C47}" type="slidenum">
              <a:rPr lang="en-GB" altLang="en-US" sz="9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‹#›</a:t>
            </a:fld>
            <a:endParaRPr lang="en-GB" altLang="en-US" sz="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5288" y="6423025"/>
            <a:ext cx="2073275" cy="13811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20666C5D-F6A3-4BE9-8811-DA2F390CDA91}" type="datetime3">
              <a:rPr lang="en-ZA" altLang="en-US" sz="900" smtClean="0">
                <a:solidFill>
                  <a:srgbClr val="898989"/>
                </a:solidFill>
                <a:latin typeface="Arial" pitchFamily="34" charset="0"/>
              </a:rPr>
              <a:pPr eaLnBrk="1" hangingPunct="1">
                <a:defRPr/>
              </a:pPr>
              <a:t>29 July 2020</a:t>
            </a:fld>
            <a:endParaRPr lang="en-GB" altLang="en-US" sz="900" dirty="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2" r:id="rId2"/>
    <p:sldLayoutId id="2147483803" r:id="rId3"/>
    <p:sldLayoutId id="2147483807" r:id="rId4"/>
    <p:sldLayoutId id="2147483804" r:id="rId5"/>
    <p:sldLayoutId id="2147483805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376092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37609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404040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404040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404040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ommittee.iso.org/sites/tc211/home/projects/projects---calendar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ogc.org/pressroom/pressreleases/323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ogc.org/event/2009tc" TargetMode="External"/><Relationship Id="rId3" Type="http://schemas.openxmlformats.org/officeDocument/2006/relationships/hyperlink" Target="https://sssi.org.au/events-awards/events%23EventCalenda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gim.un.org/meetings/GGIM-committee/10th-sess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1093788" y="1381885"/>
            <a:ext cx="7135812" cy="6921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new in the ISO/OGC Standards </a:t>
            </a:r>
            <a:endParaRPr lang="en-ZA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43075" y="2332382"/>
            <a:ext cx="5659438" cy="437321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ANZ Metadata Working Group</a:t>
            </a:r>
            <a:endParaRPr lang="en-US" alt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Body 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="" id="{99059330-8844-4BDA-BF48-0BA41ED920CF}"/>
              </a:ext>
            </a:extLst>
          </p:cNvPr>
          <p:cNvSpPr txBox="1">
            <a:spLocks/>
          </p:cNvSpPr>
          <p:nvPr/>
        </p:nvSpPr>
        <p:spPr bwMode="auto">
          <a:xfrm>
            <a:off x="7932938" y="6503192"/>
            <a:ext cx="850463" cy="217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sz="1400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1pPr>
            <a:lvl2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sz="2400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2pPr>
            <a:lvl3pPr marL="1588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sz="2000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3pPr>
            <a:lvl4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US" kern="1200" smtClean="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4pPr>
            <a:lvl5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tabLst/>
              <a:defRPr lang="en-GB" kern="1200">
                <a:solidFill>
                  <a:srgbClr val="404040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50" dirty="0"/>
              <a:t>ISO/TC 211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9 – Information Management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19157-1 Geographic Information – Data Quality – Part 1: General Requirements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Leader </a:t>
            </a:r>
            <a:r>
              <a:rPr lang="mr-IN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Ivana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Ivanova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Torsten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Svard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CD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Proposing to establish a data quality registry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19170-1 Geographic Information – Discrete Global Grid Systems – Part 1: Core Operations and Equal Area Earth Reference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 ballot in progress and closes Sep 2020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3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Wrking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Group 10 – Ubiquitous Public Access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19148 Geographic Information – Linear Referencing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 ballot in progress and closes Sep 2020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19166 Geographic Information – BIM to GIS Conceptual Mapping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 TS ballot in progress and closes Aug 2020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Joint Work 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&amp; ISO/TC 204 (Intelligent Transport Systems) 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19169 Geographic Information – Gap Analysis between Geographic Data Files (GDF) and Conceptual Models of Geographic Information</a:t>
            </a:r>
          </a:p>
          <a:p>
            <a:pPr lvl="4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 TR ballot in progress and closes Aug 2020</a:t>
            </a:r>
          </a:p>
          <a:p>
            <a:pPr lvl="1"/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https://committee.iso.org/sites/tc211/home/projects/projects---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calendar.html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1575"/>
            <a:ext cx="8229600" cy="4908550"/>
          </a:xfrm>
        </p:spPr>
        <p:txBody>
          <a:bodyPr numCol="2"/>
          <a:lstStyle/>
          <a:p>
            <a:r>
              <a:rPr lang="sv-SE" altLang="sv-SE" sz="2400" dirty="0" smtClean="0"/>
              <a:t>Evert Bleys</a:t>
            </a:r>
          </a:p>
          <a:p>
            <a:pPr lvl="1"/>
            <a:r>
              <a:rPr lang="sv-SE" altLang="sv-SE" sz="2200" dirty="0" smtClean="0"/>
              <a:t>ISO 19115-3</a:t>
            </a:r>
          </a:p>
          <a:p>
            <a:pPr lvl="1"/>
            <a:r>
              <a:rPr lang="sv-SE" altLang="sv-SE" sz="2200" dirty="0" smtClean="0"/>
              <a:t>ISO 19144</a:t>
            </a:r>
          </a:p>
          <a:p>
            <a:pPr lvl="1"/>
            <a:r>
              <a:rPr lang="sv-SE" altLang="sv-SE" sz="2200" dirty="0" smtClean="0"/>
              <a:t>XML Schemas </a:t>
            </a:r>
          </a:p>
          <a:p>
            <a:r>
              <a:rPr lang="sv-SE" altLang="sv-SE" sz="2400" dirty="0" err="1" smtClean="0"/>
              <a:t>Margie</a:t>
            </a:r>
            <a:r>
              <a:rPr lang="sv-SE" altLang="sv-SE" sz="2400" dirty="0" smtClean="0"/>
              <a:t> Smith</a:t>
            </a:r>
          </a:p>
          <a:p>
            <a:pPr lvl="1"/>
            <a:r>
              <a:rPr lang="sv-SE" altLang="sv-SE" sz="2200" dirty="0" smtClean="0"/>
              <a:t>ISO 19160-2</a:t>
            </a:r>
          </a:p>
          <a:p>
            <a:r>
              <a:rPr lang="sv-SE" altLang="sv-SE" sz="2400" dirty="0" smtClean="0"/>
              <a:t>Nick Car</a:t>
            </a:r>
          </a:p>
          <a:p>
            <a:pPr lvl="1"/>
            <a:r>
              <a:rPr lang="sv-SE" altLang="sv-SE" sz="2200" dirty="0" smtClean="0"/>
              <a:t>ISO 19150-1</a:t>
            </a:r>
          </a:p>
          <a:p>
            <a:pPr lvl="1"/>
            <a:r>
              <a:rPr lang="sv-SE" altLang="sv-SE" sz="2200" dirty="0" smtClean="0"/>
              <a:t>GOM (</a:t>
            </a:r>
            <a:r>
              <a:rPr lang="sv-SE" altLang="sv-SE" sz="2200" dirty="0" err="1" smtClean="0"/>
              <a:t>Ontology</a:t>
            </a:r>
            <a:r>
              <a:rPr lang="sv-SE" altLang="sv-SE" sz="2200" dirty="0" smtClean="0"/>
              <a:t> </a:t>
            </a:r>
            <a:r>
              <a:rPr lang="sv-SE" altLang="sv-SE" sz="2200" dirty="0" err="1" smtClean="0"/>
              <a:t>Maintenance</a:t>
            </a:r>
            <a:r>
              <a:rPr lang="sv-SE" altLang="sv-SE" sz="2200" dirty="0" smtClean="0"/>
              <a:t> Group)</a:t>
            </a:r>
          </a:p>
          <a:p>
            <a:r>
              <a:rPr lang="sv-SE" altLang="sv-SE" sz="2400" dirty="0" smtClean="0"/>
              <a:t>Ivana </a:t>
            </a:r>
            <a:r>
              <a:rPr lang="sv-SE" altLang="sv-SE" sz="2400" dirty="0" err="1" smtClean="0"/>
              <a:t>Ivanova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19157-1</a:t>
            </a:r>
          </a:p>
          <a:p>
            <a:r>
              <a:rPr lang="sv-SE" altLang="sv-SE" sz="2400" dirty="0" smtClean="0"/>
              <a:t>Robert </a:t>
            </a:r>
            <a:r>
              <a:rPr lang="sv-SE" altLang="sv-SE" sz="2400" dirty="0" err="1" smtClean="0"/>
              <a:t>Gibb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19170</a:t>
            </a:r>
          </a:p>
          <a:p>
            <a:r>
              <a:rPr lang="sv-SE" altLang="sv-SE" sz="2400" dirty="0" smtClean="0"/>
              <a:t>Matt </a:t>
            </a:r>
            <a:r>
              <a:rPr lang="sv-SE" altLang="sv-SE" sz="2400" dirty="0" err="1" smtClean="0"/>
              <a:t>Purss</a:t>
            </a:r>
            <a:endParaRPr lang="sv-SE" altLang="sv-SE" sz="2400" dirty="0" smtClean="0"/>
          </a:p>
          <a:p>
            <a:pPr lvl="1"/>
            <a:r>
              <a:rPr lang="sv-SE" altLang="sv-SE" sz="2200" dirty="0" smtClean="0"/>
              <a:t>ISO 19170</a:t>
            </a:r>
          </a:p>
          <a:p>
            <a:r>
              <a:rPr lang="sv-SE" altLang="sv-SE" sz="2400" dirty="0" smtClean="0"/>
              <a:t>Mike Judd</a:t>
            </a:r>
          </a:p>
          <a:p>
            <a:pPr lvl="1"/>
            <a:r>
              <a:rPr lang="sv-SE" altLang="sv-SE" sz="2200" dirty="0" smtClean="0"/>
              <a:t>ISO 19160-2</a:t>
            </a:r>
          </a:p>
          <a:p>
            <a:r>
              <a:rPr lang="sv-SE" altLang="sv-SE" sz="2400" dirty="0" smtClean="0"/>
              <a:t>Chris </a:t>
            </a:r>
            <a:r>
              <a:rPr lang="sv-SE" altLang="sv-SE" sz="2400" dirty="0" err="1" smtClean="0"/>
              <a:t>Body</a:t>
            </a:r>
            <a:endParaRPr lang="sv-SE" altLang="sv-SE" sz="2400" dirty="0" smtClean="0"/>
          </a:p>
          <a:p>
            <a:pPr lvl="1"/>
            <a:r>
              <a:rPr lang="sv-SE" altLang="sv-SE" sz="2000" dirty="0" smtClean="0"/>
              <a:t>ISO </a:t>
            </a:r>
            <a:r>
              <a:rPr lang="sv-SE" altLang="sv-SE" sz="2000" dirty="0" smtClean="0"/>
              <a:t>19152</a:t>
            </a:r>
          </a:p>
          <a:p>
            <a:r>
              <a:rPr lang="sv-SE" altLang="sv-SE" sz="2400" dirty="0" smtClean="0"/>
              <a:t>Kate Roberts</a:t>
            </a:r>
          </a:p>
          <a:p>
            <a:pPr lvl="1"/>
            <a:r>
              <a:rPr lang="sv-SE" altLang="sv-SE" sz="2000" dirty="0" smtClean="0"/>
              <a:t>ISO 19165-2</a:t>
            </a:r>
            <a:endParaRPr lang="en-AU" altLang="sv-SE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Australian/New Zealand Contribution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People in Australia/New Zealand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Chris Body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 Atkinson</a:t>
            </a: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Contributing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Margie Smith/Joe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Abhayaratna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/Byron Cochrane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Joel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Haasdyk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Ivana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Ivanova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Nick Car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Simon Cox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Robert Gibb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Matt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Purss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OGC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Testbed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17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Geospatial Data Science and Analytics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Spatial Data on the Web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Big Data processing, including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datacubes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containerised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applications and exploitation platforms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Aviation Information Management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Ready Data: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“all-in” architecture that integrates the various technologies and current efforts available in OGC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Tiling and Streaming: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Optimised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Data access to 2D and 3D data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https://www.ogc.org/pressroom/pressreleases/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3232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OGC Work Program Activities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191785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OGC Sep Technical Meeting </a:t>
            </a:r>
          </a:p>
          <a:p>
            <a:pPr lvl="1" eaLnBrk="1" hangingPunct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https://www.ogc.org/event/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2009tc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SSSI/OGC Webinar Series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 1: Meet the OGC Leadership Team (6 Aug)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 2: OGC Geospatial Technology Trends </a:t>
            </a:r>
            <a:r>
              <a:rPr lang="mr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Guiding the Future of Location (4 Sep)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 3: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Modernising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Location Standards Baseline </a:t>
            </a:r>
            <a:r>
              <a:rPr lang="mr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OGC APIs (2 Oct)</a:t>
            </a:r>
          </a:p>
          <a:p>
            <a:pPr lvl="1" eaLnBrk="1" hangingPunct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 4: Standards and Interoperability </a:t>
            </a:r>
            <a:r>
              <a:rPr lang="mr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Business Value and Impact Stories (6 Nov)</a:t>
            </a:r>
          </a:p>
          <a:p>
            <a:pPr lvl="1" eaLnBrk="1" hangingPunct="1"/>
            <a:r>
              <a:rPr lang="en-US" sz="2000" dirty="0">
                <a:cs typeface="MS PGothic" pitchFamily="34" charset="-128"/>
                <a:hlinkClick r:id="rId3"/>
              </a:rPr>
              <a:t>https://sssi.org.au/events-awards/events#</a:t>
            </a:r>
            <a:r>
              <a:rPr lang="en-US" sz="2000" dirty="0" smtClean="0">
                <a:cs typeface="MS PGothic" pitchFamily="34" charset="-128"/>
                <a:hlinkClick r:id="rId3"/>
              </a:rPr>
              <a:t>EventCalendar</a:t>
            </a:r>
            <a:endParaRPr lang="en-US" sz="2000" dirty="0" smtClean="0">
              <a:cs typeface="MS PGothic" pitchFamily="34" charset="-128"/>
            </a:endParaRPr>
          </a:p>
          <a:p>
            <a:pPr lvl="1" eaLnBrk="1" hangingPunct="1"/>
            <a:endParaRPr lang="en-US" sz="2000" dirty="0" smtClean="0">
              <a:cs typeface="MS PGothic" pitchFamily="34" charset="-128"/>
            </a:endParaRPr>
          </a:p>
          <a:p>
            <a:pPr eaLnBrk="1" hangingPunct="1">
              <a:buNone/>
            </a:pPr>
            <a:endParaRPr lang="en-AU" sz="2400" dirty="0" smtClean="0">
              <a:cs typeface="MS PGothic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OGC Work Program Activities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1735"/>
            <a:ext cx="8229600" cy="4525963"/>
          </a:xfrm>
        </p:spPr>
        <p:txBody>
          <a:bodyPr/>
          <a:lstStyle/>
          <a:p>
            <a:r>
              <a:rPr lang="en-AU" sz="2400" dirty="0" smtClean="0">
                <a:cs typeface="MS PGothic" pitchFamily="34" charset="-128"/>
              </a:rPr>
              <a:t>OGC, ISO/TC 211 and IHO</a:t>
            </a:r>
          </a:p>
          <a:p>
            <a:pPr lvl="1"/>
            <a:r>
              <a:rPr lang="en-AU" sz="2000" dirty="0" smtClean="0">
                <a:cs typeface="MS PGothic" pitchFamily="34" charset="-128"/>
              </a:rPr>
              <a:t>Contributed to the Integrated Geospatial Information Framework (IGIF)</a:t>
            </a:r>
          </a:p>
          <a:p>
            <a:pPr lvl="1"/>
            <a:r>
              <a:rPr lang="en-AU" sz="2000" dirty="0" smtClean="0">
                <a:cs typeface="MS PGothic" pitchFamily="34" charset="-128"/>
              </a:rPr>
              <a:t>Developed the Guide to the Role of Standards in Geospatial Information Management</a:t>
            </a:r>
          </a:p>
          <a:p>
            <a:pPr lvl="1"/>
            <a:r>
              <a:rPr lang="en-AU" dirty="0" smtClean="0">
                <a:cs typeface="MS PGothic" pitchFamily="34" charset="-128"/>
              </a:rPr>
              <a:t>Supporting UNGGIM work program in the areas of: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Land Administration and Management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Statistical and Geospatial Information Integration 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Marine and International Boundaries 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Geographic Names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Fundamental Geospatial Data Themes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Addressing</a:t>
            </a:r>
          </a:p>
          <a:p>
            <a:pPr lvl="2"/>
            <a:r>
              <a:rPr lang="en-AU" dirty="0" smtClean="0">
                <a:cs typeface="MS PGothic" pitchFamily="34" charset="-128"/>
              </a:rPr>
              <a:t>Land Cover &amp; Land Use</a:t>
            </a:r>
          </a:p>
          <a:p>
            <a:pPr lvl="1"/>
            <a:r>
              <a:rPr lang="en-AU" dirty="0" smtClean="0">
                <a:cs typeface="MS PGothic" pitchFamily="34" charset="-128"/>
              </a:rPr>
              <a:t>Next Meeting (Virtual Meeting </a:t>
            </a:r>
            <a:r>
              <a:rPr lang="mr-IN" dirty="0" smtClean="0">
                <a:cs typeface="MS PGothic" pitchFamily="34" charset="-128"/>
              </a:rPr>
              <a:t>–</a:t>
            </a:r>
            <a:r>
              <a:rPr lang="en-AU" dirty="0" smtClean="0">
                <a:cs typeface="MS PGothic" pitchFamily="34" charset="-128"/>
              </a:rPr>
              <a:t> 26-27 Aug &amp; 4 Sep 2020</a:t>
            </a:r>
          </a:p>
          <a:p>
            <a:pPr lvl="2"/>
            <a:r>
              <a:rPr lang="en-AU" dirty="0">
                <a:cs typeface="MS PGothic" pitchFamily="34" charset="-128"/>
                <a:hlinkClick r:id="rId2"/>
              </a:rPr>
              <a:t>https://ggim.un.org/meetings/GGIM-committee/10th-session</a:t>
            </a:r>
            <a:r>
              <a:rPr lang="en-AU" dirty="0" smtClean="0">
                <a:cs typeface="MS PGothic" pitchFamily="34" charset="-128"/>
                <a:hlinkClick r:id="rId2"/>
              </a:rPr>
              <a:t>/</a:t>
            </a:r>
            <a:endParaRPr lang="en-AU" dirty="0" smtClean="0">
              <a:cs typeface="MS PGothic" pitchFamily="34" charset="-128"/>
            </a:endParaRP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UNGGIM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Plenary Meeting was held over 1-12 June 2020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Team Meeting 1-5 June</a:t>
            </a:r>
          </a:p>
          <a:p>
            <a:pPr lvl="1"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and Plenary Meetings 8-12 June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190981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4 – Geospatial Services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19168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-1 Geographic Information – Geospatial API for Features – Part 1: Core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Resolved comments ISO/DIS 19168-1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FDIS Ballot closes 13 Aug 2020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6 – Imagery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19115-2:2019 Geographic Information – Metadata – Part 2: Extensions for Acquisition and Processing – Amendment 1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DIS Ballot ends July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ill review comment in August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190981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6 – Imagery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19123-1 Geographic Information – Schema for Coverage Geometry and Functions – Part 1: Fundamentals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WD was reviewed during 1-5 June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CD to be submitted at July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Editing Committee at the next Plenary Meeting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19124-1 Geographic Information – Calibration &amp; Validation of Remote Sensing Data and Derived Products – Part 1: Fundamentals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Editor has been found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WD has been started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WD to be discussed at next Plenary Meeting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23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95605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6 – Imagery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19130-3 Geographic Information – Imagery Sensor Models for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Geopositioning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Part 3: Implementation Schema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Still on track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7 – Information Communities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19115-1:2014 Geographic Information – Metadata – Part 1: Fundamentals – Amendment 2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coordinate epoch to fully describe data referenced to dynamic coordinate reference systems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Revise amendment document Oct 2020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19115-3 Geographic Information – Metadata – Part 3: XML Schema Implementation for Fundamental Concepts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CD is expected Dec 2020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7 – Information Communities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19144 Land Cover Land Use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NWIP for the revision of 19144-2 Land Cover Meta Language by UN FAO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NWIP for the development of 19144-3 Land Use Meta Language by UK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Advisory Group to be established to review the initial comments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19150-1 Geographic Information – Ontology – Part 1: Framework (Stage 0)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to collaborate with others (OGC and ISO/IEC JTC1/WG11)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draft report Aug 2020 and submit revised report Sep 2020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7 – Information Communities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19152 Geographic Information – Land Administration Domain Model (Stage 0)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 1 </a:t>
            </a:r>
            <a:r>
              <a:rPr lang="mr-IN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Fundamentals has been submitted via Standards Australia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Ballot closes 15 Sep 2020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Parts to be developed when resources come available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19160-2 Addressing Assignment (NWIP)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WD continues to be developed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Ballot closes next week for Project Leader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0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7 – Information Communities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19165-2 Geographic Information – Preservation of Digital Data and Metadata – Part 2: Content Specifications for Earth Observations Data and Derived Digital Products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be published Aug 2020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1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ISO/TC 211 Working Groups</a:t>
            </a:r>
          </a:p>
          <a:p>
            <a:pPr lvl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9 – Information Management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6709 Standard Representation of Geographic Point Location by Coordinates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 to be submitted in the coming months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19135-1:2015 Geographic Information – Procedures for Item Registration – Part 1: Fundamentals – Amendment 1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DIS ballot in progress and closes Dec 2020</a:t>
            </a:r>
          </a:p>
          <a:p>
            <a:pPr lvl="2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ISO 19156 Geographic Information – Observations and Measurements</a:t>
            </a: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Has a Project Leader </a:t>
            </a:r>
            <a:r>
              <a:rPr lang="mr-IN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Ilkka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Rinne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CD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5406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ISO/TC 211 Current Work Program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Template_2015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dirty="0" smtClean="0">
            <a:solidFill>
              <a:srgbClr val="37609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PresentationTemplate_2015</Template>
  <TotalTime>1284</TotalTime>
  <Words>1228</Words>
  <Application>Microsoft Macintosh PowerPoint</Application>
  <PresentationFormat>On-screen Show (4:3)</PresentationFormat>
  <Paragraphs>165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PresentationTemplate_2015</vt:lpstr>
      <vt:lpstr>What is new in the ISO/OGC Standards </vt:lpstr>
      <vt:lpstr>ISO/TC 211</vt:lpstr>
      <vt:lpstr> ISO/TC 211 Current Work Program</vt:lpstr>
      <vt:lpstr> ISO/TC 211 Current Work Program</vt:lpstr>
      <vt:lpstr> ISO/TC 211 Current Work Program</vt:lpstr>
      <vt:lpstr> ISO/TC 211 Current Work Program</vt:lpstr>
      <vt:lpstr> ISO/TC 211 Current Work Program</vt:lpstr>
      <vt:lpstr> ISO/TC 211 Current Work Program</vt:lpstr>
      <vt:lpstr> ISO/TC 211 Current Work Program</vt:lpstr>
      <vt:lpstr> ISO/TC 211 Current Work Program</vt:lpstr>
      <vt:lpstr> ISO/TC 211 Current Work Program</vt:lpstr>
      <vt:lpstr>Australian/New Zealand Contribution</vt:lpstr>
      <vt:lpstr>OGC</vt:lpstr>
      <vt:lpstr>OGC Work Program Activities</vt:lpstr>
      <vt:lpstr>OGC Work Program Activities</vt:lpstr>
      <vt:lpstr>UNGGIM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space for two lines in case the heading is long.</dc:title>
  <dc:creator>Liesel Lange</dc:creator>
  <cp:lastModifiedBy>Chris Body</cp:lastModifiedBy>
  <cp:revision>95</cp:revision>
  <dcterms:created xsi:type="dcterms:W3CDTF">2020-03-21T23:11:30Z</dcterms:created>
  <dcterms:modified xsi:type="dcterms:W3CDTF">2020-07-28T23:16:22Z</dcterms:modified>
</cp:coreProperties>
</file>