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77" r:id="rId4"/>
    <p:sldId id="290" r:id="rId5"/>
    <p:sldId id="280" r:id="rId6"/>
    <p:sldId id="282" r:id="rId7"/>
    <p:sldId id="291" r:id="rId8"/>
    <p:sldId id="292" r:id="rId9"/>
    <p:sldId id="283" r:id="rId10"/>
    <p:sldId id="293" r:id="rId11"/>
    <p:sldId id="281" r:id="rId12"/>
    <p:sldId id="284" r:id="rId13"/>
    <p:sldId id="285" r:id="rId14"/>
    <p:sldId id="286" r:id="rId15"/>
    <p:sldId id="289" r:id="rId16"/>
    <p:sldId id="288" r:id="rId17"/>
  </p:sldIdLst>
  <p:sldSz cx="9144000" cy="6858000" type="screen4x3"/>
  <p:notesSz cx="6858000" cy="9144000"/>
  <p:defaultTextStyle>
    <a:defPPr>
      <a:defRPr lang="en-ZA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mc="http://schemas.openxmlformats.org/markup-compatibility/2006" xmlns:mv="urn:schemas-microsoft-com:mac:vml"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D1A"/>
    <a:srgbClr val="006699"/>
    <a:srgbClr val="88BD2F"/>
    <a:srgbClr val="0070B1"/>
    <a:srgbClr val="E481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mc="http://schemas.openxmlformats.org/markup-compatibility/2006" xmlns:mv="urn:schemas-microsoft-com:mac:vml"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8" autoAdjust="0"/>
    <p:restoredTop sz="94685" autoAdjust="0"/>
  </p:normalViewPr>
  <p:slideViewPr>
    <p:cSldViewPr snapToGrid="0" snapToObjects="1">
      <p:cViewPr varScale="1">
        <p:scale>
          <a:sx n="48" d="100"/>
          <a:sy n="48" d="100"/>
        </p:scale>
        <p:origin x="-206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01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B3AC6C1-D85E-4534-A94F-228A5A07519B}" type="datetimeFigureOut">
              <a:rPr lang="en-ZA" altLang="en-US"/>
              <a:pPr>
                <a:defRPr/>
              </a:pPr>
              <a:t>29/7/20</a:t>
            </a:fld>
            <a:endParaRPr lang="en-ZA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133ECC8-7284-4C6A-B96D-1F207CED6B38}" type="slidenum">
              <a:rPr lang="en-ZA" altLang="en-US"/>
              <a:pPr>
                <a:defRPr/>
              </a:pPr>
              <a:t>‹#›</a:t>
            </a:fld>
            <a:endParaRPr lang="en-ZA" altLang="en-US"/>
          </a:p>
        </p:txBody>
      </p:sp>
    </p:spTree>
    <p:extLst>
      <p:ext uri="{BB962C8B-B14F-4D97-AF65-F5344CB8AC3E}">
        <p14:creationId xmlns:p14="http://schemas.microsoft.com/office/powerpoint/2010/main" val="16041895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33ECC8-7284-4C6A-B96D-1F207CED6B38}" type="slidenum">
              <a:rPr lang="en-ZA" altLang="en-US" smtClean="0"/>
              <a:pPr>
                <a:defRPr/>
              </a:pPr>
              <a:t>1</a:t>
            </a:fld>
            <a:endParaRPr lang="en-ZA" altLang="en-US"/>
          </a:p>
        </p:txBody>
      </p:sp>
    </p:spTree>
    <p:extLst>
      <p:ext uri="{BB962C8B-B14F-4D97-AF65-F5344CB8AC3E}">
        <p14:creationId xmlns:p14="http://schemas.microsoft.com/office/powerpoint/2010/main" val="1968781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tif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063"/>
            <a:ext cx="9144000" cy="547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43486" y="1859449"/>
            <a:ext cx="5659200" cy="692150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>
            <a:lvl1pPr algn="ctr">
              <a:defRPr lang="en-GB" sz="2800" b="1">
                <a:solidFill>
                  <a:srgbClr val="376092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743486" y="2743151"/>
            <a:ext cx="5659200" cy="217855"/>
          </a:xfrm>
        </p:spPr>
        <p:txBody>
          <a:bodyPr lIns="0" tIns="0" rIns="0" bIns="0" rtlCol="0" anchor="ctr">
            <a:noAutofit/>
          </a:bodyPr>
          <a:lstStyle>
            <a:lvl1pPr algn="ctr">
              <a:buFontTx/>
              <a:buNone/>
              <a:tabLst/>
              <a:defRPr lang="en-US" sz="1400" smtClean="0">
                <a:solidFill>
                  <a:srgbClr val="404040"/>
                </a:solidFill>
              </a:defRPr>
            </a:lvl1pPr>
            <a:lvl2pPr marL="0" indent="0">
              <a:buFontTx/>
              <a:buNone/>
              <a:tabLst/>
              <a:defRPr lang="en-US" smtClean="0"/>
            </a:lvl2pPr>
            <a:lvl3pPr marL="1588" indent="0">
              <a:buFontTx/>
              <a:buNone/>
              <a:tabLst/>
              <a:defRPr lang="en-US" smtClean="0"/>
            </a:lvl3pPr>
            <a:lvl4pPr marL="0" indent="0">
              <a:buFontTx/>
              <a:buNone/>
              <a:tabLst/>
              <a:defRPr lang="en-US" smtClean="0"/>
            </a:lvl4pPr>
            <a:lvl5pPr marL="0" indent="0">
              <a:buFontTx/>
              <a:buNone/>
              <a:tabLst/>
              <a:defRPr lang="en-GB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61962" y="5947147"/>
            <a:ext cx="643272" cy="57179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="" id="{834E6BAD-FFB9-4CE2-B4DC-774D9A0A3EDA}"/>
              </a:ext>
            </a:extLst>
          </p:cNvPr>
          <p:cNvPicPr/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500"/>
          <a:stretch/>
        </p:blipFill>
        <p:spPr bwMode="auto">
          <a:xfrm>
            <a:off x="8054180" y="5940552"/>
            <a:ext cx="587203" cy="5510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81435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Placeholder 28"/>
          <p:cNvSpPr>
            <a:spLocks noGrp="1"/>
          </p:cNvSpPr>
          <p:nvPr>
            <p:ph type="title"/>
          </p:nvPr>
        </p:nvSpPr>
        <p:spPr>
          <a:xfrm>
            <a:off x="457200" y="8549"/>
            <a:ext cx="8229600" cy="756156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691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1003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Page - AfriG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1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Placeholder 28"/>
          <p:cNvSpPr>
            <a:spLocks noGrp="1"/>
          </p:cNvSpPr>
          <p:nvPr>
            <p:ph type="title"/>
          </p:nvPr>
        </p:nvSpPr>
        <p:spPr>
          <a:xfrm>
            <a:off x="457200" y="8549"/>
            <a:ext cx="8229600" cy="753452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877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43641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0643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8"/>
          <p:cNvSpPr>
            <a:spLocks noGrp="1"/>
          </p:cNvSpPr>
          <p:nvPr>
            <p:ph type="title"/>
          </p:nvPr>
        </p:nvSpPr>
        <p:spPr bwMode="auto">
          <a:xfrm>
            <a:off x="457200" y="7938"/>
            <a:ext cx="8229600" cy="75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ZA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79425" y="1484313"/>
            <a:ext cx="8207375" cy="464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ZA" altLang="en-US" dirty="0"/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2935288" y="6581775"/>
            <a:ext cx="3589337" cy="138113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/>
              <a:t>ISO/TC 211 Geographic information/Geomatics </a:t>
            </a:r>
          </a:p>
        </p:txBody>
      </p:sp>
      <p:sp>
        <p:nvSpPr>
          <p:cNvPr id="1033" name="TextBox 13"/>
          <p:cNvSpPr txBox="1">
            <a:spLocks noChangeArrowheads="1"/>
          </p:cNvSpPr>
          <p:nvPr/>
        </p:nvSpPr>
        <p:spPr bwMode="auto">
          <a:xfrm>
            <a:off x="7243763" y="6503988"/>
            <a:ext cx="200025" cy="13811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BD9F272F-9AAB-4074-B5EF-D1E04B346C47}" type="slidenum">
              <a:rPr lang="en-GB" altLang="en-US" sz="90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pPr eaLnBrk="1" hangingPunct="1">
                <a:defRPr/>
              </a:pPr>
              <a:t>‹#›</a:t>
            </a:fld>
            <a:endParaRPr lang="en-GB" altLang="en-US" sz="9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35288" y="6423025"/>
            <a:ext cx="2073275" cy="138113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20666C5D-F6A3-4BE9-8811-DA2F390CDA91}" type="datetime3">
              <a:rPr lang="en-ZA" altLang="en-US" sz="900" smtClean="0">
                <a:solidFill>
                  <a:srgbClr val="898989"/>
                </a:solidFill>
                <a:latin typeface="Arial" pitchFamily="34" charset="0"/>
              </a:rPr>
              <a:pPr eaLnBrk="1" hangingPunct="1">
                <a:defRPr/>
              </a:pPr>
              <a:t>29 July 2020</a:t>
            </a:fld>
            <a:endParaRPr lang="en-GB" altLang="en-US" sz="900" dirty="0">
              <a:solidFill>
                <a:srgbClr val="898989"/>
              </a:solidFill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2" r:id="rId2"/>
    <p:sldLayoutId id="2147483803" r:id="rId3"/>
    <p:sldLayoutId id="2147483807" r:id="rId4"/>
    <p:sldLayoutId id="2147483804" r:id="rId5"/>
    <p:sldLayoutId id="2147483805" r:id="rId6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2800" kern="1200">
          <a:solidFill>
            <a:srgbClr val="376092"/>
          </a:solidFill>
          <a:latin typeface="Arial"/>
          <a:ea typeface="MS PGothic" pitchFamily="34" charset="-128"/>
          <a:cs typeface="Arial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rgbClr val="376092"/>
          </a:solidFill>
          <a:latin typeface="Arial" pitchFamily="34" charset="0"/>
          <a:ea typeface="MS PGothic" pitchFamily="34" charset="-128"/>
          <a:cs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rgbClr val="376092"/>
          </a:solidFill>
          <a:latin typeface="Arial" pitchFamily="34" charset="0"/>
          <a:ea typeface="MS PGothic" pitchFamily="34" charset="-128"/>
          <a:cs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rgbClr val="376092"/>
          </a:solidFill>
          <a:latin typeface="Arial" pitchFamily="34" charset="0"/>
          <a:ea typeface="MS PGothic" pitchFamily="34" charset="-128"/>
          <a:cs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rgbClr val="376092"/>
          </a:solidFill>
          <a:latin typeface="Arial" pitchFamily="34" charset="0"/>
          <a:ea typeface="MS PGothic" pitchFamily="34" charset="-128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rgbClr val="376092"/>
          </a:solidFill>
          <a:latin typeface="Arial" pitchFamily="34" charset="0"/>
          <a:ea typeface="MS PGothic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rgbClr val="376092"/>
          </a:solidFill>
          <a:latin typeface="Arial" pitchFamily="34" charset="0"/>
          <a:ea typeface="MS PGothic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rgbClr val="376092"/>
          </a:solidFill>
          <a:latin typeface="Arial" pitchFamily="34" charset="0"/>
          <a:ea typeface="MS PGothic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rgbClr val="376092"/>
          </a:solidFill>
          <a:latin typeface="Arial" pitchFamily="34" charset="0"/>
          <a:ea typeface="MS PGothic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rgbClr val="404040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rgbClr val="404040"/>
          </a:solidFill>
          <a:latin typeface="Arial"/>
          <a:ea typeface="MS PGothic" pitchFamily="3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rgbClr val="404040"/>
          </a:solidFill>
          <a:latin typeface="Arial"/>
          <a:ea typeface="MS PGothic" pitchFamily="3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rgbClr val="404040"/>
          </a:solidFill>
          <a:latin typeface="Arial"/>
          <a:ea typeface="MS PGothic" pitchFamily="3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rgbClr val="404040"/>
          </a:solidFill>
          <a:latin typeface="Arial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committee.iso.org/sites/tc211/home/projects/projects---calendar.html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www.ogc.org/pressroom/pressreleases/3232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www.ogc.org/event/2009tc" TargetMode="External"/><Relationship Id="rId3" Type="http://schemas.openxmlformats.org/officeDocument/2006/relationships/hyperlink" Target="https://sssi.org.au/events-awards/events%23EventCalendar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ggim.un.org/meetings/GGIM-committee/10th-session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/>
          <p:cNvSpPr>
            <a:spLocks noGrp="1"/>
          </p:cNvSpPr>
          <p:nvPr>
            <p:ph type="title"/>
          </p:nvPr>
        </p:nvSpPr>
        <p:spPr>
          <a:xfrm>
            <a:off x="1093788" y="1381885"/>
            <a:ext cx="7135812" cy="69215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What is new in the ISO/OGC Standards </a:t>
            </a:r>
            <a:endParaRPr lang="en-ZA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3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743075" y="2332382"/>
            <a:ext cx="5659438" cy="437321"/>
          </a:xfrm>
        </p:spPr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ANZ Metadata Working Group</a:t>
            </a:r>
            <a:endParaRPr lang="en-US" altLang="en-US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Chris Body </a:t>
            </a: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7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="" id="{99059330-8844-4BDA-BF48-0BA41ED920CF}"/>
              </a:ext>
            </a:extLst>
          </p:cNvPr>
          <p:cNvSpPr txBox="1">
            <a:spLocks/>
          </p:cNvSpPr>
          <p:nvPr/>
        </p:nvSpPr>
        <p:spPr bwMode="auto">
          <a:xfrm>
            <a:off x="7932938" y="6503192"/>
            <a:ext cx="850463" cy="217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>
            <a:lvl1pPr marL="342900" indent="-34290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tabLst/>
              <a:defRPr lang="en-US" sz="1400" kern="1200" smtClean="0">
                <a:solidFill>
                  <a:srgbClr val="404040"/>
                </a:solidFill>
                <a:latin typeface="Arial"/>
                <a:ea typeface="MS PGothic" pitchFamily="34" charset="-128"/>
                <a:cs typeface="Arial"/>
              </a:defRPr>
            </a:lvl1pPr>
            <a:lvl2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tabLst/>
              <a:defRPr lang="en-US" sz="2400" kern="1200" smtClean="0">
                <a:solidFill>
                  <a:srgbClr val="404040"/>
                </a:solidFill>
                <a:latin typeface="Arial"/>
                <a:ea typeface="MS PGothic" pitchFamily="34" charset="-128"/>
                <a:cs typeface="Arial"/>
              </a:defRPr>
            </a:lvl2pPr>
            <a:lvl3pPr marL="1588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tabLst/>
              <a:defRPr lang="en-US" sz="2000" kern="1200" smtClean="0">
                <a:solidFill>
                  <a:srgbClr val="404040"/>
                </a:solidFill>
                <a:latin typeface="Arial"/>
                <a:ea typeface="MS PGothic" pitchFamily="34" charset="-128"/>
                <a:cs typeface="Arial"/>
              </a:defRPr>
            </a:lvl3pPr>
            <a:lvl4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tabLst/>
              <a:defRPr lang="en-US" kern="1200" smtClean="0">
                <a:solidFill>
                  <a:srgbClr val="404040"/>
                </a:solidFill>
                <a:latin typeface="Arial"/>
                <a:ea typeface="MS PGothic" pitchFamily="34" charset="-128"/>
                <a:cs typeface="Arial"/>
              </a:defRPr>
            </a:lvl4pPr>
            <a:lvl5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tabLst/>
              <a:defRPr lang="en-GB" kern="1200">
                <a:solidFill>
                  <a:srgbClr val="404040"/>
                </a:solidFill>
                <a:latin typeface="Arial"/>
                <a:ea typeface="MS PGothic" pitchFamily="3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50" dirty="0"/>
              <a:t>ISO/TC 211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1"/>
          <p:cNvSpPr>
            <a:spLocks noGrp="1"/>
          </p:cNvSpPr>
          <p:nvPr>
            <p:ph idx="1"/>
          </p:nvPr>
        </p:nvSpPr>
        <p:spPr>
          <a:xfrm>
            <a:off x="457200" y="1205092"/>
            <a:ext cx="8229600" cy="4525963"/>
          </a:xfrm>
        </p:spPr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ISO/TC 211 Working Groups</a:t>
            </a:r>
          </a:p>
          <a:p>
            <a:pPr lvl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Working Group 9 – Information Management</a:t>
            </a:r>
          </a:p>
          <a:p>
            <a:pPr lvl="2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 19157-1 Geographic Information – Data Quality – Part 1: General Requirements</a:t>
            </a:r>
          </a:p>
          <a:p>
            <a:pPr lvl="3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Project Leader </a:t>
            </a:r>
            <a:r>
              <a:rPr lang="mr-IN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Ivana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Ivanova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en-US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Torsten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Svard</a:t>
            </a: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Developing CD</a:t>
            </a:r>
          </a:p>
          <a:p>
            <a:pPr lvl="3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Proposing to establish a data quality registry</a:t>
            </a:r>
          </a:p>
          <a:p>
            <a:pPr lvl="2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 19170-1 Geographic Information – Discrete Global Grid Systems – Part 1: Core Operations and Equal Area Earth Reference</a:t>
            </a:r>
          </a:p>
          <a:p>
            <a:pPr lvl="3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DIS ballot in progress and closes Sep 2020</a:t>
            </a:r>
          </a:p>
        </p:txBody>
      </p:sp>
      <p:sp>
        <p:nvSpPr>
          <p:cNvPr id="7171" name="Title 2"/>
          <p:cNvSpPr>
            <a:spLocks noGrp="1"/>
          </p:cNvSpPr>
          <p:nvPr>
            <p:ph type="title"/>
          </p:nvPr>
        </p:nvSpPr>
        <p:spPr>
          <a:xfrm>
            <a:off x="457200" y="7938"/>
            <a:ext cx="8229600" cy="754062"/>
          </a:xfrm>
        </p:spPr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ISO/TC 211 Current Work Program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634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1"/>
          <p:cNvSpPr>
            <a:spLocks noGrp="1"/>
          </p:cNvSpPr>
          <p:nvPr>
            <p:ph idx="1"/>
          </p:nvPr>
        </p:nvSpPr>
        <p:spPr>
          <a:xfrm>
            <a:off x="457200" y="1205092"/>
            <a:ext cx="8229600" cy="4525963"/>
          </a:xfrm>
        </p:spPr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ISO/TC 211 Working Groups</a:t>
            </a:r>
          </a:p>
          <a:p>
            <a:pPr lvl="1"/>
            <a:r>
              <a:rPr lang="en-US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Wrking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Group 10 – Ubiquitous Public Access</a:t>
            </a:r>
          </a:p>
          <a:p>
            <a:pPr lvl="2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 19148 Geographic Information – Linear Referencing</a:t>
            </a:r>
          </a:p>
          <a:p>
            <a:pPr lvl="3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DIS ballot in progress and closes Sep 2020</a:t>
            </a:r>
          </a:p>
          <a:p>
            <a:pPr lvl="2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 19166 Geographic Information – BIM to GIS Conceptual Mapping</a:t>
            </a:r>
          </a:p>
          <a:p>
            <a:pPr lvl="3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Draft TS ballot in progress and closes Aug 2020</a:t>
            </a:r>
          </a:p>
          <a:p>
            <a:pPr lvl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Joint Work </a:t>
            </a:r>
          </a:p>
          <a:p>
            <a:pPr lvl="2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ISO/TC 211 &amp; ISO/TC 204 (Intelligent Transport Systems) </a:t>
            </a:r>
          </a:p>
          <a:p>
            <a:pPr lvl="3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 19169 Geographic Information – Gap Analysis between Geographic Data Files (GDF) and Conceptual Models of Geographic Information</a:t>
            </a:r>
          </a:p>
          <a:p>
            <a:pPr lvl="4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Draft TR ballot in progress and closes Aug 2020</a:t>
            </a:r>
          </a:p>
          <a:p>
            <a:pPr lvl="1"/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https://committee.iso.org/sites/tc211/home/projects/projects---</a:t>
            </a:r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calendar.html</a:t>
            </a:r>
            <a:endParaRPr lang="en-US" alt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alt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None/>
            </a:pPr>
            <a:endParaRPr lang="en-US" alt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1" name="Title 2"/>
          <p:cNvSpPr>
            <a:spLocks noGrp="1"/>
          </p:cNvSpPr>
          <p:nvPr>
            <p:ph type="title"/>
          </p:nvPr>
        </p:nvSpPr>
        <p:spPr>
          <a:xfrm>
            <a:off x="457200" y="7938"/>
            <a:ext cx="8229600" cy="754062"/>
          </a:xfrm>
        </p:spPr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ISO/TC 211 Current Work Program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71575"/>
            <a:ext cx="8229600" cy="4908550"/>
          </a:xfrm>
        </p:spPr>
        <p:txBody>
          <a:bodyPr numCol="2"/>
          <a:lstStyle/>
          <a:p>
            <a:r>
              <a:rPr lang="sv-SE" altLang="sv-SE" sz="2400" dirty="0" smtClean="0"/>
              <a:t>Evert Bleys</a:t>
            </a:r>
          </a:p>
          <a:p>
            <a:pPr lvl="1"/>
            <a:r>
              <a:rPr lang="sv-SE" altLang="sv-SE" sz="2200" dirty="0" smtClean="0"/>
              <a:t>ISO 19115-3</a:t>
            </a:r>
          </a:p>
          <a:p>
            <a:pPr lvl="1"/>
            <a:r>
              <a:rPr lang="sv-SE" altLang="sv-SE" sz="2200" dirty="0" smtClean="0"/>
              <a:t>ISO 19144</a:t>
            </a:r>
          </a:p>
          <a:p>
            <a:pPr lvl="1"/>
            <a:r>
              <a:rPr lang="sv-SE" altLang="sv-SE" sz="2200" dirty="0" smtClean="0"/>
              <a:t>XML Schemas </a:t>
            </a:r>
          </a:p>
          <a:p>
            <a:r>
              <a:rPr lang="sv-SE" altLang="sv-SE" sz="2400" dirty="0" err="1" smtClean="0"/>
              <a:t>Margie</a:t>
            </a:r>
            <a:r>
              <a:rPr lang="sv-SE" altLang="sv-SE" sz="2400" dirty="0" smtClean="0"/>
              <a:t> Smith</a:t>
            </a:r>
          </a:p>
          <a:p>
            <a:pPr lvl="1"/>
            <a:r>
              <a:rPr lang="sv-SE" altLang="sv-SE" sz="2200" dirty="0" smtClean="0"/>
              <a:t>ISO 19160-2</a:t>
            </a:r>
          </a:p>
          <a:p>
            <a:r>
              <a:rPr lang="sv-SE" altLang="sv-SE" sz="2400" dirty="0" smtClean="0"/>
              <a:t>Nick Car</a:t>
            </a:r>
          </a:p>
          <a:p>
            <a:pPr lvl="1"/>
            <a:r>
              <a:rPr lang="sv-SE" altLang="sv-SE" sz="2200" dirty="0" smtClean="0"/>
              <a:t>ISO 19150-1</a:t>
            </a:r>
          </a:p>
          <a:p>
            <a:pPr lvl="1"/>
            <a:r>
              <a:rPr lang="sv-SE" altLang="sv-SE" sz="2200" dirty="0" smtClean="0"/>
              <a:t>GOM (</a:t>
            </a:r>
            <a:r>
              <a:rPr lang="sv-SE" altLang="sv-SE" sz="2200" dirty="0" err="1" smtClean="0"/>
              <a:t>Ontology</a:t>
            </a:r>
            <a:r>
              <a:rPr lang="sv-SE" altLang="sv-SE" sz="2200" dirty="0" smtClean="0"/>
              <a:t> </a:t>
            </a:r>
            <a:r>
              <a:rPr lang="sv-SE" altLang="sv-SE" sz="2200" dirty="0" err="1" smtClean="0"/>
              <a:t>Maintenance</a:t>
            </a:r>
            <a:r>
              <a:rPr lang="sv-SE" altLang="sv-SE" sz="2200" dirty="0" smtClean="0"/>
              <a:t> Group)</a:t>
            </a:r>
          </a:p>
          <a:p>
            <a:r>
              <a:rPr lang="sv-SE" altLang="sv-SE" sz="2400" dirty="0" smtClean="0"/>
              <a:t>Ivana </a:t>
            </a:r>
            <a:r>
              <a:rPr lang="sv-SE" altLang="sv-SE" sz="2400" dirty="0" err="1" smtClean="0"/>
              <a:t>Ivanova</a:t>
            </a:r>
            <a:endParaRPr lang="sv-SE" altLang="sv-SE" sz="2400" dirty="0" smtClean="0"/>
          </a:p>
          <a:p>
            <a:pPr lvl="1"/>
            <a:r>
              <a:rPr lang="sv-SE" altLang="sv-SE" sz="2200" dirty="0" smtClean="0"/>
              <a:t>ISO 19157-1</a:t>
            </a:r>
          </a:p>
          <a:p>
            <a:r>
              <a:rPr lang="sv-SE" altLang="sv-SE" sz="2400" dirty="0" smtClean="0"/>
              <a:t>Robert </a:t>
            </a:r>
            <a:r>
              <a:rPr lang="sv-SE" altLang="sv-SE" sz="2400" dirty="0" err="1" smtClean="0"/>
              <a:t>Gibb</a:t>
            </a:r>
            <a:endParaRPr lang="sv-SE" altLang="sv-SE" sz="2400" dirty="0" smtClean="0"/>
          </a:p>
          <a:p>
            <a:pPr lvl="1"/>
            <a:r>
              <a:rPr lang="sv-SE" altLang="sv-SE" sz="2200" dirty="0" smtClean="0"/>
              <a:t>ISO 19170</a:t>
            </a:r>
          </a:p>
          <a:p>
            <a:r>
              <a:rPr lang="sv-SE" altLang="sv-SE" sz="2400" dirty="0" smtClean="0"/>
              <a:t>Matt </a:t>
            </a:r>
            <a:r>
              <a:rPr lang="sv-SE" altLang="sv-SE" sz="2400" dirty="0" err="1" smtClean="0"/>
              <a:t>Purss</a:t>
            </a:r>
            <a:endParaRPr lang="sv-SE" altLang="sv-SE" sz="2400" dirty="0" smtClean="0"/>
          </a:p>
          <a:p>
            <a:pPr lvl="1"/>
            <a:r>
              <a:rPr lang="sv-SE" altLang="sv-SE" sz="2200" dirty="0" smtClean="0"/>
              <a:t>ISO 19170</a:t>
            </a:r>
          </a:p>
          <a:p>
            <a:r>
              <a:rPr lang="sv-SE" altLang="sv-SE" sz="2400" dirty="0" smtClean="0"/>
              <a:t>Mike Judd</a:t>
            </a:r>
          </a:p>
          <a:p>
            <a:pPr lvl="1"/>
            <a:r>
              <a:rPr lang="sv-SE" altLang="sv-SE" sz="2200" dirty="0" smtClean="0"/>
              <a:t>ISO 19160-2</a:t>
            </a:r>
          </a:p>
          <a:p>
            <a:r>
              <a:rPr lang="sv-SE" altLang="sv-SE" sz="2400" dirty="0" smtClean="0"/>
              <a:t>Chris </a:t>
            </a:r>
            <a:r>
              <a:rPr lang="sv-SE" altLang="sv-SE" sz="2400" dirty="0" err="1" smtClean="0"/>
              <a:t>Body</a:t>
            </a:r>
            <a:endParaRPr lang="sv-SE" altLang="sv-SE" sz="2400" dirty="0" smtClean="0"/>
          </a:p>
          <a:p>
            <a:pPr lvl="1"/>
            <a:r>
              <a:rPr lang="sv-SE" altLang="sv-SE" sz="2000" dirty="0" smtClean="0"/>
              <a:t>ISO </a:t>
            </a:r>
            <a:r>
              <a:rPr lang="sv-SE" altLang="sv-SE" sz="2000" dirty="0" smtClean="0"/>
              <a:t>19152</a:t>
            </a:r>
          </a:p>
          <a:p>
            <a:r>
              <a:rPr lang="sv-SE" altLang="sv-SE" sz="2400" dirty="0" smtClean="0"/>
              <a:t>Kate Roberts</a:t>
            </a:r>
          </a:p>
          <a:p>
            <a:pPr lvl="1"/>
            <a:r>
              <a:rPr lang="sv-SE" altLang="sv-SE" sz="2000" dirty="0" smtClean="0"/>
              <a:t>ISO 19165-2</a:t>
            </a:r>
            <a:endParaRPr lang="en-AU" altLang="sv-SE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Australian/New Zealand Contribution</a:t>
            </a:r>
            <a:endParaRPr lang="en-A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"/>
          <p:cNvSpPr>
            <a:spLocks noGrp="1"/>
          </p:cNvSpPr>
          <p:nvPr>
            <p:ph idx="1"/>
          </p:nvPr>
        </p:nvSpPr>
        <p:spPr>
          <a:xfrm>
            <a:off x="457200" y="1235075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People in Australia/New Zealand</a:t>
            </a:r>
          </a:p>
          <a:p>
            <a:pPr lvl="1" eaLnBrk="1" hangingPunct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Chris Body</a:t>
            </a:r>
          </a:p>
          <a:p>
            <a:pPr lvl="1" eaLnBrk="1" hangingPunct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Rob Atkinson</a:t>
            </a:r>
          </a:p>
          <a:p>
            <a:pPr eaLnBrk="1" hangingPunct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Contributing</a:t>
            </a:r>
          </a:p>
          <a:p>
            <a:pPr lvl="1" eaLnBrk="1" hangingPunct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Margie Smith/Joe </a:t>
            </a:r>
            <a:r>
              <a:rPr lang="en-US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Abhayaratna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/Byron Cochrane</a:t>
            </a:r>
          </a:p>
          <a:p>
            <a:pPr lvl="1" eaLnBrk="1" hangingPunct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Joel </a:t>
            </a:r>
            <a:r>
              <a:rPr lang="en-US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Haasdyk</a:t>
            </a: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r>
              <a:rPr lang="en-US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Ivana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Ivanova</a:t>
            </a: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Nick Car</a:t>
            </a:r>
          </a:p>
          <a:p>
            <a:pPr lvl="1" eaLnBrk="1" hangingPunct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Simon Cox</a:t>
            </a:r>
          </a:p>
          <a:p>
            <a:pPr lvl="1" eaLnBrk="1" hangingPunct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Robert Gibb</a:t>
            </a:r>
          </a:p>
          <a:p>
            <a:pPr lvl="1" eaLnBrk="1" hangingPunct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Matt </a:t>
            </a:r>
            <a:r>
              <a:rPr lang="en-US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Purss</a:t>
            </a: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Title 2"/>
          <p:cNvSpPr>
            <a:spLocks noGrp="1"/>
          </p:cNvSpPr>
          <p:nvPr>
            <p:ph type="title"/>
          </p:nvPr>
        </p:nvSpPr>
        <p:spPr>
          <a:xfrm>
            <a:off x="457200" y="7938"/>
            <a:ext cx="8229600" cy="754062"/>
          </a:xfrm>
        </p:spPr>
        <p:txBody>
          <a:bodyPr/>
          <a:lstStyle/>
          <a:p>
            <a:pPr eaLnBrk="1" hangingPunct="1"/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OGC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"/>
          <p:cNvSpPr>
            <a:spLocks noGrp="1"/>
          </p:cNvSpPr>
          <p:nvPr>
            <p:ph idx="1"/>
          </p:nvPr>
        </p:nvSpPr>
        <p:spPr>
          <a:xfrm>
            <a:off x="457200" y="1235075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Testbed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17</a:t>
            </a:r>
          </a:p>
          <a:p>
            <a:pPr lvl="1" eaLnBrk="1" hangingPunct="1"/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Geospatial Data Science and Analytics</a:t>
            </a:r>
          </a:p>
          <a:p>
            <a:pPr lvl="1" eaLnBrk="1" hangingPunct="1"/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Spatial Data on the Web</a:t>
            </a:r>
          </a:p>
          <a:p>
            <a:pPr lvl="1" eaLnBrk="1" hangingPunct="1"/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Big Data processing, including </a:t>
            </a:r>
            <a:r>
              <a:rPr lang="en-US" alt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datacubes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containerised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applications and exploitation platforms</a:t>
            </a:r>
          </a:p>
          <a:p>
            <a:pPr lvl="1" eaLnBrk="1" hangingPunct="1"/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Aviation Information Management</a:t>
            </a:r>
          </a:p>
          <a:p>
            <a:pPr lvl="1" eaLnBrk="1" hangingPunct="1"/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Analysis Ready Data: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“all-in” architecture that integrates the various technologies and current efforts available in OGC</a:t>
            </a:r>
          </a:p>
          <a:p>
            <a:pPr lvl="1" eaLnBrk="1" hangingPunct="1"/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Tiling and Streaming: </a:t>
            </a:r>
            <a:r>
              <a:rPr lang="en-US" alt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Optimised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Data access to 2D and 3D data</a:t>
            </a:r>
          </a:p>
          <a:p>
            <a:pPr marL="0" indent="0" eaLnBrk="1" hangingPunct="1">
              <a:buNone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https://www.ogc.org/pressroom/pressreleases/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3232</a:t>
            </a:r>
            <a:endParaRPr lang="en-US" alt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Title 2"/>
          <p:cNvSpPr>
            <a:spLocks noGrp="1"/>
          </p:cNvSpPr>
          <p:nvPr>
            <p:ph type="title"/>
          </p:nvPr>
        </p:nvSpPr>
        <p:spPr>
          <a:xfrm>
            <a:off x="457200" y="7938"/>
            <a:ext cx="8229600" cy="754062"/>
          </a:xfrm>
        </p:spPr>
        <p:txBody>
          <a:bodyPr/>
          <a:lstStyle/>
          <a:p>
            <a:pPr eaLnBrk="1" hangingPunct="1"/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OGC Work Program Activities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"/>
          <p:cNvSpPr>
            <a:spLocks noGrp="1"/>
          </p:cNvSpPr>
          <p:nvPr>
            <p:ph idx="1"/>
          </p:nvPr>
        </p:nvSpPr>
        <p:spPr>
          <a:xfrm>
            <a:off x="457200" y="1191785"/>
            <a:ext cx="8229600" cy="4525963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OGC Sep Technical Meeting </a:t>
            </a:r>
          </a:p>
          <a:p>
            <a:pPr lvl="1" eaLnBrk="1" hangingPunct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https://www.ogc.org/event/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2009tc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SSSI/OGC Webinar Series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Part 1: Meet the OGC Leadership Team (6 Aug)</a:t>
            </a:r>
          </a:p>
          <a:p>
            <a:pPr lvl="1" eaLnBrk="1" hangingPunct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Part 2: OGC Geospatial Technology Trends </a:t>
            </a:r>
            <a:r>
              <a:rPr lang="mr-I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Guiding the Future of Location (4 Sep)</a:t>
            </a:r>
          </a:p>
          <a:p>
            <a:pPr lvl="1" eaLnBrk="1" hangingPunct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Part 3: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Modernising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the Location Standards Baseline </a:t>
            </a:r>
            <a:r>
              <a:rPr lang="mr-I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OGC APIs (2 Oct)</a:t>
            </a:r>
          </a:p>
          <a:p>
            <a:pPr lvl="1" eaLnBrk="1" hangingPunct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Part 4: Standards and Interoperability </a:t>
            </a:r>
            <a:r>
              <a:rPr lang="mr-I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Business Value and Impact Stories (6 Nov)</a:t>
            </a:r>
          </a:p>
          <a:p>
            <a:pPr lvl="1" eaLnBrk="1" hangingPunct="1"/>
            <a:r>
              <a:rPr lang="en-US" sz="2000" dirty="0">
                <a:cs typeface="MS PGothic" pitchFamily="34" charset="-128"/>
                <a:hlinkClick r:id="rId3"/>
              </a:rPr>
              <a:t>https://sssi.org.au/events-awards/events#</a:t>
            </a:r>
            <a:r>
              <a:rPr lang="en-US" sz="2000" dirty="0" smtClean="0">
                <a:cs typeface="MS PGothic" pitchFamily="34" charset="-128"/>
                <a:hlinkClick r:id="rId3"/>
              </a:rPr>
              <a:t>EventCalendar</a:t>
            </a:r>
            <a:endParaRPr lang="en-US" sz="2000" dirty="0" smtClean="0">
              <a:cs typeface="MS PGothic" pitchFamily="34" charset="-128"/>
            </a:endParaRPr>
          </a:p>
          <a:p>
            <a:pPr lvl="1" eaLnBrk="1" hangingPunct="1"/>
            <a:endParaRPr lang="en-US" sz="2000" dirty="0" smtClean="0">
              <a:cs typeface="MS PGothic" pitchFamily="34" charset="-128"/>
            </a:endParaRPr>
          </a:p>
          <a:p>
            <a:pPr eaLnBrk="1" hangingPunct="1">
              <a:buNone/>
            </a:pPr>
            <a:endParaRPr lang="en-AU" sz="2400" dirty="0" smtClean="0">
              <a:cs typeface="MS PGothic" pitchFamily="34" charset="-128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Title 2"/>
          <p:cNvSpPr>
            <a:spLocks noGrp="1"/>
          </p:cNvSpPr>
          <p:nvPr>
            <p:ph type="title"/>
          </p:nvPr>
        </p:nvSpPr>
        <p:spPr>
          <a:xfrm>
            <a:off x="457200" y="7938"/>
            <a:ext cx="8229600" cy="754062"/>
          </a:xfrm>
        </p:spPr>
        <p:txBody>
          <a:bodyPr/>
          <a:lstStyle/>
          <a:p>
            <a:pPr eaLnBrk="1" hangingPunct="1"/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OGC Work Program Activities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21735"/>
            <a:ext cx="8229600" cy="4525963"/>
          </a:xfrm>
        </p:spPr>
        <p:txBody>
          <a:bodyPr/>
          <a:lstStyle/>
          <a:p>
            <a:r>
              <a:rPr lang="en-AU" sz="2400" dirty="0" smtClean="0">
                <a:cs typeface="MS PGothic" pitchFamily="34" charset="-128"/>
              </a:rPr>
              <a:t>OGC, ISO/TC 211 and IHO</a:t>
            </a:r>
          </a:p>
          <a:p>
            <a:pPr lvl="1"/>
            <a:r>
              <a:rPr lang="en-AU" sz="2000" dirty="0" smtClean="0">
                <a:cs typeface="MS PGothic" pitchFamily="34" charset="-128"/>
              </a:rPr>
              <a:t>Contributed to the Integrated Geospatial Information Framework (IGIF)</a:t>
            </a:r>
          </a:p>
          <a:p>
            <a:pPr lvl="1"/>
            <a:r>
              <a:rPr lang="en-AU" sz="2000" dirty="0" smtClean="0">
                <a:cs typeface="MS PGothic" pitchFamily="34" charset="-128"/>
              </a:rPr>
              <a:t>Developed the Guide to the Role of Standards in Geospatial Information Management</a:t>
            </a:r>
          </a:p>
          <a:p>
            <a:pPr lvl="1"/>
            <a:r>
              <a:rPr lang="en-AU" dirty="0" smtClean="0">
                <a:cs typeface="MS PGothic" pitchFamily="34" charset="-128"/>
              </a:rPr>
              <a:t>Supporting UNGGIM work program in the areas of:</a:t>
            </a:r>
          </a:p>
          <a:p>
            <a:pPr lvl="2"/>
            <a:r>
              <a:rPr lang="en-AU" dirty="0" smtClean="0">
                <a:cs typeface="MS PGothic" pitchFamily="34" charset="-128"/>
              </a:rPr>
              <a:t>Land Administration and Management</a:t>
            </a:r>
          </a:p>
          <a:p>
            <a:pPr lvl="2"/>
            <a:r>
              <a:rPr lang="en-AU" dirty="0" smtClean="0">
                <a:cs typeface="MS PGothic" pitchFamily="34" charset="-128"/>
              </a:rPr>
              <a:t>Statistical and Geospatial Information Integration </a:t>
            </a:r>
          </a:p>
          <a:p>
            <a:pPr lvl="2"/>
            <a:r>
              <a:rPr lang="en-AU" dirty="0" smtClean="0">
                <a:cs typeface="MS PGothic" pitchFamily="34" charset="-128"/>
              </a:rPr>
              <a:t>Marine and International Boundaries </a:t>
            </a:r>
          </a:p>
          <a:p>
            <a:pPr lvl="2"/>
            <a:r>
              <a:rPr lang="en-AU" dirty="0" smtClean="0">
                <a:cs typeface="MS PGothic" pitchFamily="34" charset="-128"/>
              </a:rPr>
              <a:t>Geographic Names</a:t>
            </a:r>
          </a:p>
          <a:p>
            <a:pPr lvl="2"/>
            <a:r>
              <a:rPr lang="en-AU" dirty="0" smtClean="0">
                <a:cs typeface="MS PGothic" pitchFamily="34" charset="-128"/>
              </a:rPr>
              <a:t>Fundamental Geospatial Data Themes</a:t>
            </a:r>
          </a:p>
          <a:p>
            <a:pPr lvl="2"/>
            <a:r>
              <a:rPr lang="en-AU" dirty="0" smtClean="0">
                <a:cs typeface="MS PGothic" pitchFamily="34" charset="-128"/>
              </a:rPr>
              <a:t>Addressing</a:t>
            </a:r>
          </a:p>
          <a:p>
            <a:pPr lvl="2"/>
            <a:r>
              <a:rPr lang="en-AU" dirty="0" smtClean="0">
                <a:cs typeface="MS PGothic" pitchFamily="34" charset="-128"/>
              </a:rPr>
              <a:t>Land Cover &amp; Land Use</a:t>
            </a:r>
          </a:p>
          <a:p>
            <a:pPr lvl="1"/>
            <a:r>
              <a:rPr lang="en-AU" dirty="0" smtClean="0">
                <a:cs typeface="MS PGothic" pitchFamily="34" charset="-128"/>
              </a:rPr>
              <a:t>Next Meeting (Virtual Meeting </a:t>
            </a:r>
            <a:r>
              <a:rPr lang="mr-IN" dirty="0" smtClean="0">
                <a:cs typeface="MS PGothic" pitchFamily="34" charset="-128"/>
              </a:rPr>
              <a:t>–</a:t>
            </a:r>
            <a:r>
              <a:rPr lang="en-AU" dirty="0" smtClean="0">
                <a:cs typeface="MS PGothic" pitchFamily="34" charset="-128"/>
              </a:rPr>
              <a:t> 26-27 Aug &amp; 4 Sep 2020</a:t>
            </a:r>
          </a:p>
          <a:p>
            <a:pPr lvl="2"/>
            <a:r>
              <a:rPr lang="en-AU" dirty="0">
                <a:cs typeface="MS PGothic" pitchFamily="34" charset="-128"/>
                <a:hlinkClick r:id="rId2"/>
              </a:rPr>
              <a:t>https://ggim.un.org/meetings/GGIM-committee/10th-session</a:t>
            </a:r>
            <a:r>
              <a:rPr lang="en-AU" dirty="0" smtClean="0">
                <a:cs typeface="MS PGothic" pitchFamily="34" charset="-128"/>
                <a:hlinkClick r:id="rId2"/>
              </a:rPr>
              <a:t>/</a:t>
            </a:r>
            <a:endParaRPr lang="en-AU" dirty="0" smtClean="0">
              <a:cs typeface="MS PGothic" pitchFamily="34" charset="-128"/>
            </a:endParaRPr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UNGGIM</a:t>
            </a:r>
            <a:endParaRPr lang="en-A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ISO/TC 211 Plenary Meeting was held over 1-12 June 2020</a:t>
            </a:r>
            <a:endParaRPr lang="en-US" alt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Project Team Meeting 1-5 June</a:t>
            </a:r>
          </a:p>
          <a:p>
            <a:pPr lvl="1" eaLnBrk="1" hangingPunct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Working Group and Plenary Meetings 8-12 June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Title 2"/>
          <p:cNvSpPr>
            <a:spLocks noGrp="1"/>
          </p:cNvSpPr>
          <p:nvPr>
            <p:ph type="title"/>
          </p:nvPr>
        </p:nvSpPr>
        <p:spPr>
          <a:xfrm>
            <a:off x="457200" y="7938"/>
            <a:ext cx="8229600" cy="754062"/>
          </a:xfrm>
        </p:spPr>
        <p:txBody>
          <a:bodyPr/>
          <a:lstStyle/>
          <a:p>
            <a:pPr eaLnBrk="1" hangingPunct="1"/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ISO/TC 211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1"/>
          <p:cNvSpPr>
            <a:spLocks noGrp="1"/>
          </p:cNvSpPr>
          <p:nvPr>
            <p:ph idx="1"/>
          </p:nvPr>
        </p:nvSpPr>
        <p:spPr>
          <a:xfrm>
            <a:off x="457200" y="1190981"/>
            <a:ext cx="8229600" cy="4525963"/>
          </a:xfrm>
        </p:spPr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ISO/TC 211 Working Groups</a:t>
            </a:r>
          </a:p>
          <a:p>
            <a:pPr lvl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Working Group 4 – Geospatial Services</a:t>
            </a:r>
          </a:p>
          <a:p>
            <a:pPr lvl="2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 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19168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-1 Geographic Information – Geospatial API for Features – Part 1: Core 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Resolved comments ISO/DIS 19168-1</a:t>
            </a:r>
          </a:p>
          <a:p>
            <a:pPr lvl="3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FDIS Ballot closes 13 Aug 2020</a:t>
            </a:r>
          </a:p>
          <a:p>
            <a:pPr lvl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Working Group 6 – Imagery</a:t>
            </a:r>
          </a:p>
          <a:p>
            <a:pPr lvl="2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 19115-2:2019 Geographic Information – Metadata – Part 2: Extensions for Acquisition and Processing – Amendment 1</a:t>
            </a:r>
          </a:p>
          <a:p>
            <a:pPr lvl="3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DIS Ballot ends July</a:t>
            </a:r>
          </a:p>
          <a:p>
            <a:pPr lvl="3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ill review comment in August</a:t>
            </a:r>
          </a:p>
        </p:txBody>
      </p:sp>
      <p:sp>
        <p:nvSpPr>
          <p:cNvPr id="7171" name="Title 2"/>
          <p:cNvSpPr>
            <a:spLocks noGrp="1"/>
          </p:cNvSpPr>
          <p:nvPr>
            <p:ph type="title"/>
          </p:nvPr>
        </p:nvSpPr>
        <p:spPr>
          <a:xfrm>
            <a:off x="457200" y="7938"/>
            <a:ext cx="8229600" cy="754062"/>
          </a:xfrm>
        </p:spPr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ISO/TC 211 Current Work Program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1"/>
          <p:cNvSpPr>
            <a:spLocks noGrp="1"/>
          </p:cNvSpPr>
          <p:nvPr>
            <p:ph idx="1"/>
          </p:nvPr>
        </p:nvSpPr>
        <p:spPr>
          <a:xfrm>
            <a:off x="457200" y="1190981"/>
            <a:ext cx="8229600" cy="4525963"/>
          </a:xfrm>
        </p:spPr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ISO/TC 211 Working Groups</a:t>
            </a:r>
          </a:p>
          <a:p>
            <a:pPr lvl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Working Group 6 – Imagery</a:t>
            </a:r>
          </a:p>
          <a:p>
            <a:pPr lvl="2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 19123-1 Geographic Information – Schema for Coverage Geometry and Functions – Part 1: Fundamentals</a:t>
            </a:r>
          </a:p>
          <a:p>
            <a:pPr lvl="3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WD was reviewed during 1-5 June</a:t>
            </a:r>
          </a:p>
          <a:p>
            <a:pPr lvl="3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CD to be submitted at July</a:t>
            </a:r>
          </a:p>
          <a:p>
            <a:pPr lvl="3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Editing Committee at the next Plenary Meeting</a:t>
            </a:r>
          </a:p>
          <a:p>
            <a:pPr lvl="2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 19124-1 Geographic Information – Calibration &amp; Validation of Remote Sensing Data and Derived Products – Part 1: Fundamentals</a:t>
            </a:r>
          </a:p>
          <a:p>
            <a:pPr lvl="3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Editor has been found</a:t>
            </a:r>
          </a:p>
          <a:p>
            <a:pPr lvl="3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WD has been started</a:t>
            </a:r>
          </a:p>
          <a:p>
            <a:pPr lvl="3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WD to be discussed at next Plenary Meeting</a:t>
            </a:r>
          </a:p>
        </p:txBody>
      </p:sp>
      <p:sp>
        <p:nvSpPr>
          <p:cNvPr id="7171" name="Title 2"/>
          <p:cNvSpPr>
            <a:spLocks noGrp="1"/>
          </p:cNvSpPr>
          <p:nvPr>
            <p:ph type="title"/>
          </p:nvPr>
        </p:nvSpPr>
        <p:spPr>
          <a:xfrm>
            <a:off x="457200" y="7938"/>
            <a:ext cx="8229600" cy="754062"/>
          </a:xfrm>
        </p:spPr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ISO/TC 211 Current Work Program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239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1"/>
          <p:cNvSpPr>
            <a:spLocks noGrp="1"/>
          </p:cNvSpPr>
          <p:nvPr>
            <p:ph idx="1"/>
          </p:nvPr>
        </p:nvSpPr>
        <p:spPr>
          <a:xfrm>
            <a:off x="457200" y="956052"/>
            <a:ext cx="8229600" cy="4525963"/>
          </a:xfrm>
        </p:spPr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ISO/TC 211 Working Groups</a:t>
            </a:r>
          </a:p>
          <a:p>
            <a:pPr lvl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Working Group 6 – Imagery</a:t>
            </a:r>
          </a:p>
          <a:p>
            <a:pPr lvl="2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 19130-3 Geographic Information – Imagery Sensor Models for </a:t>
            </a:r>
            <a:r>
              <a:rPr lang="en-US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Geopositioning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– Part 3: Implementation Schema</a:t>
            </a:r>
          </a:p>
          <a:p>
            <a:pPr lvl="3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Still on track</a:t>
            </a:r>
          </a:p>
          <a:p>
            <a:pPr lvl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Working Group 7 – Information Communities</a:t>
            </a:r>
          </a:p>
          <a:p>
            <a:pPr lvl="2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 19115-1:2014 Geographic Information – Metadata – Part 1: Fundamentals – Amendment 2</a:t>
            </a:r>
          </a:p>
          <a:p>
            <a:pPr lvl="3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Adding coordinate epoch to fully describe data referenced to dynamic coordinate reference systems</a:t>
            </a:r>
          </a:p>
          <a:p>
            <a:pPr lvl="3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Revise amendment document Oct 2020</a:t>
            </a:r>
          </a:p>
          <a:p>
            <a:pPr lvl="2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 19115-3 Geographic Information – Metadata – Part 3: XML Schema Implementation for Fundamental Concepts</a:t>
            </a:r>
          </a:p>
          <a:p>
            <a:pPr lvl="3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CD is expected Dec 2020</a:t>
            </a:r>
          </a:p>
        </p:txBody>
      </p:sp>
      <p:sp>
        <p:nvSpPr>
          <p:cNvPr id="7171" name="Title 2"/>
          <p:cNvSpPr>
            <a:spLocks noGrp="1"/>
          </p:cNvSpPr>
          <p:nvPr>
            <p:ph type="title"/>
          </p:nvPr>
        </p:nvSpPr>
        <p:spPr>
          <a:xfrm>
            <a:off x="457200" y="7938"/>
            <a:ext cx="8229600" cy="754062"/>
          </a:xfrm>
        </p:spPr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ISO/TC 211 Current Work Program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1"/>
          <p:cNvSpPr>
            <a:spLocks noGrp="1"/>
          </p:cNvSpPr>
          <p:nvPr>
            <p:ph idx="1"/>
          </p:nvPr>
        </p:nvSpPr>
        <p:spPr>
          <a:xfrm>
            <a:off x="457200" y="1205092"/>
            <a:ext cx="8229600" cy="4525963"/>
          </a:xfrm>
        </p:spPr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ISO/TC 211 Working Groups</a:t>
            </a:r>
          </a:p>
          <a:p>
            <a:pPr lvl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Working Group 7 – Information Communities</a:t>
            </a:r>
          </a:p>
          <a:p>
            <a:pPr lvl="2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 19144 Land Cover Land Use</a:t>
            </a:r>
          </a:p>
          <a:p>
            <a:pPr lvl="3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NWIP for the revision of 19144-2 Land Cover Meta Language by UN FAO</a:t>
            </a:r>
          </a:p>
          <a:p>
            <a:pPr lvl="3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NWIP for the development of 19144-3 Land Use Meta Language by UK</a:t>
            </a:r>
          </a:p>
          <a:p>
            <a:pPr lvl="3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Advisory Group to be established to review the initial comments</a:t>
            </a:r>
          </a:p>
          <a:p>
            <a:pPr lvl="2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 19150-1 Geographic Information – Ontology – Part 1: Framework (Stage 0)</a:t>
            </a:r>
          </a:p>
          <a:p>
            <a:pPr lvl="3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Starting to collaborate with others (OGC and ISO/IEC JTC1/WG11)</a:t>
            </a:r>
          </a:p>
          <a:p>
            <a:pPr lvl="3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Review draft report Aug 2020 and submit revised report Sep 2020</a:t>
            </a:r>
          </a:p>
        </p:txBody>
      </p:sp>
      <p:sp>
        <p:nvSpPr>
          <p:cNvPr id="7171" name="Title 2"/>
          <p:cNvSpPr>
            <a:spLocks noGrp="1"/>
          </p:cNvSpPr>
          <p:nvPr>
            <p:ph type="title"/>
          </p:nvPr>
        </p:nvSpPr>
        <p:spPr>
          <a:xfrm>
            <a:off x="457200" y="7938"/>
            <a:ext cx="8229600" cy="754062"/>
          </a:xfrm>
        </p:spPr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ISO/TC 211 Current Work Program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1"/>
          <p:cNvSpPr>
            <a:spLocks noGrp="1"/>
          </p:cNvSpPr>
          <p:nvPr>
            <p:ph idx="1"/>
          </p:nvPr>
        </p:nvSpPr>
        <p:spPr>
          <a:xfrm>
            <a:off x="457200" y="1205092"/>
            <a:ext cx="8229600" cy="4525963"/>
          </a:xfrm>
        </p:spPr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ISO/TC 211 Working Groups</a:t>
            </a:r>
          </a:p>
          <a:p>
            <a:pPr lvl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Working Group 7 – Information Communities</a:t>
            </a:r>
          </a:p>
          <a:p>
            <a:pPr lvl="2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 19152 Geographic Information – Land Administration Domain Model (Stage 0)</a:t>
            </a:r>
          </a:p>
          <a:p>
            <a:pPr lvl="3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Part 1 </a:t>
            </a:r>
            <a:r>
              <a:rPr lang="mr-IN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Fundamentals has been submitted via Standards Australia</a:t>
            </a:r>
          </a:p>
          <a:p>
            <a:pPr lvl="3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Ballot closes 15 Sep 2020</a:t>
            </a:r>
          </a:p>
          <a:p>
            <a:pPr lvl="3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Other Parts to be developed when resources come available</a:t>
            </a:r>
          </a:p>
          <a:p>
            <a:pPr lvl="2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 19160-2 Addressing Assignment (NWIP)</a:t>
            </a:r>
          </a:p>
          <a:p>
            <a:pPr lvl="3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WD continues to be developed</a:t>
            </a:r>
          </a:p>
          <a:p>
            <a:pPr lvl="3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Ballot closes next week for Project Leader</a:t>
            </a:r>
          </a:p>
        </p:txBody>
      </p:sp>
      <p:sp>
        <p:nvSpPr>
          <p:cNvPr id="7171" name="Title 2"/>
          <p:cNvSpPr>
            <a:spLocks noGrp="1"/>
          </p:cNvSpPr>
          <p:nvPr>
            <p:ph type="title"/>
          </p:nvPr>
        </p:nvSpPr>
        <p:spPr>
          <a:xfrm>
            <a:off x="457200" y="7938"/>
            <a:ext cx="8229600" cy="754062"/>
          </a:xfrm>
        </p:spPr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ISO/TC 211 Current Work Program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800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1"/>
          <p:cNvSpPr>
            <a:spLocks noGrp="1"/>
          </p:cNvSpPr>
          <p:nvPr>
            <p:ph idx="1"/>
          </p:nvPr>
        </p:nvSpPr>
        <p:spPr>
          <a:xfrm>
            <a:off x="457200" y="1205092"/>
            <a:ext cx="8229600" cy="4525963"/>
          </a:xfrm>
        </p:spPr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ISO/TC 211 Working Groups</a:t>
            </a:r>
          </a:p>
          <a:p>
            <a:pPr lvl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Working Group 7 – Information Communities</a:t>
            </a:r>
          </a:p>
          <a:p>
            <a:pPr lvl="2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 19165-2 Geographic Information – Preservation of Digital Data and Metadata – Part 2: Content Specifications for Earth Observations Data and Derived Digital Products</a:t>
            </a:r>
          </a:p>
          <a:p>
            <a:pPr lvl="3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To be published Aug 2020</a:t>
            </a:r>
          </a:p>
        </p:txBody>
      </p:sp>
      <p:sp>
        <p:nvSpPr>
          <p:cNvPr id="7171" name="Title 2"/>
          <p:cNvSpPr>
            <a:spLocks noGrp="1"/>
          </p:cNvSpPr>
          <p:nvPr>
            <p:ph type="title"/>
          </p:nvPr>
        </p:nvSpPr>
        <p:spPr>
          <a:xfrm>
            <a:off x="457200" y="7938"/>
            <a:ext cx="8229600" cy="754062"/>
          </a:xfrm>
        </p:spPr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ISO/TC 211 Current Work Program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417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1"/>
          <p:cNvSpPr>
            <a:spLocks noGrp="1"/>
          </p:cNvSpPr>
          <p:nvPr>
            <p:ph idx="1"/>
          </p:nvPr>
        </p:nvSpPr>
        <p:spPr>
          <a:xfrm>
            <a:off x="457200" y="1205092"/>
            <a:ext cx="8229600" cy="4525963"/>
          </a:xfrm>
        </p:spPr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ISO/TC 211 Working Groups</a:t>
            </a:r>
          </a:p>
          <a:p>
            <a:pPr lvl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Working Group 9 – Information Management</a:t>
            </a:r>
          </a:p>
          <a:p>
            <a:pPr lvl="2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 6709 Standard Representation of Geographic Point Location by Coordinates</a:t>
            </a:r>
          </a:p>
          <a:p>
            <a:pPr lvl="3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DIS to be submitted in the coming months</a:t>
            </a:r>
          </a:p>
          <a:p>
            <a:pPr lvl="2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 19135-1:2015 Geographic Information – Procedures for Item Registration – Part 1: Fundamentals – Amendment 1</a:t>
            </a:r>
          </a:p>
          <a:p>
            <a:pPr lvl="3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DIS ballot in progress and closes Dec 2020</a:t>
            </a:r>
          </a:p>
          <a:p>
            <a:pPr lvl="2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 19156 Geographic Information – Observations and Measurements</a:t>
            </a:r>
          </a:p>
          <a:p>
            <a:pPr lvl="3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Has a Project Leader </a:t>
            </a:r>
            <a:r>
              <a:rPr lang="mr-IN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Ilkka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Rinne</a:t>
            </a: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Developing CD</a:t>
            </a:r>
          </a:p>
        </p:txBody>
      </p:sp>
      <p:sp>
        <p:nvSpPr>
          <p:cNvPr id="7171" name="Title 2"/>
          <p:cNvSpPr>
            <a:spLocks noGrp="1"/>
          </p:cNvSpPr>
          <p:nvPr>
            <p:ph type="title"/>
          </p:nvPr>
        </p:nvSpPr>
        <p:spPr>
          <a:xfrm>
            <a:off x="457200" y="7938"/>
            <a:ext cx="8229600" cy="754062"/>
          </a:xfrm>
        </p:spPr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ISO/TC 211 Current Work Program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entationTemplate_2015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dirty="0" smtClean="0">
            <a:solidFill>
              <a:srgbClr val="376092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PresentationTemplate_2015</Template>
  <TotalTime>1284</TotalTime>
  <Words>1228</Words>
  <Application>Microsoft Macintosh PowerPoint</Application>
  <PresentationFormat>On-screen Show (4:3)</PresentationFormat>
  <Paragraphs>165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PresentationTemplate_2015</vt:lpstr>
      <vt:lpstr>What is new in the ISO/OGC Standards </vt:lpstr>
      <vt:lpstr>ISO/TC 211</vt:lpstr>
      <vt:lpstr> ISO/TC 211 Current Work Program</vt:lpstr>
      <vt:lpstr> ISO/TC 211 Current Work Program</vt:lpstr>
      <vt:lpstr> ISO/TC 211 Current Work Program</vt:lpstr>
      <vt:lpstr> ISO/TC 211 Current Work Program</vt:lpstr>
      <vt:lpstr> ISO/TC 211 Current Work Program</vt:lpstr>
      <vt:lpstr> ISO/TC 211 Current Work Program</vt:lpstr>
      <vt:lpstr> ISO/TC 211 Current Work Program</vt:lpstr>
      <vt:lpstr> ISO/TC 211 Current Work Program</vt:lpstr>
      <vt:lpstr> ISO/TC 211 Current Work Program</vt:lpstr>
      <vt:lpstr>Australian/New Zealand Contribution</vt:lpstr>
      <vt:lpstr>OGC</vt:lpstr>
      <vt:lpstr>OGC Work Program Activities</vt:lpstr>
      <vt:lpstr>OGC Work Program Activities</vt:lpstr>
      <vt:lpstr>UNGGIM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Heading space for two lines in case the heading is long.</dc:title>
  <dc:creator>Liesel Lange</dc:creator>
  <cp:lastModifiedBy>Chris Body</cp:lastModifiedBy>
  <cp:revision>95</cp:revision>
  <dcterms:created xsi:type="dcterms:W3CDTF">2020-03-21T23:11:30Z</dcterms:created>
  <dcterms:modified xsi:type="dcterms:W3CDTF">2020-07-28T23:16:22Z</dcterms:modified>
</cp:coreProperties>
</file>