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92" r:id="rId4"/>
    <p:sldId id="293" r:id="rId5"/>
    <p:sldId id="294" r:id="rId6"/>
    <p:sldId id="280" r:id="rId7"/>
    <p:sldId id="277" r:id="rId8"/>
    <p:sldId id="284" r:id="rId9"/>
    <p:sldId id="279" r:id="rId10"/>
    <p:sldId id="289" r:id="rId11"/>
    <p:sldId id="295" r:id="rId12"/>
    <p:sldId id="296" r:id="rId13"/>
  </p:sldIdLst>
  <p:sldSz cx="9144000" cy="6858000" type="screen4x3"/>
  <p:notesSz cx="6858000" cy="9144000"/>
  <p:defaultTextStyle>
    <a:defPPr>
      <a:defRPr lang="en-ZA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A27"/>
    <a:srgbClr val="2F9628"/>
    <a:srgbClr val="3BBB20"/>
    <a:srgbClr val="FF9D1A"/>
    <a:srgbClr val="006699"/>
    <a:srgbClr val="88BD2F"/>
    <a:srgbClr val="0070B1"/>
    <a:srgbClr val="E48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7" d="100"/>
          <a:sy n="27" d="100"/>
        </p:scale>
        <p:origin x="112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B3AC6C1-D85E-4534-A94F-228A5A07519B}" type="datetimeFigureOut">
              <a:rPr lang="en-ZA" altLang="en-US"/>
              <a:pPr>
                <a:defRPr/>
              </a:pPr>
              <a:t>2019/04/05</a:t>
            </a:fld>
            <a:endParaRPr lang="en-ZA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133ECC8-7284-4C6A-B96D-1F207CED6B3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3ECC8-7284-4C6A-B96D-1F207CED6B38}" type="slidenum">
              <a:rPr lang="en-ZA" altLang="en-US" smtClean="0"/>
              <a:pPr>
                <a:defRPr/>
              </a:pPr>
              <a:t>1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968781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063"/>
            <a:ext cx="91440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3486" y="1859449"/>
            <a:ext cx="5659200" cy="692150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algn="ctr">
              <a:defRPr lang="en-GB" sz="2800" b="1">
                <a:solidFill>
                  <a:srgbClr val="37609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743486" y="2743151"/>
            <a:ext cx="5659200" cy="217855"/>
          </a:xfrm>
        </p:spPr>
        <p:txBody>
          <a:bodyPr lIns="0" tIns="0" rIns="0" bIns="0" rtlCol="0" anchor="ctr">
            <a:noAutofit/>
          </a:bodyPr>
          <a:lstStyle>
            <a:lvl1pPr algn="ctr">
              <a:buFontTx/>
              <a:buNone/>
              <a:tabLst/>
              <a:defRPr lang="en-US" sz="1400" smtClean="0">
                <a:solidFill>
                  <a:srgbClr val="404040"/>
                </a:solidFill>
              </a:defRPr>
            </a:lvl1pPr>
            <a:lvl2pPr marL="0" indent="0">
              <a:buFontTx/>
              <a:buNone/>
              <a:tabLst/>
              <a:defRPr lang="en-US" smtClean="0"/>
            </a:lvl2pPr>
            <a:lvl3pPr marL="1588" indent="0">
              <a:buFontTx/>
              <a:buNone/>
              <a:tabLst/>
              <a:defRPr lang="en-US" smtClean="0"/>
            </a:lvl3pPr>
            <a:lvl4pPr marL="0" indent="0">
              <a:buFontTx/>
              <a:buNone/>
              <a:tabLst/>
              <a:defRPr lang="en-US" smtClean="0"/>
            </a:lvl4pPr>
            <a:lvl5pPr marL="0" indent="0">
              <a:buFontTx/>
              <a:buNone/>
              <a:tabLst/>
              <a:defRPr lang="en-GB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1962" y="5947147"/>
            <a:ext cx="643272" cy="5717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4E6BAD-FFB9-4CE2-B4DC-774D9A0A3EDA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00"/>
          <a:stretch/>
        </p:blipFill>
        <p:spPr bwMode="auto">
          <a:xfrm>
            <a:off x="8054180" y="5940552"/>
            <a:ext cx="587203" cy="551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143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28"/>
          <p:cNvSpPr>
            <a:spLocks noGrp="1"/>
          </p:cNvSpPr>
          <p:nvPr>
            <p:ph type="title"/>
          </p:nvPr>
        </p:nvSpPr>
        <p:spPr>
          <a:xfrm>
            <a:off x="457200" y="8549"/>
            <a:ext cx="8229600" cy="756156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691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00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Page - AfriG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Placeholder 28"/>
          <p:cNvSpPr>
            <a:spLocks noGrp="1"/>
          </p:cNvSpPr>
          <p:nvPr>
            <p:ph type="title"/>
          </p:nvPr>
        </p:nvSpPr>
        <p:spPr>
          <a:xfrm>
            <a:off x="457200" y="8549"/>
            <a:ext cx="8229600" cy="75345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77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364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064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8"/>
          <p:cNvSpPr>
            <a:spLocks noGrp="1"/>
          </p:cNvSpPr>
          <p:nvPr>
            <p:ph type="title"/>
          </p:nvPr>
        </p:nvSpPr>
        <p:spPr bwMode="auto">
          <a:xfrm>
            <a:off x="457200" y="7938"/>
            <a:ext cx="82296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9425" y="1484313"/>
            <a:ext cx="8207375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ZA" alt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2935288" y="6581775"/>
            <a:ext cx="3589337" cy="13811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dirty="0"/>
              <a:t>ISO/TC 211 Geographic information/Geomatics </a:t>
            </a:r>
          </a:p>
        </p:txBody>
      </p:sp>
      <p:sp>
        <p:nvSpPr>
          <p:cNvPr id="1033" name="TextBox 13"/>
          <p:cNvSpPr txBox="1">
            <a:spLocks noChangeArrowheads="1"/>
          </p:cNvSpPr>
          <p:nvPr/>
        </p:nvSpPr>
        <p:spPr bwMode="auto">
          <a:xfrm>
            <a:off x="7243763" y="6503988"/>
            <a:ext cx="2000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BD9F272F-9AAB-4074-B5EF-D1E04B346C47}" type="slidenum">
              <a:rPr lang="en-GB" altLang="en-US" sz="90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eaLnBrk="1" hangingPunct="1">
                <a:defRPr/>
              </a:pPr>
              <a:t>‹#›</a:t>
            </a:fld>
            <a:endParaRPr lang="en-GB" altLang="en-US" sz="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35288" y="6423025"/>
            <a:ext cx="2073275" cy="13811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20666C5D-F6A3-4BE9-8811-DA2F390CDA91}" type="datetime3">
              <a:rPr lang="en-ZA" altLang="en-US" sz="900" smtClean="0">
                <a:solidFill>
                  <a:srgbClr val="898989"/>
                </a:solidFill>
                <a:latin typeface="Arial" pitchFamily="34" charset="0"/>
              </a:rPr>
              <a:pPr eaLnBrk="1" hangingPunct="1">
                <a:defRPr/>
              </a:pPr>
              <a:t>5 April 2019</a:t>
            </a:fld>
            <a:endParaRPr lang="en-GB" altLang="en-US" sz="900" dirty="0">
              <a:solidFill>
                <a:srgbClr val="898989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2" r:id="rId2"/>
    <p:sldLayoutId id="2147483803" r:id="rId3"/>
    <p:sldLayoutId id="2147483807" r:id="rId4"/>
    <p:sldLayoutId id="2147483804" r:id="rId5"/>
    <p:sldLayoutId id="2147483805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376092"/>
          </a:solidFill>
          <a:latin typeface="Arial"/>
          <a:ea typeface="MS PGothic" pitchFamily="34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376092"/>
          </a:solidFill>
          <a:latin typeface="Arial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404040"/>
          </a:solidFill>
          <a:latin typeface="Arial"/>
          <a:ea typeface="MS PGothic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404040"/>
          </a:solidFill>
          <a:latin typeface="Arial"/>
          <a:ea typeface="MS PGothic" pitchFamily="3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404040"/>
          </a:solidFill>
          <a:latin typeface="Arial"/>
          <a:ea typeface="MS PGothic" pitchFamily="3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404040"/>
          </a:solidFill>
          <a:latin typeface="Arial"/>
          <a:ea typeface="MS PGothic" pitchFamily="3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rgbClr val="404040"/>
          </a:solidFill>
          <a:latin typeface="Arial"/>
          <a:ea typeface="MS PGothic" pitchFamily="3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tiff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1093788" y="1381885"/>
            <a:ext cx="7135812" cy="69215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 Update</a:t>
            </a:r>
            <a:b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(Standards Australia, ISO &amp; OGC) </a:t>
            </a:r>
            <a:endParaRPr lang="en-ZA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743075" y="2295463"/>
            <a:ext cx="5659438" cy="437321"/>
          </a:xfrm>
        </p:spPr>
        <p:txBody>
          <a:bodyPr/>
          <a:lstStyle/>
          <a:p>
            <a:endParaRPr lang="en-US" alt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 Body (Independent Chair - IT-004 Geographic Information/</a:t>
            </a:r>
            <a:r>
              <a:rPr lang="en-US" alt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Geomatics</a:t>
            </a:r>
            <a:r>
              <a:rPr lang="en-US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en-US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 Australia</a:t>
            </a:r>
          </a:p>
          <a:p>
            <a:r>
              <a:rPr lang="en-US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99059330-8844-4BDA-BF48-0BA41ED920CF}"/>
              </a:ext>
            </a:extLst>
          </p:cNvPr>
          <p:cNvSpPr txBox="1">
            <a:spLocks/>
          </p:cNvSpPr>
          <p:nvPr/>
        </p:nvSpPr>
        <p:spPr bwMode="auto">
          <a:xfrm>
            <a:off x="7932938" y="6503192"/>
            <a:ext cx="850463" cy="217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lvl1pPr marL="342900" indent="-34290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tabLst/>
              <a:defRPr lang="en-US" sz="1400" kern="1200" smtClean="0">
                <a:solidFill>
                  <a:srgbClr val="404040"/>
                </a:solidFill>
                <a:latin typeface="Arial"/>
                <a:ea typeface="MS PGothic" pitchFamily="34" charset="-128"/>
                <a:cs typeface="Arial"/>
              </a:defRPr>
            </a:lvl1pPr>
            <a:lvl2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tabLst/>
              <a:defRPr lang="en-US" sz="2400" kern="1200" smtClean="0">
                <a:solidFill>
                  <a:srgbClr val="404040"/>
                </a:solidFill>
                <a:latin typeface="Arial"/>
                <a:ea typeface="MS PGothic" pitchFamily="34" charset="-128"/>
                <a:cs typeface="Arial"/>
              </a:defRPr>
            </a:lvl2pPr>
            <a:lvl3pPr marL="1588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tabLst/>
              <a:defRPr lang="en-US" sz="2000" kern="1200" smtClean="0">
                <a:solidFill>
                  <a:srgbClr val="404040"/>
                </a:solidFill>
                <a:latin typeface="Arial"/>
                <a:ea typeface="MS PGothic" pitchFamily="34" charset="-128"/>
                <a:cs typeface="Arial"/>
              </a:defRPr>
            </a:lvl3pPr>
            <a:lvl4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tabLst/>
              <a:defRPr lang="en-US" kern="1200" smtClean="0">
                <a:solidFill>
                  <a:srgbClr val="404040"/>
                </a:solidFill>
                <a:latin typeface="Arial"/>
                <a:ea typeface="MS PGothic" pitchFamily="34" charset="-128"/>
                <a:cs typeface="Arial"/>
              </a:defRPr>
            </a:lvl4pPr>
            <a:lvl5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tabLst/>
              <a:defRPr lang="en-GB" kern="1200">
                <a:solidFill>
                  <a:srgbClr val="404040"/>
                </a:solidFill>
                <a:latin typeface="Arial"/>
                <a:ea typeface="MS PGothic" pitchFamily="34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50" dirty="0"/>
              <a:t>ISO/TC 211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Links with UNGGIM</a:t>
            </a:r>
            <a:endParaRPr lang="en-AU" dirty="0"/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437CEDA7-21AE-485D-9D37-C0D840A5EE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07"/>
          <a:stretch/>
        </p:blipFill>
        <p:spPr>
          <a:xfrm>
            <a:off x="2065027" y="1196231"/>
            <a:ext cx="5013945" cy="52612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65027" y="3898815"/>
            <a:ext cx="1299984" cy="945168"/>
          </a:xfrm>
          <a:prstGeom prst="rect">
            <a:avLst/>
          </a:prstGeom>
          <a:solidFill>
            <a:srgbClr val="2F9628">
              <a:alpha val="3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3345846" y="1270070"/>
            <a:ext cx="1299984" cy="945168"/>
          </a:xfrm>
          <a:prstGeom prst="rect">
            <a:avLst/>
          </a:prstGeom>
          <a:solidFill>
            <a:srgbClr val="FF6600">
              <a:alpha val="3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4645829" y="1270070"/>
            <a:ext cx="1126059" cy="945168"/>
          </a:xfrm>
          <a:prstGeom prst="rect">
            <a:avLst/>
          </a:prstGeom>
          <a:solidFill>
            <a:srgbClr val="FF6600">
              <a:alpha val="3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5729555" y="2582334"/>
            <a:ext cx="1299984" cy="945168"/>
          </a:xfrm>
          <a:prstGeom prst="rect">
            <a:avLst/>
          </a:prstGeom>
          <a:solidFill>
            <a:srgbClr val="FF6600">
              <a:alpha val="3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4628897" y="3906006"/>
            <a:ext cx="1126059" cy="945168"/>
          </a:xfrm>
          <a:prstGeom prst="rect">
            <a:avLst/>
          </a:prstGeom>
          <a:solidFill>
            <a:srgbClr val="FF6600">
              <a:alpha val="3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2065027" y="5215508"/>
            <a:ext cx="1299983" cy="945168"/>
          </a:xfrm>
          <a:prstGeom prst="rect">
            <a:avLst/>
          </a:prstGeom>
          <a:solidFill>
            <a:srgbClr val="FF6600">
              <a:alpha val="3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923445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management arrangements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Nadine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Alameh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(CEO)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Bart De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Lathouwer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(President)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Scott Simmons (Chief Operations Officer)</a:t>
            </a:r>
          </a:p>
          <a:p>
            <a:pPr eaLnBrk="1" hangingPunct="1"/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Testbed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15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Thread 1: Secure Data and Federated Clouds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Thread 2: Cloud Processing and Portrayal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Thread 3: Machine Learning and Delta Updates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Work Program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Study on real world data with virtual 3D/4D environments for mobile users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Comments on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GroundwaterML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V2.3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Guidance for First Responder Body-worn sensors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Comments on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MetOcean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profile and extensions to WCS 2.1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Portrayal DWG </a:t>
            </a:r>
          </a:p>
          <a:p>
            <a:pPr eaLnBrk="1" hangingPunct="1"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 eaLnBrk="1" hangingPunct="1"/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OGC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923445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Next Meeting 25 Feb-1 Mar (Singapore)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Marine Summit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Integrated Digital Built Environment (IDBE) Summit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Asia Forum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vision &amp; mission update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Various DWG &amp; SWG</a:t>
            </a:r>
          </a:p>
          <a:p>
            <a:pPr lvl="2" eaLnBrk="1" hangingPunct="1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Metadata &amp; Catalog </a:t>
            </a:r>
          </a:p>
          <a:p>
            <a:pPr lvl="2" eaLnBrk="1" hangingPunct="1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Point Cloud</a:t>
            </a:r>
          </a:p>
          <a:p>
            <a:pPr lvl="2" eaLnBrk="1" hangingPunct="1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3D Information Management</a:t>
            </a:r>
          </a:p>
          <a:p>
            <a:pPr lvl="2" eaLnBrk="1" hangingPunct="1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Joint Smart Cities, </a:t>
            </a:r>
            <a:r>
              <a:rPr lang="en-US" alt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LandInfra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IDBE</a:t>
            </a:r>
          </a:p>
          <a:p>
            <a:pPr lvl="2" eaLnBrk="1" hangingPunct="1"/>
            <a:r>
              <a:rPr lang="en-US" alt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Defence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Intelligence </a:t>
            </a:r>
          </a:p>
          <a:p>
            <a:pPr lvl="2" eaLnBrk="1" hangingPunct="1"/>
            <a:r>
              <a:rPr lang="en-US" alt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Geosemantics</a:t>
            </a:r>
            <a:endParaRPr lang="en-US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Non-Authoritative Data for Decision Making</a:t>
            </a:r>
          </a:p>
          <a:p>
            <a:pPr lvl="2" eaLnBrk="1" hangingPunct="1"/>
            <a:r>
              <a:rPr lang="en-US" alt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Geoscience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 eaLnBrk="1" hangingPunct="1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Quality of Service and Experience</a:t>
            </a:r>
          </a:p>
          <a:p>
            <a:pPr lvl="1" eaLnBrk="1" hangingPunct="1"/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 eaLnBrk="1" hangingPunct="1"/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OGC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 Australia continues to publish ISO/TC 211 Standards as AS/NZS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coordination of committees requiring spatial &amp; positioning knowledge and information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Convening a roundtable for a “Smart Cities Advisory Group” - (19 Mar 19)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Review the various ISO, IEC and ITU standards initiatives covering Smart Cities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Seek support of a permanent Smart Cities Advisory Group, and 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Seek support for Australia to contribution in the various standards initiatives covering Smart Cities</a:t>
            </a:r>
          </a:p>
          <a:p>
            <a:pPr eaLnBrk="1" hangingPunct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Next IT-004 meeting late Mar/early Apr</a:t>
            </a:r>
          </a:p>
          <a:p>
            <a:pPr eaLnBrk="1" hangingPunct="1"/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Standards Australia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1094673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ISO/TC 211 over the last 6 months here has been a change of people: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chair to ISO/TC 211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Matthew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Purss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Robert Gibb (new OGC co-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convenors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the Joint Advisory Group ISO/TC 211 &amp; OGC)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Ted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Habermann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 step down as XMG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Convenor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Andrew Jones has step down as Working Group 1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Convenor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Terminology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Systematic Review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Confirm ISO 19157 – Data Quality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Confirm ISO 19135-2 Procedures for item registration – Part 2: XML schema implementation 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Confirm ISO 19129 Imagery, Gridded and Coverage data framework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ISO/TC 211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Systematic Review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Confirm ISO 19163-1 Content components and encoding rules for imagery and gridded data – Part 1: Content model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Confirm ISO 19153 Geospatial Digital Rights Management Reference Model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Confirm ISO 19115-1 Geographic Information – Metadata – Part 1: Fundamentals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Work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ISO 19170 Discrete global grid systems 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Revise ISO 6709 Standard representation of geographic point location by coordinates 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Revise ISO 19105 Conformance and testing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Revise ISO 19123-1 Schema for coverage geometry and functions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ISO/TC 211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Work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Revise ISO 19148 Linear referencing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Revise ISO 19156 Observations and measurements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ISO 19160-6 Addressing – Part 6: Digital interchange models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ISO 19165-2 Preservation of digital data and metadata – Part 2: Content specifications for earth observation data and derived digital products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 arrangements of hosting isotc211 and registration authority for the ISO geodetic register – Ribose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Closer collaboration with other ISO committees, UNGGIM, OGC and IHO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 being linked to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SDGs</a:t>
            </a:r>
          </a:p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Next meeting 3-7 Jun Slovenia</a:t>
            </a:r>
          </a:p>
          <a:p>
            <a:pPr lvl="1" eaLnBrk="1" hangingPunct="1"/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ISO/TC 211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Existing ISO 19152:2012</a:t>
            </a:r>
            <a:br>
              <a:rPr lang="en-AU" dirty="0" smtClean="0"/>
            </a:br>
            <a:r>
              <a:rPr lang="en-AU" dirty="0" smtClean="0"/>
              <a:t>Land Administration Domain Model (LADM)</a:t>
            </a:r>
            <a:endParaRPr lang="en-AU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70AD893-97C5-4B94-B778-B74DB4D89DFA}"/>
              </a:ext>
            </a:extLst>
          </p:cNvPr>
          <p:cNvGrpSpPr/>
          <p:nvPr/>
        </p:nvGrpSpPr>
        <p:grpSpPr>
          <a:xfrm>
            <a:off x="6115434" y="2377151"/>
            <a:ext cx="2571366" cy="3543873"/>
            <a:chOff x="4045059" y="439122"/>
            <a:chExt cx="4343400" cy="6019800"/>
          </a:xfrm>
        </p:grpSpPr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8FF4600D-0A0C-439B-A8D2-B1498FED4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059" y="439122"/>
              <a:ext cx="4343400" cy="60198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nl-NL" sz="1800">
                <a:solidFill>
                  <a:prstClr val="black"/>
                </a:solidFill>
              </a:endParaRPr>
            </a:p>
          </p:txBody>
        </p:sp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2FA120AF-E21B-4AC7-A4D0-D042CE97F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14801" y="490782"/>
              <a:ext cx="4199884" cy="5922165"/>
            </a:xfrm>
            <a:prstGeom prst="rect">
              <a:avLst/>
            </a:prstGeom>
          </p:spPr>
        </p:pic>
      </p:grpSp>
      <p:pic>
        <p:nvPicPr>
          <p:cNvPr id="7" name="Afbeelding 6">
            <a:extLst>
              <a:ext uri="{FF2B5EF4-FFF2-40B4-BE49-F238E27FC236}">
                <a16:creationId xmlns:a16="http://schemas.microsoft.com/office/drawing/2014/main" id="{2674FBCB-F75D-431F-A3E5-BAF1073BAE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73" y="3987424"/>
            <a:ext cx="4976364" cy="193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0536" y="1742652"/>
            <a:ext cx="50744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nl-NL" sz="3200" dirty="0" smtClean="0"/>
              <a:t>ISO 19152</a:t>
            </a:r>
          </a:p>
          <a:p>
            <a:pPr>
              <a:buFont typeface="Arial"/>
              <a:buChar char="•"/>
            </a:pPr>
            <a:r>
              <a:rPr lang="nl-NL" sz="3200" dirty="0" err="1" smtClean="0"/>
              <a:t>Version</a:t>
            </a:r>
            <a:r>
              <a:rPr lang="nl-NL" sz="3200" dirty="0" smtClean="0"/>
              <a:t> 1 </a:t>
            </a:r>
            <a:r>
              <a:rPr lang="nl-NL" sz="3200" dirty="0" err="1" smtClean="0"/>
              <a:t>published</a:t>
            </a:r>
            <a:r>
              <a:rPr lang="nl-NL" sz="3200" dirty="0" smtClean="0"/>
              <a:t> in 2012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altLang="sv-SE" dirty="0" smtClean="0"/>
              <a:t>Organisations that have an interest in LADM v2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133D7C31-B909-4143-A262-E65F5E98BFB3}"/>
              </a:ext>
            </a:extLst>
          </p:cNvPr>
          <p:cNvSpPr txBox="1">
            <a:spLocks/>
          </p:cNvSpPr>
          <p:nvPr/>
        </p:nvSpPr>
        <p:spPr bwMode="auto">
          <a:xfrm>
            <a:off x="114700" y="941748"/>
            <a:ext cx="4588772" cy="458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UN – FAO 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UN – HABITAT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Global Land </a:t>
            </a:r>
            <a:r>
              <a:rPr kumimoji="0" lang="sv-SE" altLang="sv-S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Tool</a:t>
            </a: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 Network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UN – Division for Ocean </a:t>
            </a:r>
            <a:r>
              <a:rPr kumimoji="0" lang="en-AU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Affairs</a:t>
            </a: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 and the </a:t>
            </a:r>
            <a:r>
              <a:rPr kumimoji="0" lang="en-AU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Law </a:t>
            </a: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of the Sea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UNGGIM – Expert Group Land Administration and</a:t>
            </a:r>
            <a:r>
              <a:rPr kumimoji="0" lang="sv-SE" altLang="sv-SE" sz="2000" b="0" i="0" u="none" strike="noStrike" kern="1200" cap="none" spc="0" normalizeH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 </a:t>
            </a: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Management 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World Bank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ISO/TC 211 </a:t>
            </a:r>
            <a:r>
              <a:rPr kumimoji="0" lang="en-AU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members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AU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Open Geospatial Consortium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6" name="Tijdelijke aanduiding voor inhoud 12">
            <a:extLst>
              <a:ext uri="{FF2B5EF4-FFF2-40B4-BE49-F238E27FC236}">
                <a16:creationId xmlns:a16="http://schemas.microsoft.com/office/drawing/2014/main" id="{96BB68A5-D854-4C6B-B782-7AD3BE85E32A}"/>
              </a:ext>
            </a:extLst>
          </p:cNvPr>
          <p:cNvSpPr txBox="1">
            <a:spLocks/>
          </p:cNvSpPr>
          <p:nvPr/>
        </p:nvSpPr>
        <p:spPr bwMode="auto">
          <a:xfrm>
            <a:off x="4572000" y="941748"/>
            <a:ext cx="45720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International Federation of </a:t>
            </a:r>
            <a:r>
              <a:rPr kumimoji="0" lang="sv-SE" altLang="sv-S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Surveyors</a:t>
            </a:r>
            <a:endParaRPr kumimoji="0" lang="sv-SE" altLang="sv-SE" sz="20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MS PGothic" pitchFamily="34" charset="-128"/>
              <a:cs typeface="Arial"/>
            </a:endParaRP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Valuation</a:t>
            </a: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 Community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International </a:t>
            </a:r>
            <a:r>
              <a:rPr kumimoji="0" lang="sv-SE" altLang="sv-S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Hyrdrographic</a:t>
            </a: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 Organisation 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sv-SE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Royal Institution of </a:t>
            </a:r>
            <a:r>
              <a:rPr kumimoji="0" lang="en-AU" altLang="sv-S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Chartered Surveyors 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European Land Registry Association – ELRA 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MS PGothic" pitchFamily="34" charset="-128"/>
                <a:cs typeface="Arial"/>
              </a:rPr>
              <a:t>CINDER Registrars</a:t>
            </a:r>
            <a:endParaRPr kumimoji="0" lang="en-AU" altLang="sv-SE" sz="2000" b="0" i="1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MS PGothic" pitchFamily="34" charset="-128"/>
              <a:cs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MS PGothic" pitchFamily="34" charset="-128"/>
              <a:cs typeface="Arial"/>
            </a:endParaRPr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A7915949-BBA2-4EC3-BA45-0BD5509AD2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334" y="5645732"/>
            <a:ext cx="911566" cy="520895"/>
          </a:xfrm>
          <a:prstGeom prst="rect">
            <a:avLst/>
          </a:prstGeom>
        </p:spPr>
      </p:pic>
      <p:pic>
        <p:nvPicPr>
          <p:cNvPr id="8" name="Afbeelding 4">
            <a:extLst>
              <a:ext uri="{FF2B5EF4-FFF2-40B4-BE49-F238E27FC236}">
                <a16:creationId xmlns:a16="http://schemas.microsoft.com/office/drawing/2014/main" id="{3079D1ED-68D3-4714-A9B3-F4C6A14780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517985"/>
            <a:ext cx="522665" cy="766575"/>
          </a:xfrm>
          <a:prstGeom prst="rect">
            <a:avLst/>
          </a:prstGeom>
        </p:spPr>
      </p:pic>
      <p:pic>
        <p:nvPicPr>
          <p:cNvPr id="9" name="Afbeelding 5">
            <a:extLst>
              <a:ext uri="{FF2B5EF4-FFF2-40B4-BE49-F238E27FC236}">
                <a16:creationId xmlns:a16="http://schemas.microsoft.com/office/drawing/2014/main" id="{55769E13-B895-4AF8-9E3E-9778C95517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221" y="5534210"/>
            <a:ext cx="485993" cy="812168"/>
          </a:xfrm>
          <a:prstGeom prst="rect">
            <a:avLst/>
          </a:prstGeom>
        </p:spPr>
      </p:pic>
      <p:pic>
        <p:nvPicPr>
          <p:cNvPr id="10" name="Afbeelding 6">
            <a:extLst>
              <a:ext uri="{FF2B5EF4-FFF2-40B4-BE49-F238E27FC236}">
                <a16:creationId xmlns:a16="http://schemas.microsoft.com/office/drawing/2014/main" id="{582AFF14-4057-4B66-9434-4A4787B96D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472" y="5596033"/>
            <a:ext cx="990153" cy="688527"/>
          </a:xfrm>
          <a:prstGeom prst="rect">
            <a:avLst/>
          </a:prstGeom>
        </p:spPr>
      </p:pic>
      <p:pic>
        <p:nvPicPr>
          <p:cNvPr id="11" name="Afbeelding 7">
            <a:extLst>
              <a:ext uri="{FF2B5EF4-FFF2-40B4-BE49-F238E27FC236}">
                <a16:creationId xmlns:a16="http://schemas.microsoft.com/office/drawing/2014/main" id="{BEDF35A8-8EC4-4BC2-A71E-F2D6F2AD529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4203" y="5565473"/>
            <a:ext cx="481914" cy="749644"/>
          </a:xfrm>
          <a:prstGeom prst="rect">
            <a:avLst/>
          </a:prstGeom>
        </p:spPr>
      </p:pic>
      <p:pic>
        <p:nvPicPr>
          <p:cNvPr id="12" name="Afbeelding 8">
            <a:extLst>
              <a:ext uri="{FF2B5EF4-FFF2-40B4-BE49-F238E27FC236}">
                <a16:creationId xmlns:a16="http://schemas.microsoft.com/office/drawing/2014/main" id="{680A3707-1962-494F-91C7-28727BF7BB0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4038" y="5566456"/>
            <a:ext cx="538578" cy="718104"/>
          </a:xfrm>
          <a:prstGeom prst="rect">
            <a:avLst/>
          </a:prstGeom>
        </p:spPr>
      </p:pic>
      <p:pic>
        <p:nvPicPr>
          <p:cNvPr id="13" name="Afbeelding 9">
            <a:extLst>
              <a:ext uri="{FF2B5EF4-FFF2-40B4-BE49-F238E27FC236}">
                <a16:creationId xmlns:a16="http://schemas.microsoft.com/office/drawing/2014/main" id="{17BF71DC-6C30-4EFF-BA20-B5FC00E6477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844" y="5473717"/>
            <a:ext cx="933156" cy="933156"/>
          </a:xfrm>
          <a:prstGeom prst="rect">
            <a:avLst/>
          </a:prstGeom>
        </p:spPr>
      </p:pic>
      <p:pic>
        <p:nvPicPr>
          <p:cNvPr id="14" name="Afbeelding 10">
            <a:extLst>
              <a:ext uri="{FF2B5EF4-FFF2-40B4-BE49-F238E27FC236}">
                <a16:creationId xmlns:a16="http://schemas.microsoft.com/office/drawing/2014/main" id="{21F75188-4DF5-46C2-A266-FD4BAF89694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8017894" y="5522893"/>
            <a:ext cx="596227" cy="794969"/>
          </a:xfrm>
          <a:prstGeom prst="rect">
            <a:avLst/>
          </a:prstGeom>
        </p:spPr>
      </p:pic>
      <p:pic>
        <p:nvPicPr>
          <p:cNvPr id="15" name="Afbeelding 11">
            <a:extLst>
              <a:ext uri="{FF2B5EF4-FFF2-40B4-BE49-F238E27FC236}">
                <a16:creationId xmlns:a16="http://schemas.microsoft.com/office/drawing/2014/main" id="{96AC435D-8BD2-413F-95DD-76D20FFF8E5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146" y="5522893"/>
            <a:ext cx="947393" cy="834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80637"/>
            <a:ext cx="8229600" cy="5583183"/>
          </a:xfrm>
        </p:spPr>
        <p:txBody>
          <a:bodyPr numCol="2"/>
          <a:lstStyle/>
          <a:p>
            <a:r>
              <a:rPr lang="en-AU" sz="2000" dirty="0" smtClean="0"/>
              <a:t>Australia</a:t>
            </a:r>
          </a:p>
          <a:p>
            <a:r>
              <a:rPr lang="en-AU" sz="2000" dirty="0" smtClean="0"/>
              <a:t>Austria</a:t>
            </a:r>
          </a:p>
          <a:p>
            <a:r>
              <a:rPr lang="en-AU" sz="2000" dirty="0" smtClean="0"/>
              <a:t>Canada</a:t>
            </a:r>
          </a:p>
          <a:p>
            <a:r>
              <a:rPr lang="en-AU" sz="2000" dirty="0" smtClean="0"/>
              <a:t>China</a:t>
            </a:r>
          </a:p>
          <a:p>
            <a:r>
              <a:rPr lang="en-AU" sz="2000" dirty="0" smtClean="0"/>
              <a:t>Czech Republic</a:t>
            </a:r>
          </a:p>
          <a:p>
            <a:r>
              <a:rPr lang="en-AU" sz="2000" dirty="0" smtClean="0"/>
              <a:t>Denmark</a:t>
            </a:r>
          </a:p>
          <a:p>
            <a:r>
              <a:rPr lang="en-AU" sz="2000" dirty="0" smtClean="0"/>
              <a:t>France</a:t>
            </a:r>
          </a:p>
          <a:p>
            <a:r>
              <a:rPr lang="en-AU" sz="2000" dirty="0" smtClean="0"/>
              <a:t>Finland</a:t>
            </a:r>
          </a:p>
          <a:p>
            <a:r>
              <a:rPr lang="en-AU" sz="2000" dirty="0" smtClean="0"/>
              <a:t>Germany</a:t>
            </a:r>
          </a:p>
          <a:p>
            <a:r>
              <a:rPr lang="en-AU" sz="2000" dirty="0" smtClean="0"/>
              <a:t>Japan</a:t>
            </a:r>
          </a:p>
          <a:p>
            <a:r>
              <a:rPr lang="en-AU" sz="2000" dirty="0" smtClean="0"/>
              <a:t>Republic of Korea</a:t>
            </a:r>
          </a:p>
          <a:p>
            <a:r>
              <a:rPr lang="en-AU" sz="2000" dirty="0" smtClean="0"/>
              <a:t>Netherlands</a:t>
            </a:r>
          </a:p>
          <a:p>
            <a:r>
              <a:rPr lang="en-AU" sz="2000" dirty="0" smtClean="0"/>
              <a:t>New Zealand</a:t>
            </a:r>
          </a:p>
          <a:p>
            <a:r>
              <a:rPr lang="en-AU" sz="2000" dirty="0" smtClean="0"/>
              <a:t>Norway</a:t>
            </a:r>
          </a:p>
          <a:p>
            <a:r>
              <a:rPr lang="en-AU" sz="2000" dirty="0" smtClean="0"/>
              <a:t>Saudi Arabia</a:t>
            </a:r>
          </a:p>
          <a:p>
            <a:r>
              <a:rPr lang="en-AU" sz="2000" dirty="0" smtClean="0"/>
              <a:t>South Africa</a:t>
            </a:r>
          </a:p>
          <a:p>
            <a:r>
              <a:rPr lang="en-AU" sz="2000" dirty="0" smtClean="0"/>
              <a:t>Spain</a:t>
            </a:r>
          </a:p>
          <a:p>
            <a:r>
              <a:rPr lang="en-AU" sz="2000" dirty="0" smtClean="0"/>
              <a:t>Sweden</a:t>
            </a:r>
          </a:p>
          <a:p>
            <a:r>
              <a:rPr lang="en-AU" sz="2000" dirty="0" smtClean="0"/>
              <a:t>UK</a:t>
            </a:r>
          </a:p>
          <a:p>
            <a:r>
              <a:rPr lang="en-AU" sz="2000" dirty="0" smtClean="0"/>
              <a:t>USA</a:t>
            </a:r>
          </a:p>
          <a:p>
            <a:r>
              <a:rPr lang="en-AU" sz="2000" dirty="0" smtClean="0"/>
              <a:t>FIG</a:t>
            </a:r>
          </a:p>
          <a:p>
            <a:r>
              <a:rPr lang="en-AU" sz="2000" dirty="0" smtClean="0"/>
              <a:t>Academia</a:t>
            </a:r>
          </a:p>
          <a:p>
            <a:r>
              <a:rPr lang="en-AU" sz="2000" dirty="0" smtClean="0"/>
              <a:t>IHO</a:t>
            </a:r>
          </a:p>
          <a:p>
            <a:r>
              <a:rPr lang="en-AU" sz="2000" dirty="0" smtClean="0"/>
              <a:t>OGC</a:t>
            </a:r>
          </a:p>
          <a:p>
            <a:r>
              <a:rPr lang="en-AU" sz="2000" dirty="0" smtClean="0"/>
              <a:t>World Bank</a:t>
            </a:r>
          </a:p>
          <a:p>
            <a:r>
              <a:rPr lang="en-AU" sz="2000" dirty="0" smtClean="0"/>
              <a:t>United Nations – FAO &amp; HABITAT</a:t>
            </a:r>
          </a:p>
          <a:p>
            <a:r>
              <a:rPr lang="en-AU" sz="2000" dirty="0" smtClean="0"/>
              <a:t>UNGGIM EG-LAM</a:t>
            </a:r>
          </a:p>
          <a:p>
            <a:r>
              <a:rPr lang="en-AU" sz="2000" dirty="0" smtClean="0"/>
              <a:t>Valuation </a:t>
            </a:r>
          </a:p>
          <a:p>
            <a:r>
              <a:rPr lang="en-AU" sz="2000" dirty="0" smtClean="0"/>
              <a:t>Industry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Contributing to LADM v2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Land Management Processess</a:t>
            </a:r>
          </a:p>
          <a:p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Taxation and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Valuation</a:t>
            </a:r>
            <a:endParaRPr lang="sv-SE" altLang="sv-S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Maritime Limits &amp;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Boundaries</a:t>
            </a:r>
            <a:endParaRPr lang="sv-SE" altLang="sv-S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3D &amp; 4D</a:t>
            </a:r>
          </a:p>
          <a:p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Indoor &amp; BIM</a:t>
            </a:r>
          </a:p>
          <a:p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Volunteered</a:t>
            </a:r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Land Administration &amp;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Crowdsourcing</a:t>
            </a:r>
            <a:endParaRPr lang="sv-SE" altLang="sv-S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Development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(SDG) – Land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Indicator</a:t>
            </a:r>
            <a:endParaRPr lang="sv-SE" altLang="sv-S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Social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Tenure</a:t>
            </a:r>
            <a:r>
              <a:rPr lang="sv-SE" altLang="sv-S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to Legal </a:t>
            </a:r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Tenure</a:t>
            </a:r>
            <a:endParaRPr lang="sv-SE" altLang="sv-S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altLang="sv-S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endParaRPr lang="sv-SE" altLang="sv-S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v-SE" altLang="sv-S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754062"/>
          </a:xfrm>
        </p:spPr>
        <p:txBody>
          <a:bodyPr/>
          <a:lstStyle/>
          <a:p>
            <a:r>
              <a:rPr lang="sv-SE" altLang="sv-S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r>
              <a:rPr lang="sv-SE" altLang="sv-S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altLang="sv-S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sv-SE" altLang="sv-SE" dirty="0" smtClean="0">
                <a:latin typeface="Arial" panose="020B0604020202020204" pitchFamily="34" charset="0"/>
                <a:cs typeface="Arial" panose="020B0604020202020204" pitchFamily="34" charset="0"/>
              </a:rPr>
              <a:t> for LADM v2 </a:t>
            </a:r>
            <a:endParaRPr lang="sv-SE" altLang="sv-S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Template_2015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>
            <a:solidFill>
              <a:srgbClr val="37609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PresentationTemplate_2015</Template>
  <TotalTime>2206</TotalTime>
  <Words>669</Words>
  <Application>Microsoft Office PowerPoint</Application>
  <PresentationFormat>On-screen Show (4:3)</PresentationFormat>
  <Paragraphs>138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MS PGothic</vt:lpstr>
      <vt:lpstr>Arial</vt:lpstr>
      <vt:lpstr>Calibri</vt:lpstr>
      <vt:lpstr>PresentationTemplate_2015</vt:lpstr>
      <vt:lpstr>Standards Update (Standards Australia, ISO &amp; OGC) </vt:lpstr>
      <vt:lpstr>Standards Australia</vt:lpstr>
      <vt:lpstr>ISO/TC 211</vt:lpstr>
      <vt:lpstr>ISO/TC 211</vt:lpstr>
      <vt:lpstr>ISO/TC 211</vt:lpstr>
      <vt:lpstr>Existing ISO 19152:2012 Land Administration Domain Model (LADM)</vt:lpstr>
      <vt:lpstr> Organisations that have an interest in LADM v2</vt:lpstr>
      <vt:lpstr>Contributing to LADM v2</vt:lpstr>
      <vt:lpstr>Possible Topics for LADM v2 </vt:lpstr>
      <vt:lpstr>Links with UNGGIM</vt:lpstr>
      <vt:lpstr>OGC</vt:lpstr>
      <vt:lpstr>OGC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space for two lines in case the heading is long.</dc:title>
  <dc:creator>Liesel Lange</dc:creator>
  <cp:lastModifiedBy>Waterhouse Lesley</cp:lastModifiedBy>
  <cp:revision>104</cp:revision>
  <dcterms:created xsi:type="dcterms:W3CDTF">2019-02-20T07:50:01Z</dcterms:created>
  <dcterms:modified xsi:type="dcterms:W3CDTF">2019-04-05T04:14:02Z</dcterms:modified>
</cp:coreProperties>
</file>