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0" r:id="rId2"/>
  </p:sldMasterIdLst>
  <p:notesMasterIdLst>
    <p:notesMasterId r:id="rId16"/>
  </p:notesMasterIdLst>
  <p:sldIdLst>
    <p:sldId id="293" r:id="rId3"/>
    <p:sldId id="288" r:id="rId4"/>
    <p:sldId id="274" r:id="rId5"/>
    <p:sldId id="276" r:id="rId6"/>
    <p:sldId id="277" r:id="rId7"/>
    <p:sldId id="284" r:id="rId8"/>
    <p:sldId id="285" r:id="rId9"/>
    <p:sldId id="290" r:id="rId10"/>
    <p:sldId id="286" r:id="rId11"/>
    <p:sldId id="289" r:id="rId12"/>
    <p:sldId id="294" r:id="rId13"/>
    <p:sldId id="291" r:id="rId14"/>
    <p:sldId id="29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0098" autoAdjust="0"/>
  </p:normalViewPr>
  <p:slideViewPr>
    <p:cSldViewPr snapToGrid="0">
      <p:cViewPr varScale="1">
        <p:scale>
          <a:sx n="27" d="100"/>
          <a:sy n="27" d="100"/>
        </p:scale>
        <p:origin x="856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91119-7821-4CE3-B641-3E126598D37B}" type="datetimeFigureOut">
              <a:rPr lang="en-AU" smtClean="0"/>
              <a:pPr/>
              <a:t>5/04/2019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B0011-A37D-4ECA-B6E4-66ADA3B97E3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414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1A3684-E1BC-4F3A-8B5F-F85DDA99AB65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167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10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85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11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984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12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92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13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8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2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1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3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7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4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610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Allows for quality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checking of metadata – ensures a high standard of records are maintained – there’s a back and forth process to get the right information.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means that there is an authentication step – as anyone can edit a metadata record, the human step means that any unauthorised edits can be ignored (can only remember this happening once in twenty years).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5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873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Metadata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tools have a reputation (often fairly deserved) of being difficult to use – anyone who has used an ISO 19115 metadata tool will definitely know what I’m talking about.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 tool, once considered to be one of the more user friendly tools, is also difficult.  Have to click through each field, the XML box is meant for super-users, but tended to confuse regular users (and would also confuse “super-users”…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6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801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7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34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8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6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don’t have actual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metrics, but from personal observation, I spend much less time “fixing” metadata, and I rarely have to show someone how to use the tool.  Previously I’d often sit over their shoulder.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Currently working on an admin version that incorporates all the other fields (at the moment I have to use the GCMD tool as my admin/power interface).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8A4DD-73A7-489B-AA10-0A1B1E2331C0}" type="slidenum">
              <a:rPr lang="en-AU" smtClean="0">
                <a:solidFill>
                  <a:prstClr val="black"/>
                </a:solidFill>
              </a:rPr>
              <a:pPr/>
              <a:t>9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9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rot="10800000">
            <a:off x="2004484" y="5059363"/>
            <a:ext cx="6314016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67541" y="1700808"/>
            <a:ext cx="9025003" cy="1584176"/>
          </a:xfrm>
          <a:prstGeom prst="rect">
            <a:avLst/>
          </a:prstGeom>
        </p:spPr>
        <p:txBody>
          <a:bodyPr vert="horz" lIns="0">
            <a:noAutofit/>
          </a:bodyPr>
          <a:lstStyle>
            <a:lvl1pPr algn="l">
              <a:defRPr sz="3800" b="1" kern="0" baseline="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4212000"/>
            <a:ext cx="12192000" cy="2160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  <p:pic>
        <p:nvPicPr>
          <p:cNvPr id="11" name="Picture 10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968501" y="3284984"/>
            <a:ext cx="9023351" cy="792088"/>
          </a:xfrm>
        </p:spPr>
        <p:txBody>
          <a:bodyPr lIns="0" anchor="ctr" anchorCtr="0">
            <a:noAutofit/>
          </a:bodyPr>
          <a:lstStyle>
            <a:lvl1pPr marL="0" indent="0">
              <a:buNone/>
              <a:defRPr sz="2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AU" dirty="0"/>
          </a:p>
        </p:txBody>
      </p:sp>
      <p:pic>
        <p:nvPicPr>
          <p:cNvPr id="2" name="Picture 1" descr="AAD_ENV_inline Blu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3" y="404664"/>
            <a:ext cx="3840427" cy="78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0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rot="10800000">
            <a:off x="2004484" y="5059363"/>
            <a:ext cx="6314016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67541" y="1700808"/>
            <a:ext cx="9025003" cy="1584176"/>
          </a:xfrm>
          <a:prstGeom prst="rect">
            <a:avLst/>
          </a:prstGeom>
        </p:spPr>
        <p:txBody>
          <a:bodyPr vert="horz" lIns="0">
            <a:noAutofit/>
          </a:bodyPr>
          <a:lstStyle>
            <a:lvl1pPr algn="l">
              <a:defRPr sz="3800" b="1" kern="0" baseline="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4212000"/>
            <a:ext cx="12192000" cy="21600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  <p:pic>
        <p:nvPicPr>
          <p:cNvPr id="11" name="Picture 10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968501" y="3284984"/>
            <a:ext cx="9023351" cy="792088"/>
          </a:xfrm>
        </p:spPr>
        <p:txBody>
          <a:bodyPr lIns="0" anchor="ctr" anchorCtr="0">
            <a:noAutofit/>
          </a:bodyPr>
          <a:lstStyle>
            <a:lvl1pPr marL="0" indent="0">
              <a:buNone/>
              <a:defRPr sz="2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AU" dirty="0"/>
          </a:p>
        </p:txBody>
      </p:sp>
      <p:pic>
        <p:nvPicPr>
          <p:cNvPr id="2" name="Picture 1" descr="AAD_ENV_inline Blu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407" y="485528"/>
            <a:ext cx="5001768" cy="80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4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574800"/>
          </a:xfrm>
        </p:spPr>
        <p:txBody>
          <a:bodyPr lIns="0" tIns="0" rIns="0" bIns="0" anchor="ctr" anchorCtr="0"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  <p:pic>
        <p:nvPicPr>
          <p:cNvPr id="4" name="Picture 3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672000"/>
            <a:ext cx="12192000" cy="4812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992000" y="4140000"/>
            <a:ext cx="8353821" cy="1809280"/>
          </a:xfrm>
        </p:spPr>
        <p:txBody>
          <a:bodyPr lIns="0">
            <a:normAutofit/>
          </a:bodyPr>
          <a:lstStyle>
            <a:lvl1pPr marL="0" indent="0">
              <a:buNone/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8324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 b="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57768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0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buFont typeface="Arial" pitchFamily="34" charset="0"/>
              <a:buChar char="–"/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buFont typeface="Arial"/>
              <a:buChar char="–"/>
              <a:defRPr sz="1800">
                <a:latin typeface=""/>
              </a:defRPr>
            </a:lvl4pPr>
            <a:lvl5pPr>
              <a:defRPr sz="180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4418" y="1341439"/>
            <a:ext cx="5278967" cy="2016125"/>
          </a:xfrm>
          <a:solidFill>
            <a:schemeClr val="tx2">
              <a:lumMod val="75000"/>
            </a:schemeClr>
          </a:solidFill>
        </p:spPr>
        <p:txBody>
          <a:bodyPr lIns="216000" tIns="216000" rIns="216000" bIns="216000" anchor="ctr" anchorCtr="0">
            <a:noAutofit/>
          </a:bodyPr>
          <a:lstStyle>
            <a:lvl1pPr marL="0" indent="0" algn="l"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Introduction paragraph</a:t>
            </a:r>
          </a:p>
        </p:txBody>
      </p:sp>
      <p:pic>
        <p:nvPicPr>
          <p:cNvPr id="11" name="Picture 10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24418" y="3573464"/>
            <a:ext cx="5278967" cy="2375817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3647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47701" y="1371600"/>
            <a:ext cx="52197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 sz="1200" baseline="0">
                <a:latin typeface="Arial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buFont typeface="Arial" pitchFamily="34" charset="0"/>
              <a:buChar char="‒"/>
              <a:defRPr sz="1200">
                <a:latin typeface="Arial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Arial"/>
                <a:cs typeface="Arial"/>
              </a:defRPr>
            </a:lvl3pPr>
            <a:lvl4pPr>
              <a:buFont typeface="Lucida Grande"/>
              <a:buChar char=":"/>
              <a:defRPr sz="1800" baseline="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317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47700" y="1371600"/>
            <a:ext cx="5208000" cy="46512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smtClean="0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2894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 on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7" name="Chart Placeholder 6"/>
          <p:cNvSpPr>
            <a:spLocks noGrp="1"/>
          </p:cNvSpPr>
          <p:nvPr>
            <p:ph type="chart" sz="quarter" idx="12"/>
          </p:nvPr>
        </p:nvSpPr>
        <p:spPr>
          <a:xfrm>
            <a:off x="647700" y="1371600"/>
            <a:ext cx="5208000" cy="46512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smtClean="0"/>
              <a:t>Click icon to add chart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4850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48000" y="2060848"/>
            <a:ext cx="9672469" cy="3991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>
              <a:spcBef>
                <a:spcPts val="1200"/>
              </a:spcBef>
              <a:buFont typeface="Arial" pitchFamily="34" charset="0"/>
              <a:buChar char="•"/>
              <a:defRPr sz="1200" baseline="0">
                <a:solidFill>
                  <a:schemeClr val="tx1"/>
                </a:solidFill>
                <a:latin typeface="Arial"/>
              </a:defRPr>
            </a:lvl1pPr>
            <a:lvl2pPr marL="914400" indent="-457200">
              <a:spcBef>
                <a:spcPts val="1200"/>
              </a:spcBef>
              <a:buFont typeface="+mj-lt"/>
              <a:buAutoNum type="alphaLcPeriod"/>
              <a:defRPr sz="1200">
                <a:solidFill>
                  <a:schemeClr val="tx1"/>
                </a:solidFill>
              </a:defRPr>
            </a:lvl2pPr>
            <a:lvl3pPr marL="1428750" indent="-514350">
              <a:spcBef>
                <a:spcPts val="1200"/>
              </a:spcBef>
              <a:buFont typeface="+mj-lt"/>
              <a:buAutoNum type="romanLcPeriod"/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8" y="1268413"/>
            <a:ext cx="10943167" cy="647700"/>
          </a:xfrm>
        </p:spPr>
        <p:txBody>
          <a:bodyPr>
            <a:normAutofit/>
          </a:bodyPr>
          <a:lstStyle>
            <a:lvl1pPr marL="0" indent="0">
              <a:buNone/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AU" dirty="0" smtClean="0"/>
              <a:t>Subheading goes here if required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84605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31351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with 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5522" y="908720"/>
            <a:ext cx="9504197" cy="208823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Change heading colour to white/blue to suit background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849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3574800"/>
          </a:xfrm>
        </p:spPr>
        <p:txBody>
          <a:bodyPr lIns="0" tIns="0" rIns="0" bIns="0" anchor="ctr" anchorCtr="0"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  <p:pic>
        <p:nvPicPr>
          <p:cNvPr id="4" name="Picture 3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672000"/>
            <a:ext cx="12192000" cy="4812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992000" y="4140000"/>
            <a:ext cx="8353821" cy="1809280"/>
          </a:xfrm>
        </p:spPr>
        <p:txBody>
          <a:bodyPr lIns="0">
            <a:normAutofit/>
          </a:bodyPr>
          <a:lstStyle>
            <a:lvl1pPr marL="0" indent="0">
              <a:buNone/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section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164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 b="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57768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0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buFont typeface="Arial" pitchFamily="34" charset="0"/>
              <a:buChar char="–"/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buFont typeface="Arial"/>
              <a:buChar char="–"/>
              <a:defRPr sz="1800">
                <a:latin typeface=""/>
              </a:defRPr>
            </a:lvl4pPr>
            <a:lvl5pPr>
              <a:defRPr sz="180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4418" y="1341439"/>
            <a:ext cx="5278967" cy="2016125"/>
          </a:xfrm>
          <a:solidFill>
            <a:schemeClr val="tx2">
              <a:lumMod val="75000"/>
            </a:schemeClr>
          </a:solidFill>
        </p:spPr>
        <p:txBody>
          <a:bodyPr lIns="216000" tIns="216000" rIns="216000" bIns="216000" anchor="ctr" anchorCtr="0">
            <a:noAutofit/>
          </a:bodyPr>
          <a:lstStyle>
            <a:lvl1pPr marL="0" indent="0" algn="l">
              <a:spcBef>
                <a:spcPts val="1200"/>
              </a:spcBef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Introduction paragraph</a:t>
            </a:r>
          </a:p>
        </p:txBody>
      </p:sp>
      <p:pic>
        <p:nvPicPr>
          <p:cNvPr id="11" name="Picture 10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24418" y="3573464"/>
            <a:ext cx="5278967" cy="2375817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950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47701" y="1371600"/>
            <a:ext cx="52197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 sz="1200" baseline="0">
                <a:latin typeface="Arial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buFont typeface="Arial" pitchFamily="34" charset="0"/>
              <a:buChar char="‒"/>
              <a:defRPr sz="1200">
                <a:latin typeface="Arial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Arial"/>
                <a:cs typeface="Arial"/>
              </a:defRPr>
            </a:lvl3pPr>
            <a:lvl4pPr>
              <a:buFont typeface="Lucida Grande"/>
              <a:buChar char=":"/>
              <a:defRPr sz="1800" baseline="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8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47700" y="1371600"/>
            <a:ext cx="5208000" cy="46512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smtClean="0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180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 on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6413500" y="1371600"/>
            <a:ext cx="5207000" cy="46496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marR="0" indent="-342900" algn="l" defTabSz="4572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1200">
                <a:latin typeface=""/>
                <a:cs typeface="Arial"/>
              </a:defRPr>
            </a:lvl1pPr>
            <a:lvl2pPr marL="684000">
              <a:lnSpc>
                <a:spcPct val="100000"/>
              </a:lnSpc>
              <a:spcBef>
                <a:spcPts val="1200"/>
              </a:spcBef>
              <a:defRPr sz="1200">
                <a:latin typeface=""/>
                <a:cs typeface="Arial"/>
              </a:defRPr>
            </a:lvl2pPr>
            <a:lvl3pPr marL="936000">
              <a:lnSpc>
                <a:spcPct val="100000"/>
              </a:lnSpc>
              <a:spcBef>
                <a:spcPts val="1200"/>
              </a:spcBef>
              <a:buFont typeface="Lucida Grande"/>
              <a:buChar char=":"/>
              <a:defRPr sz="1200">
                <a:latin typeface=""/>
                <a:cs typeface="Arial"/>
              </a:defRPr>
            </a:lvl3pPr>
            <a:lvl4pPr>
              <a:defRPr sz="1800">
                <a:latin typeface="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7" name="Chart Placeholder 6"/>
          <p:cNvSpPr>
            <a:spLocks noGrp="1"/>
          </p:cNvSpPr>
          <p:nvPr>
            <p:ph type="chart" sz="quarter" idx="12"/>
          </p:nvPr>
        </p:nvSpPr>
        <p:spPr>
          <a:xfrm>
            <a:off x="647700" y="1371600"/>
            <a:ext cx="5208000" cy="46512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smtClean="0"/>
              <a:t>Click icon to add chart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79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48000" y="2060848"/>
            <a:ext cx="9672469" cy="3991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>
              <a:spcBef>
                <a:spcPts val="1200"/>
              </a:spcBef>
              <a:buFont typeface="Arial" pitchFamily="34" charset="0"/>
              <a:buChar char="•"/>
              <a:defRPr sz="1200" baseline="0">
                <a:solidFill>
                  <a:schemeClr val="tx1"/>
                </a:solidFill>
                <a:latin typeface="Arial"/>
              </a:defRPr>
            </a:lvl1pPr>
            <a:lvl2pPr marL="914400" indent="-457200">
              <a:spcBef>
                <a:spcPts val="1200"/>
              </a:spcBef>
              <a:buFont typeface="+mj-lt"/>
              <a:buAutoNum type="alphaLcPeriod"/>
              <a:defRPr sz="1200">
                <a:solidFill>
                  <a:schemeClr val="tx1"/>
                </a:solidFill>
              </a:defRPr>
            </a:lvl2pPr>
            <a:lvl3pPr marL="1428750" indent="-514350">
              <a:spcBef>
                <a:spcPts val="1200"/>
              </a:spcBef>
              <a:buFont typeface="+mj-lt"/>
              <a:buAutoNum type="romanLcPeriod"/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47700" y="486001"/>
            <a:ext cx="10972800" cy="645429"/>
          </a:xfrm>
          <a:prstGeom prst="rect">
            <a:avLst/>
          </a:prstGeom>
        </p:spPr>
        <p:txBody>
          <a:bodyPr vert="horz">
            <a:noAutofit/>
          </a:bodyPr>
          <a:lstStyle>
            <a:lvl1pPr algn="l">
              <a:defRPr sz="3800">
                <a:solidFill>
                  <a:schemeClr val="tx2">
                    <a:lumMod val="75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HR_dotted_line_darker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444000"/>
            <a:ext cx="12192000" cy="4812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8" y="1268413"/>
            <a:ext cx="10943167" cy="647700"/>
          </a:xfrm>
        </p:spPr>
        <p:txBody>
          <a:bodyPr>
            <a:normAutofit/>
          </a:bodyPr>
          <a:lstStyle>
            <a:lvl1pPr marL="0" indent="0">
              <a:buNone/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AU" dirty="0" smtClean="0"/>
              <a:t>Subheading goes here if required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2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493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with 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5522" y="908720"/>
            <a:ext cx="9504197" cy="208823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Change heading colour to white/blue to suit background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140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94A2EA7-D106-4B51-ADF5-A4ABCA599614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5/04/2019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D29A47-D2BC-41E7-8590-AB4A6894628E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2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800" b="0" kern="1200">
          <a:solidFill>
            <a:schemeClr val="tx2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18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18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ts val="18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ts val="1800"/>
        </a:spcBef>
        <a:buFont typeface="Arial" pitchFamily="34" charset="0"/>
        <a:buChar char="»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94A2EA7-D106-4B51-ADF5-A4ABCA599614}" type="datetimeFigureOut">
              <a:rPr lang="en-AU" smtClean="0"/>
              <a:pPr/>
              <a:t>5/04/2019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D29A47-D2BC-41E7-8590-AB4A6894628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096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800" b="0" kern="1200">
          <a:solidFill>
            <a:schemeClr val="tx2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18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18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ts val="18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ts val="1800"/>
        </a:spcBef>
        <a:buFont typeface="Arial" pitchFamily="34" charset="0"/>
        <a:buChar char="»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Australian Antarctic Division Metadata</a:t>
            </a:r>
            <a:endParaRPr lang="en-AU" dirty="0">
              <a:latin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 smtClean="0"/>
              <a:t>Dave Connell</a:t>
            </a:r>
            <a:endParaRPr lang="en-AU" dirty="0"/>
          </a:p>
        </p:txBody>
      </p:sp>
      <p:pic>
        <p:nvPicPr>
          <p:cNvPr id="8" name="Picture Placeholder 7" descr="Jade Berg pano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63" b="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193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101600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Reasonable understanding of 19115-1, but not 19115-3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Had a mapping – I knew what needed to go where, but didn’t know what it should look like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For the original ISO standard I used the </a:t>
            </a:r>
            <a:r>
              <a:rPr lang="en-AU" sz="2400" dirty="0" err="1" smtClean="0"/>
              <a:t>Bluenet</a:t>
            </a:r>
            <a:r>
              <a:rPr lang="en-AU" sz="2400" dirty="0" smtClean="0"/>
              <a:t> tool to create a dummy metadata record and created a DIF-ISO XSLT from that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This time I used Evert’s dummy metadata record as a basis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Enough information there for me to extrapolate a complete DIF based ISO 19115-1 record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ISO 19115-1 Process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5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561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101600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Had to incorporate two elements from 19115/19157 (thanks to advice from Evert Bleys)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err="1" smtClean="0"/>
              <a:t>VerticalCRS</a:t>
            </a:r>
            <a:r>
              <a:rPr lang="en-AU" sz="2400" dirty="0" smtClean="0"/>
              <a:t> information – </a:t>
            </a:r>
            <a:r>
              <a:rPr lang="en-AU" sz="2400" dirty="0" err="1" smtClean="0"/>
              <a:t>EX_VerticalExtent</a:t>
            </a:r>
            <a:r>
              <a:rPr lang="en-AU" sz="2400" dirty="0" smtClean="0"/>
              <a:t> allows for values to be added, but does not specify a unit or a direction (altitude or depth)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19115 solution re-used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Data Quality information – </a:t>
            </a:r>
            <a:r>
              <a:rPr lang="en-AU" sz="2400" dirty="0" err="1" smtClean="0"/>
              <a:t>spatialResolution</a:t>
            </a:r>
            <a:r>
              <a:rPr lang="en-AU" sz="2400" dirty="0" smtClean="0"/>
              <a:t> was inadequate for describing horizontal and vertical resolutions.  No way of describing temporal resolution information.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Positional Accuracy and Temporal Quality now held in 19157 (were in 19115).  Re-used 19115 solution with new namespaces.</a:t>
            </a:r>
            <a:endParaRPr lang="en-A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ISO 19115-1 Process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5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70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101600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New DIF-ISO 19115-1/-3 XSLT created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Doesn’t quite cover the full DIF standard (very close)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Significant input from Johnathan Kool to improve functionality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Tested on the Geoscience Australia Validator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Managed to resolve all issues – clean bill of health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Evert Bleys kindly agreed to do some more testing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U</a:t>
            </a:r>
            <a:r>
              <a:rPr lang="en-AU" sz="2000" dirty="0" smtClean="0"/>
              <a:t>ncovered some more issues – not so clean…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Currently resolving the issues – about </a:t>
            </a:r>
            <a:r>
              <a:rPr lang="en-AU" sz="2000" smtClean="0"/>
              <a:t>three remain</a:t>
            </a:r>
            <a:endParaRPr lang="en-AU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ISO 19115-1 Process – XSLT Created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5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150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101600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Implement the XSLT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Convert records to 19115-1 format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Will continue to make records available in 19115 format also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Disseminate it out to the Antarctic community (who use DIF)</a:t>
            </a:r>
            <a:endParaRPr lang="en-AU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Next Steps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5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940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5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6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28345" y="2813713"/>
            <a:ext cx="3685711" cy="647700"/>
          </a:xfrm>
        </p:spPr>
        <p:txBody>
          <a:bodyPr>
            <a:noAutofit/>
          </a:bodyPr>
          <a:lstStyle/>
          <a:p>
            <a:pPr algn="ctr"/>
            <a:r>
              <a:rPr lang="en-AU" sz="2800" dirty="0"/>
              <a:t>The Australian Antarctic Data </a:t>
            </a:r>
            <a:r>
              <a:rPr lang="en-AU" sz="2800" dirty="0" smtClean="0"/>
              <a:t>Centre</a:t>
            </a:r>
          </a:p>
          <a:p>
            <a:pPr algn="ctr"/>
            <a:endParaRPr lang="en-AU" sz="2800" dirty="0"/>
          </a:p>
          <a:p>
            <a:pPr algn="ctr"/>
            <a:r>
              <a:rPr lang="en-AU" sz="2000" dirty="0"/>
              <a:t>https://data.aad.gov.au/</a:t>
            </a:r>
          </a:p>
        </p:txBody>
      </p:sp>
      <p:pic>
        <p:nvPicPr>
          <p:cNvPr id="1027" name="Picture 3" descr="S:\Data\Dave C Working Folder\SciDataCon India 2014\Presentation\23-b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80176" y="332656"/>
            <a:ext cx="121114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3850" y="131842"/>
            <a:ext cx="7643812" cy="605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6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11185817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Established in 1995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Has responsibility for the data management of the Australian Antarctic program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Fulfils Australia's obligations under Article (III).(1).(c) of the Antarctic Treaty – “Scientific observations and results from Antarctica shall be exchanged and made freely available.”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A large number of multi-themed science </a:t>
            </a:r>
            <a:r>
              <a:rPr lang="en-AU" sz="2400" dirty="0"/>
              <a:t>projects running each </a:t>
            </a:r>
            <a:r>
              <a:rPr lang="en-AU" sz="2400" dirty="0" smtClean="0"/>
              <a:t>season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200" dirty="0" smtClean="0"/>
              <a:t>Diverse management requirements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Core Trust Seal Accreditation (World Data System)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/>
              <a:t>The Australian Antarctic Data Centre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032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31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9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7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351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0" y="2060848"/>
            <a:ext cx="7572113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1995-1999 – </a:t>
            </a:r>
            <a:r>
              <a:rPr lang="en-AU" sz="2400" dirty="0" smtClean="0"/>
              <a:t>ANZLIC</a:t>
            </a:r>
            <a:endParaRPr lang="en-AU" sz="240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1999-present – DIF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Developed and maintained </a:t>
            </a:r>
            <a:r>
              <a:rPr lang="en-AU" sz="2000" dirty="0"/>
              <a:t>by the Global Change Master </a:t>
            </a:r>
            <a:r>
              <a:rPr lang="en-AU" sz="2000" dirty="0" smtClean="0"/>
              <a:t>Directory (part of NASA)</a:t>
            </a:r>
            <a:endParaRPr lang="en-AU" sz="2000" dirty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Meets </a:t>
            </a:r>
            <a:r>
              <a:rPr lang="en-AU" sz="2000" dirty="0"/>
              <a:t>obligation to international Antarctic </a:t>
            </a:r>
            <a:r>
              <a:rPr lang="en-AU" sz="2000" dirty="0" smtClean="0"/>
              <a:t>community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2008-present – ISO 19115 Profiles and EML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Vanilla, MCP 1.4, ANZLIC, ANDS (RIF-CS)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2019 – ISO 19115-1</a:t>
            </a:r>
            <a:endParaRPr lang="en-A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Metadata History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113" y="1592263"/>
            <a:ext cx="4555062" cy="24575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28939" y="3096276"/>
            <a:ext cx="3044802" cy="29558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21" name="Group 2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22" name="Rectangle 21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23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34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7220655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800" dirty="0"/>
              <a:t>The metadata process </a:t>
            </a:r>
            <a:r>
              <a:rPr lang="en-AU" sz="2800" dirty="0" smtClean="0"/>
              <a:t>at the AADC </a:t>
            </a:r>
            <a:r>
              <a:rPr lang="en-AU" sz="2800" dirty="0"/>
              <a:t>(metadata creation/editing)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User creates/edits a metadata </a:t>
            </a:r>
            <a:r>
              <a:rPr lang="en-AU" sz="2400" dirty="0" smtClean="0"/>
              <a:t>record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Record </a:t>
            </a:r>
            <a:r>
              <a:rPr lang="en-AU" sz="2400" dirty="0"/>
              <a:t>is submitted to the metadata officer for checking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Once metadata officer is satisfied, the record is loaded into the database and made </a:t>
            </a:r>
            <a:r>
              <a:rPr lang="en-AU" sz="2400" dirty="0" smtClean="0"/>
              <a:t>live</a:t>
            </a:r>
            <a:endParaRPr lang="en-AU" sz="280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800" dirty="0" smtClean="0"/>
              <a:t>Involves a </a:t>
            </a:r>
            <a:r>
              <a:rPr lang="en-AU" sz="2800" dirty="0"/>
              <a:t>human step – records are not automatically loaded</a:t>
            </a:r>
            <a:endParaRPr lang="en-A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Metadata Process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7680176" y="1540042"/>
            <a:ext cx="3617477" cy="697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Down Arrow 4"/>
          <p:cNvSpPr/>
          <p:nvPr/>
        </p:nvSpPr>
        <p:spPr>
          <a:xfrm>
            <a:off x="9293705" y="2498726"/>
            <a:ext cx="517358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/>
          <p:cNvSpPr/>
          <p:nvPr/>
        </p:nvSpPr>
        <p:spPr>
          <a:xfrm>
            <a:off x="7743645" y="3445378"/>
            <a:ext cx="3617477" cy="697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Down Arrow 15"/>
          <p:cNvSpPr/>
          <p:nvPr/>
        </p:nvSpPr>
        <p:spPr>
          <a:xfrm>
            <a:off x="9332286" y="4414744"/>
            <a:ext cx="517358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7743644" y="5372078"/>
            <a:ext cx="3617477" cy="697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8563786" y="1633364"/>
            <a:ext cx="1977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Create/Edit</a:t>
            </a:r>
            <a:endParaRPr lang="en-AU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43794" y="3532684"/>
            <a:ext cx="2494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Check/Approve</a:t>
            </a:r>
            <a:endParaRPr lang="en-AU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15957" y="5459384"/>
            <a:ext cx="950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  <a:latin typeface="Impact" panose="020B0806030902050204" pitchFamily="34" charset="0"/>
              </a:rPr>
              <a:t>Load</a:t>
            </a:r>
            <a:endParaRPr lang="en-AU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22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3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99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60198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A good metadata authoring tool is key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GCMD DIF tool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Complex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Jargon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Clunky</a:t>
            </a:r>
            <a:endParaRPr lang="en-AU" sz="200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Mostly produced poor quality metadata that required AADC time to fix</a:t>
            </a:r>
            <a:endParaRPr lang="en-AU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Creating/Editing Metadata</a:t>
            </a:r>
            <a:endParaRPr lang="en-AU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6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06886" y="73617"/>
            <a:ext cx="5654871" cy="628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9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0" y="2060848"/>
            <a:ext cx="7147776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2012 - </a:t>
            </a:r>
            <a:r>
              <a:rPr lang="en-AU" sz="2400" dirty="0" smtClean="0"/>
              <a:t>Word template alternative</a:t>
            </a:r>
            <a:endParaRPr lang="en-AU" sz="2400" dirty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Short and </a:t>
            </a:r>
            <a:r>
              <a:rPr lang="en-AU" sz="2000" dirty="0"/>
              <a:t>simple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Could be used offline (</a:t>
            </a:r>
            <a:r>
              <a:rPr lang="en-AU" sz="2000" dirty="0" smtClean="0"/>
              <a:t>e.g. </a:t>
            </a:r>
            <a:r>
              <a:rPr lang="en-AU" sz="2000" dirty="0"/>
              <a:t>on Antarctic voyage)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Enormously successful – high quality metadata </a:t>
            </a:r>
            <a:r>
              <a:rPr lang="en-AU" sz="2000" dirty="0" smtClean="0"/>
              <a:t>produced</a:t>
            </a:r>
            <a:endParaRPr lang="en-AU" sz="240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/>
              <a:t>Lot of work for the AADC to then convert into a DIF metadata record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Time consuming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Manual process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Creating/Editing Metadata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2" y="1875386"/>
            <a:ext cx="4876800" cy="3657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44992" y="58736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http://www.bernhardtwealth.com/blog/complex-vs-simple-investment-strategies-ii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16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96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10943167" cy="647700"/>
          </a:xfrm>
        </p:spPr>
        <p:txBody>
          <a:bodyPr/>
          <a:lstStyle/>
          <a:p>
            <a:r>
              <a:rPr lang="en-AU" dirty="0" smtClean="0"/>
              <a:t>Creating/Editing Metadata</a:t>
            </a:r>
            <a:endParaRPr lang="en-AU" dirty="0"/>
          </a:p>
        </p:txBody>
      </p:sp>
      <p:sp>
        <p:nvSpPr>
          <p:cNvPr id="18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5285679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2015 </a:t>
            </a:r>
            <a:r>
              <a:rPr lang="en-AU" sz="2400" dirty="0"/>
              <a:t>– </a:t>
            </a:r>
            <a:r>
              <a:rPr lang="en-AU" sz="2400" dirty="0" smtClean="0"/>
              <a:t>Release of AADC developed metadata tool</a:t>
            </a:r>
            <a:endParaRPr lang="en-AU" sz="2400" dirty="0"/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DIF based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Streamlined – many fields removed or automatically set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Wizard interface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/>
              <a:t>Produces complete DIF </a:t>
            </a:r>
            <a:r>
              <a:rPr lang="en-AU" sz="2000" dirty="0" smtClean="0"/>
              <a:t>XML, minimal </a:t>
            </a:r>
            <a:r>
              <a:rPr lang="en-AU" sz="2000" dirty="0"/>
              <a:t>modification by AADC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Very successful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255" y="1325437"/>
            <a:ext cx="6896389" cy="5053591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22" name="Rectangle 21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23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58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-1" y="2060848"/>
            <a:ext cx="5295901" cy="399127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2010ish – 2018 – WEBDAV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Was hacked/vulnerable, and had to be taken offline.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400" dirty="0" smtClean="0"/>
              <a:t>2018 – OAM-PMH service set up.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2">
                  <a:lumMod val="40000"/>
                  <a:lumOff val="60000"/>
                </a:schemeClr>
              </a:buClr>
              <a:buSzPct val="200000"/>
              <a:buFont typeface="Wingdings" pitchFamily="2" charset="2"/>
              <a:buChar char="§"/>
            </a:pPr>
            <a:r>
              <a:rPr lang="en-AU" sz="2000" dirty="0" smtClean="0"/>
              <a:t>Seems to be functioning properly…</a:t>
            </a:r>
            <a:endParaRPr lang="en-AU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268413"/>
            <a:ext cx="6864085" cy="647700"/>
          </a:xfrm>
        </p:spPr>
        <p:txBody>
          <a:bodyPr/>
          <a:lstStyle/>
          <a:p>
            <a:r>
              <a:rPr lang="en-AU" dirty="0" smtClean="0"/>
              <a:t>Metadata Availability</a:t>
            </a:r>
            <a:endParaRPr lang="en-AU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0"/>
            <a:ext cx="12192000" cy="1268760"/>
            <a:chOff x="0" y="0"/>
            <a:chExt cx="12192000" cy="1268760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12192000" cy="12687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6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prstClr val="white"/>
                </a:solidFill>
              </a:endParaRPr>
            </a:p>
          </p:txBody>
        </p:sp>
        <p:pic>
          <p:nvPicPr>
            <p:cNvPr id="22" name="Picture 8" descr="S:\Data\Dave C Working Folder\Ocean Acidification Workshop\Presentation\14-SouthernOcean_crop_KristinYa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08235" y="110368"/>
              <a:ext cx="1641409" cy="8747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3" name="Picture 7" descr="S:\Data\Dave C Working Folder\Ocean Acidification Workshop\Presentation\Browning-sunse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4085" y="178509"/>
              <a:ext cx="1584176" cy="7495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5" descr="S:\Data\Dave C Working Folder\Ocean Acidification Workshop\Presentation\45c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52384" y="246649"/>
              <a:ext cx="1633433" cy="7701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3" descr="S:\Data\Dave C Working Folder\SciDataCon India 2014\Presentation\23-b2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0176" y="332656"/>
              <a:ext cx="1211140" cy="7920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965" y="200873"/>
              <a:ext cx="4038527" cy="866667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4703" y="332656"/>
            <a:ext cx="6779449" cy="60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 for reading purpos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plate for reading purpos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836</Words>
  <Application>Microsoft Office PowerPoint</Application>
  <PresentationFormat>Widescreen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Impact</vt:lpstr>
      <vt:lpstr>Lucida Grande</vt:lpstr>
      <vt:lpstr>Wingdings</vt:lpstr>
      <vt:lpstr>1_Template for reading purposes</vt:lpstr>
      <vt:lpstr>2_Template for reading purposes</vt:lpstr>
      <vt:lpstr>Australian Antarctic Division Metadata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Australian Antarctic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Twenty Years of Metadata at the Australian Antarctic Division</dc:title>
  <dc:creator>Dave Connell</dc:creator>
  <cp:lastModifiedBy>Waterhouse Lesley</cp:lastModifiedBy>
  <cp:revision>103</cp:revision>
  <dcterms:created xsi:type="dcterms:W3CDTF">2015-09-21T00:10:06Z</dcterms:created>
  <dcterms:modified xsi:type="dcterms:W3CDTF">2019-04-05T04:12:35Z</dcterms:modified>
</cp:coreProperties>
</file>