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276" r:id="rId3"/>
    <p:sldId id="283" r:id="rId4"/>
    <p:sldId id="284" r:id="rId5"/>
    <p:sldId id="277" r:id="rId6"/>
    <p:sldId id="278" r:id="rId7"/>
    <p:sldId id="279" r:id="rId8"/>
    <p:sldId id="280" r:id="rId9"/>
    <p:sldId id="281" r:id="rId10"/>
    <p:sldId id="282" r:id="rId11"/>
    <p:sldId id="286" r:id="rId12"/>
    <p:sldId id="287" r:id="rId13"/>
    <p:sldId id="285" r:id="rId14"/>
    <p:sldId id="288" r:id="rId15"/>
    <p:sldId id="289" r:id="rId16"/>
    <p:sldId id="290" r:id="rId17"/>
    <p:sldId id="291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8047B1-1D0E-415C-BA31-007A2C254367}" v="892" dt="2019-02-20T20:25:09.7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5" autoAdjust="0"/>
  </p:normalViewPr>
  <p:slideViewPr>
    <p:cSldViewPr showGuides="1">
      <p:cViewPr varScale="1">
        <p:scale>
          <a:sx n="31" d="100"/>
          <a:sy n="31" d="100"/>
        </p:scale>
        <p:origin x="1012" y="32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holas Car" userId="9200765edd8223da" providerId="LiveId" clId="{BD8047B1-1D0E-415C-BA31-007A2C254367}"/>
    <pc:docChg chg="undo custSel addSld modSld sldOrd">
      <pc:chgData name="Nicholas Car" userId="9200765edd8223da" providerId="LiveId" clId="{BD8047B1-1D0E-415C-BA31-007A2C254367}" dt="2019-02-20T20:25:09.712" v="891" actId="113"/>
      <pc:docMkLst>
        <pc:docMk/>
      </pc:docMkLst>
      <pc:sldChg chg="ord">
        <pc:chgData name="Nicholas Car" userId="9200765edd8223da" providerId="LiveId" clId="{BD8047B1-1D0E-415C-BA31-007A2C254367}" dt="2019-02-20T20:08:23.192" v="0"/>
        <pc:sldMkLst>
          <pc:docMk/>
          <pc:sldMk cId="2088252839" sldId="275"/>
        </pc:sldMkLst>
      </pc:sldChg>
      <pc:sldChg chg="addSp delSp modSp add">
        <pc:chgData name="Nicholas Car" userId="9200765edd8223da" providerId="LiveId" clId="{BD8047B1-1D0E-415C-BA31-007A2C254367}" dt="2019-02-20T20:12:14.321" v="37" actId="1038"/>
        <pc:sldMkLst>
          <pc:docMk/>
          <pc:sldMk cId="4047962403" sldId="286"/>
        </pc:sldMkLst>
        <pc:spChg chg="mod">
          <ac:chgData name="Nicholas Car" userId="9200765edd8223da" providerId="LiveId" clId="{BD8047B1-1D0E-415C-BA31-007A2C254367}" dt="2019-02-20T20:11:55.069" v="32" actId="20577"/>
          <ac:spMkLst>
            <pc:docMk/>
            <pc:sldMk cId="4047962403" sldId="286"/>
            <ac:spMk id="2" creationId="{9586AF0E-2C67-4851-B55B-8FDFCADAA316}"/>
          </ac:spMkLst>
        </pc:spChg>
        <pc:spChg chg="del">
          <ac:chgData name="Nicholas Car" userId="9200765edd8223da" providerId="LiveId" clId="{BD8047B1-1D0E-415C-BA31-007A2C254367}" dt="2019-02-20T20:12:11.673" v="36" actId="478"/>
          <ac:spMkLst>
            <pc:docMk/>
            <pc:sldMk cId="4047962403" sldId="286"/>
            <ac:spMk id="3" creationId="{54B35061-70FF-4B7C-8C4A-042599BF4BE0}"/>
          </ac:spMkLst>
        </pc:spChg>
        <pc:picChg chg="add mod">
          <ac:chgData name="Nicholas Car" userId="9200765edd8223da" providerId="LiveId" clId="{BD8047B1-1D0E-415C-BA31-007A2C254367}" dt="2019-02-20T20:12:14.321" v="37" actId="1038"/>
          <ac:picMkLst>
            <pc:docMk/>
            <pc:sldMk cId="4047962403" sldId="286"/>
            <ac:picMk id="6" creationId="{594C99FE-CED2-49A9-936D-C66B2DFCA38D}"/>
          </ac:picMkLst>
        </pc:picChg>
      </pc:sldChg>
      <pc:sldChg chg="modSp add">
        <pc:chgData name="Nicholas Car" userId="9200765edd8223da" providerId="LiveId" clId="{BD8047B1-1D0E-415C-BA31-007A2C254367}" dt="2019-02-20T20:16:05.254" v="458" actId="20577"/>
        <pc:sldMkLst>
          <pc:docMk/>
          <pc:sldMk cId="2416208100" sldId="287"/>
        </pc:sldMkLst>
        <pc:spChg chg="mod">
          <ac:chgData name="Nicholas Car" userId="9200765edd8223da" providerId="LiveId" clId="{BD8047B1-1D0E-415C-BA31-007A2C254367}" dt="2019-02-20T20:13:02.600" v="77" actId="20577"/>
          <ac:spMkLst>
            <pc:docMk/>
            <pc:sldMk cId="2416208100" sldId="287"/>
            <ac:spMk id="2" creationId="{34EAC4FF-B297-4D45-B155-2AE0DAAFD193}"/>
          </ac:spMkLst>
        </pc:spChg>
        <pc:spChg chg="mod">
          <ac:chgData name="Nicholas Car" userId="9200765edd8223da" providerId="LiveId" clId="{BD8047B1-1D0E-415C-BA31-007A2C254367}" dt="2019-02-20T20:16:05.254" v="458" actId="20577"/>
          <ac:spMkLst>
            <pc:docMk/>
            <pc:sldMk cId="2416208100" sldId="287"/>
            <ac:spMk id="3" creationId="{1E15953C-8596-4471-885B-7862F3E60D96}"/>
          </ac:spMkLst>
        </pc:spChg>
      </pc:sldChg>
      <pc:sldChg chg="modSp add">
        <pc:chgData name="Nicholas Car" userId="9200765edd8223da" providerId="LiveId" clId="{BD8047B1-1D0E-415C-BA31-007A2C254367}" dt="2019-02-20T20:19:14.593" v="511" actId="20577"/>
        <pc:sldMkLst>
          <pc:docMk/>
          <pc:sldMk cId="1832288050" sldId="288"/>
        </pc:sldMkLst>
        <pc:spChg chg="mod">
          <ac:chgData name="Nicholas Car" userId="9200765edd8223da" providerId="LiveId" clId="{BD8047B1-1D0E-415C-BA31-007A2C254367}" dt="2019-02-20T20:17:37.170" v="493" actId="20577"/>
          <ac:spMkLst>
            <pc:docMk/>
            <pc:sldMk cId="1832288050" sldId="288"/>
            <ac:spMk id="2" creationId="{0D111E0E-7916-4F63-846B-22661C037731}"/>
          </ac:spMkLst>
        </pc:spChg>
        <pc:spChg chg="mod">
          <ac:chgData name="Nicholas Car" userId="9200765edd8223da" providerId="LiveId" clId="{BD8047B1-1D0E-415C-BA31-007A2C254367}" dt="2019-02-20T20:19:14.593" v="511" actId="20577"/>
          <ac:spMkLst>
            <pc:docMk/>
            <pc:sldMk cId="1832288050" sldId="288"/>
            <ac:spMk id="3" creationId="{05B9DA76-CF7A-4AC6-A147-A5971FD70084}"/>
          </ac:spMkLst>
        </pc:spChg>
      </pc:sldChg>
      <pc:sldChg chg="modSp add">
        <pc:chgData name="Nicholas Car" userId="9200765edd8223da" providerId="LiveId" clId="{BD8047B1-1D0E-415C-BA31-007A2C254367}" dt="2019-02-20T20:21:48.268" v="680" actId="20577"/>
        <pc:sldMkLst>
          <pc:docMk/>
          <pc:sldMk cId="757584455" sldId="289"/>
        </pc:sldMkLst>
        <pc:spChg chg="mod">
          <ac:chgData name="Nicholas Car" userId="9200765edd8223da" providerId="LiveId" clId="{BD8047B1-1D0E-415C-BA31-007A2C254367}" dt="2019-02-20T20:21:48.268" v="680" actId="20577"/>
          <ac:spMkLst>
            <pc:docMk/>
            <pc:sldMk cId="757584455" sldId="289"/>
            <ac:spMk id="3" creationId="{05B9DA76-CF7A-4AC6-A147-A5971FD70084}"/>
          </ac:spMkLst>
        </pc:spChg>
      </pc:sldChg>
      <pc:sldChg chg="modSp add">
        <pc:chgData name="Nicholas Car" userId="9200765edd8223da" providerId="LiveId" clId="{BD8047B1-1D0E-415C-BA31-007A2C254367}" dt="2019-02-20T20:23:25.142" v="760" actId="20577"/>
        <pc:sldMkLst>
          <pc:docMk/>
          <pc:sldMk cId="1524237490" sldId="290"/>
        </pc:sldMkLst>
        <pc:spChg chg="mod">
          <ac:chgData name="Nicholas Car" userId="9200765edd8223da" providerId="LiveId" clId="{BD8047B1-1D0E-415C-BA31-007A2C254367}" dt="2019-02-20T20:23:25.142" v="760" actId="20577"/>
          <ac:spMkLst>
            <pc:docMk/>
            <pc:sldMk cId="1524237490" sldId="290"/>
            <ac:spMk id="3" creationId="{05B9DA76-CF7A-4AC6-A147-A5971FD70084}"/>
          </ac:spMkLst>
        </pc:spChg>
      </pc:sldChg>
      <pc:sldChg chg="modSp add">
        <pc:chgData name="Nicholas Car" userId="9200765edd8223da" providerId="LiveId" clId="{BD8047B1-1D0E-415C-BA31-007A2C254367}" dt="2019-02-20T20:25:09.712" v="891" actId="113"/>
        <pc:sldMkLst>
          <pc:docMk/>
          <pc:sldMk cId="3123670903" sldId="291"/>
        </pc:sldMkLst>
        <pc:spChg chg="mod">
          <ac:chgData name="Nicholas Car" userId="9200765edd8223da" providerId="LiveId" clId="{BD8047B1-1D0E-415C-BA31-007A2C254367}" dt="2019-02-20T20:25:09.712" v="891" actId="113"/>
          <ac:spMkLst>
            <pc:docMk/>
            <pc:sldMk cId="3123670903" sldId="291"/>
            <ac:spMk id="3" creationId="{05B9DA76-CF7A-4AC6-A147-A5971FD7008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5/04/2019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5/04/2019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/>
              <a:t>Profile Guidance &amp; Vocabulary  |  Nicholas Car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50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dx-prof-guide/" TargetMode="External"/><Relationship Id="rId2" Type="http://schemas.openxmlformats.org/officeDocument/2006/relationships/hyperlink" Target="https://www.w3.org/TR/dx-prof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3.org/TR/dx-prof-conne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dx-prof-guide/" TargetMode="External"/><Relationship Id="rId2" Type="http://schemas.openxmlformats.org/officeDocument/2006/relationships/hyperlink" Target="https://www.w3.org/TR/dx-prof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3.org/TR/dx-prof-conne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dx-prof-guide/" TargetMode="External"/><Relationship Id="rId2" Type="http://schemas.openxmlformats.org/officeDocument/2006/relationships/hyperlink" Target="https://www.w3.org/TR/dx-prof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3.org/TR/dx-prof-conne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Profiles Guidance &amp; Vocabulary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at the ANZLIC Metadata WG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/>
              <a:t>Land &amp; Water</a:t>
            </a:r>
          </a:p>
        </p:txBody>
      </p:sp>
      <p:sp>
        <p:nvSpPr>
          <p:cNvPr id="12" name="Footer Placeholder 2"/>
          <p:cNvSpPr txBox="1">
            <a:spLocks/>
          </p:cNvSpPr>
          <p:nvPr/>
        </p:nvSpPr>
        <p:spPr bwMode="auto">
          <a:xfrm>
            <a:off x="360363" y="4700964"/>
            <a:ext cx="80422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b="1" dirty="0">
                <a:solidFill>
                  <a:schemeClr val="bg1"/>
                </a:solidFill>
                <a:latin typeface="Calibri" pitchFamily="34" charset="0"/>
              </a:rPr>
              <a:t>Nicholas Car</a:t>
            </a:r>
            <a:r>
              <a:rPr lang="en-AU" sz="1600" dirty="0">
                <a:solidFill>
                  <a:schemeClr val="bg1"/>
                </a:solidFill>
                <a:latin typeface="Calibri" pitchFamily="34" charset="0"/>
              </a:rPr>
              <a:t>|  Senior Experimental Scientist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Footer Placeholder 2"/>
          <p:cNvSpPr txBox="1">
            <a:spLocks/>
          </p:cNvSpPr>
          <p:nvPr/>
        </p:nvSpPr>
        <p:spPr bwMode="auto">
          <a:xfrm>
            <a:off x="361950" y="4962901"/>
            <a:ext cx="80422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dirty="0">
                <a:solidFill>
                  <a:schemeClr val="bg1"/>
                </a:solidFill>
                <a:latin typeface="Calibri" pitchFamily="34" charset="0"/>
              </a:rPr>
              <a:t>21 February 2019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893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20378-BA15-4736-9516-4E7C5366F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Profiles Vocabulary – model 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A957A-2E48-49FA-A9D9-68D616C18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A4C1B-5100-46C1-8342-6F3823321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10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849E27-26D5-4839-BBE1-9B1E5404C3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31"/>
          <a:stretch/>
        </p:blipFill>
        <p:spPr>
          <a:xfrm>
            <a:off x="677991" y="1039891"/>
            <a:ext cx="7057789" cy="505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546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6AF0E-2C67-4851-B55B-8FDFCADAA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Profiles Vocabulary -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3139A0-F53D-463F-85C2-5C6ED3B80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BD376E-E75B-40B5-A904-F94D0F314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11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4C99FE-CED2-49A9-936D-C66B2DFCA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88" y="912069"/>
            <a:ext cx="6891480" cy="594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62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AC4FF-B297-4D45-B155-2AE0DAAF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Profiles Vocabulary – use of hierarchy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5953C-8596-4471-885B-7862F3E60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The </a:t>
            </a:r>
            <a:r>
              <a:rPr lang="en-AU" dirty="0" err="1"/>
              <a:t>Voc</a:t>
            </a:r>
            <a:r>
              <a:rPr lang="en-AU" dirty="0"/>
              <a:t> </a:t>
            </a:r>
            <a:r>
              <a:rPr lang="en-AU" b="1" dirty="0"/>
              <a:t>allows</a:t>
            </a:r>
            <a:r>
              <a:rPr lang="en-AU" dirty="0"/>
              <a:t> for:</a:t>
            </a:r>
          </a:p>
          <a:p>
            <a:r>
              <a:rPr lang="en-AU" dirty="0"/>
              <a:t>Profiles of Standards &amp; other Profiles</a:t>
            </a:r>
          </a:p>
          <a:p>
            <a:r>
              <a:rPr lang="en-AU" dirty="0"/>
              <a:t>Parts of profiles to be defined</a:t>
            </a:r>
          </a:p>
          <a:p>
            <a:r>
              <a:rPr lang="en-AU" dirty="0"/>
              <a:t>Parts of profiles inherited from Profiles/Standards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The </a:t>
            </a:r>
            <a:r>
              <a:rPr lang="en-AU" dirty="0" err="1"/>
              <a:t>Voc</a:t>
            </a:r>
            <a:r>
              <a:rPr lang="en-AU" dirty="0"/>
              <a:t> </a:t>
            </a:r>
            <a:r>
              <a:rPr lang="en-AU" b="1" dirty="0"/>
              <a:t>enables</a:t>
            </a:r>
            <a:r>
              <a:rPr lang="en-AU" dirty="0"/>
              <a:t>:</a:t>
            </a:r>
          </a:p>
          <a:p>
            <a:r>
              <a:rPr lang="en-AU" dirty="0"/>
              <a:t>Reduced effort to define a profile</a:t>
            </a:r>
          </a:p>
          <a:p>
            <a:r>
              <a:rPr lang="en-AU" dirty="0"/>
              <a:t>Human &amp; Machine (H&amp;M) methods to access profile parts</a:t>
            </a:r>
          </a:p>
          <a:p>
            <a:pPr lvl="1"/>
            <a:r>
              <a:rPr lang="en-AU" dirty="0"/>
              <a:t>constraints</a:t>
            </a:r>
          </a:p>
          <a:p>
            <a:r>
              <a:rPr lang="en-AU" dirty="0"/>
              <a:t>H&amp;M mechanics to ‘flatten’ profile parts in a hierarchy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AF43B-6416-4E99-BED9-2333B5B96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950998-DA3E-4673-87D4-410B32B20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12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6208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FCAFD-FA90-4258-A254-035A684D0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Negotiation - content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78482-4E66-4EFC-B56A-A16369BD5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14D3BD-0BF5-4579-860D-7A4FD711E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13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CC0528-B645-4699-B3A7-602AE1A7B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687" y="886004"/>
            <a:ext cx="4058505" cy="597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25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1E0E-7916-4F63-846B-22661C037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Negotiation -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9DA76-CF7A-4AC6-A147-A5971FD70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b="1" dirty="0"/>
              <a:t>list profiles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>a </a:t>
            </a:r>
            <a:r>
              <a:rPr lang="en-AU" i="1" dirty="0"/>
              <a:t>client</a:t>
            </a:r>
            <a:r>
              <a:rPr lang="en-AU" dirty="0"/>
              <a:t> requests the list of URIs of </a:t>
            </a:r>
            <a:r>
              <a:rPr lang="en-AU" i="1" dirty="0"/>
              <a:t>profile</a:t>
            </a:r>
            <a:r>
              <a:rPr lang="en-AU" dirty="0"/>
              <a:t>s for which a </a:t>
            </a:r>
            <a:r>
              <a:rPr lang="en-AU" i="1" dirty="0"/>
              <a:t>server</a:t>
            </a:r>
            <a:r>
              <a:rPr lang="en-AU" dirty="0"/>
              <a:t> is able to deliver conformant </a:t>
            </a:r>
            <a:r>
              <a:rPr lang="en-AU" i="1" dirty="0"/>
              <a:t>resource</a:t>
            </a:r>
            <a:r>
              <a:rPr lang="en-AU" dirty="0"/>
              <a:t>s 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  <a:p>
            <a:pPr marL="457200" indent="-457200">
              <a:buFont typeface="+mj-lt"/>
              <a:buAutoNum type="arabicPeriod"/>
            </a:pPr>
            <a:r>
              <a:rPr lang="en-AU" b="1" dirty="0"/>
              <a:t>get resource by profile</a:t>
            </a:r>
            <a:r>
              <a:rPr lang="en-AU" dirty="0"/>
              <a:t> </a:t>
            </a:r>
            <a:br>
              <a:rPr lang="en-AU" dirty="0"/>
            </a:br>
            <a:r>
              <a:rPr lang="en-AU" dirty="0"/>
              <a:t>a </a:t>
            </a:r>
            <a:r>
              <a:rPr lang="en-AU" i="1" dirty="0"/>
              <a:t>client</a:t>
            </a:r>
            <a:r>
              <a:rPr lang="en-AU" dirty="0"/>
              <a:t> requests a representation of the requested </a:t>
            </a:r>
            <a:r>
              <a:rPr lang="en-AU" i="1" dirty="0"/>
              <a:t>resource</a:t>
            </a:r>
            <a:r>
              <a:rPr lang="en-AU" dirty="0"/>
              <a:t> represented conforming to a particular </a:t>
            </a:r>
            <a:r>
              <a:rPr lang="en-AU" i="1" dirty="0"/>
              <a:t>profile</a:t>
            </a:r>
            <a:r>
              <a:rPr lang="en-AU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0FF59-D425-4085-8953-B6D63BE60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5CCB4-0AD4-4BE2-8F14-3A5C8763A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14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2288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1E0E-7916-4F63-846B-22661C037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Negotiation -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9DA76-CF7A-4AC6-A147-A5971FD70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/>
              <a:t>list profiles</a:t>
            </a:r>
            <a:r>
              <a:rPr lang="en-AU" dirty="0"/>
              <a:t> – example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Request:</a:t>
            </a:r>
          </a:p>
          <a:p>
            <a:pPr marL="0" indent="0">
              <a:buNone/>
            </a:pPr>
            <a:r>
              <a:rPr lang="en-AU" dirty="0"/>
              <a:t>GET &lt;some-resource-URI&gt;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Response:</a:t>
            </a:r>
          </a:p>
          <a:p>
            <a:r>
              <a:rPr lang="en-AU" dirty="0"/>
              <a:t>resource per default profile</a:t>
            </a:r>
          </a:p>
          <a:p>
            <a:r>
              <a:rPr lang="en-AU" dirty="0"/>
              <a:t>listing of other profiles resource can be delivered according to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0FF59-D425-4085-8953-B6D63BE60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5CCB4-0AD4-4BE2-8F14-3A5C8763A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15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57584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1E0E-7916-4F63-846B-22661C037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Negotiation -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9DA76-CF7A-4AC6-A147-A5971FD70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/>
              <a:t>list profiles</a:t>
            </a:r>
            <a:r>
              <a:rPr lang="en-AU" dirty="0"/>
              <a:t> – example via HTTP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Request:</a:t>
            </a:r>
          </a:p>
          <a:p>
            <a:pPr marL="0" indent="0">
              <a:buNone/>
            </a:pPr>
            <a:r>
              <a:rPr lang="en-AU" dirty="0"/>
              <a:t>HEAD &lt;some-resource-URI&gt;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Response:</a:t>
            </a:r>
          </a:p>
          <a:p>
            <a:r>
              <a:rPr lang="en-AU" dirty="0"/>
              <a:t>list of Profile URIs the resource can be delivered according to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0FF59-D425-4085-8953-B6D63BE60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5CCB4-0AD4-4BE2-8F14-3A5C8763A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16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4237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1E0E-7916-4F63-846B-22661C037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Negotiation -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9DA76-CF7A-4AC6-A147-A5971FD70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/>
              <a:t>get resource by profile &amp; list profiles</a:t>
            </a:r>
            <a:r>
              <a:rPr lang="en-AU" dirty="0"/>
              <a:t> – example via CKAN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Request:</a:t>
            </a:r>
          </a:p>
          <a:p>
            <a:pPr marL="0" indent="0">
              <a:buNone/>
            </a:pPr>
            <a:r>
              <a:rPr lang="en-AU" dirty="0"/>
              <a:t>GET &lt;some-resource-URI&gt;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Response:</a:t>
            </a:r>
          </a:p>
          <a:p>
            <a:r>
              <a:rPr lang="en-AU" dirty="0"/>
              <a:t>resource given according to default profile</a:t>
            </a:r>
          </a:p>
          <a:p>
            <a:r>
              <a:rPr lang="en-AU" dirty="0"/>
              <a:t>listing of other profiles resource can be delivered according to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or </a:t>
            </a:r>
          </a:p>
          <a:p>
            <a:pPr marL="0" indent="0">
              <a:buNone/>
            </a:pPr>
            <a:r>
              <a:rPr lang="en-AU" dirty="0"/>
              <a:t>GET &lt;some-resource-URI&gt;</a:t>
            </a:r>
            <a:r>
              <a:rPr lang="en-AU" b="1" dirty="0"/>
              <a:t>?_profile=xxx </a:t>
            </a:r>
            <a:r>
              <a:rPr lang="en-AU" b="1" dirty="0">
                <a:solidFill>
                  <a:srgbClr val="C00000"/>
                </a:solidFill>
              </a:rPr>
              <a:t> </a:t>
            </a:r>
            <a:r>
              <a:rPr lang="en-AU" dirty="0">
                <a:solidFill>
                  <a:srgbClr val="C00000"/>
                </a:solidFill>
                <a:sym typeface="Wingdings" panose="05000000000000000000" pitchFamily="2" charset="2"/>
              </a:rPr>
              <a:t> per Profile X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0FF59-D425-4085-8953-B6D63BE60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5CCB4-0AD4-4BE2-8F14-3A5C8763A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17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3670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ct val="0"/>
              </a:spcAft>
            </a:pPr>
            <a:r>
              <a:rPr lang="en-US" sz="1500" dirty="0"/>
              <a:t>Nicholas Car</a:t>
            </a:r>
          </a:p>
          <a:p>
            <a:pPr lvl="1">
              <a:lnSpc>
                <a:spcPct val="80000"/>
              </a:lnSpc>
              <a:tabLst>
                <a:tab pos="355600" algn="l"/>
              </a:tabLst>
            </a:pPr>
            <a:r>
              <a:rPr lang="en-US" sz="1500" dirty="0"/>
              <a:t>Senior Experimental Scientist</a:t>
            </a:r>
            <a:br>
              <a:rPr lang="en-US" sz="1500" dirty="0"/>
            </a:br>
            <a:endParaRPr lang="en-US" sz="1500" dirty="0"/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/>
              <a:t>t</a:t>
            </a:r>
            <a:r>
              <a:rPr lang="en-US" sz="1500" dirty="0"/>
              <a:t>	+61 7 3833 5632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/>
              <a:t>e</a:t>
            </a:r>
            <a:r>
              <a:rPr lang="en-US" sz="1500" dirty="0"/>
              <a:t>	nicholas.car@csiro.au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/>
              <a:t>w</a:t>
            </a:r>
            <a:r>
              <a:rPr lang="en-US" sz="1500" dirty="0"/>
              <a:t>	people.csiro.au/Nicholas-Car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rtl="0" eaLnBrk="1" latinLnBrk="0" hangingPunct="1"/>
            <a:r>
              <a:rPr lang="en-AU" sz="1200" b="1" kern="1200" cap="all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Land &amp; Water</a:t>
            </a:r>
            <a:endParaRPr lang="en-A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825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F20B-3F39-4193-B6A9-BA928FC41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DXWG Profiling work in relation to DCAT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E3444-06CE-4586-9C2B-3613D95B8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Motivation</a:t>
            </a:r>
          </a:p>
          <a:p>
            <a:pPr lvl="1"/>
            <a:r>
              <a:rPr lang="en-AU" dirty="0"/>
              <a:t>seeing the proliferation of profiles of DCAT</a:t>
            </a:r>
          </a:p>
          <a:p>
            <a:pPr lvl="1"/>
            <a:r>
              <a:rPr lang="en-AU" dirty="0"/>
              <a:t>DXWG members’ knowledge of profiles elsewhere</a:t>
            </a:r>
          </a:p>
          <a:p>
            <a:pPr lvl="1"/>
            <a:endParaRPr lang="en-AU" dirty="0"/>
          </a:p>
          <a:p>
            <a:r>
              <a:rPr lang="en-AU" dirty="0"/>
              <a:t>Scope of profiling work:</a:t>
            </a:r>
          </a:p>
          <a:p>
            <a:pPr lvl="1"/>
            <a:r>
              <a:rPr lang="en-AU" dirty="0"/>
              <a:t>indicated by the 3 profile deliverables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 Guidance - </a:t>
            </a:r>
            <a:r>
              <a:rPr lang="en-AU" dirty="0">
                <a:hlinkClick r:id="rId2"/>
              </a:rPr>
              <a:t>https://www.w3.org/TR/dx-prof/</a:t>
            </a:r>
            <a:r>
              <a:rPr lang="en-AU" dirty="0"/>
              <a:t> 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Profiles Vocabulary - </a:t>
            </a:r>
            <a:r>
              <a:rPr lang="en-AU" dirty="0">
                <a:hlinkClick r:id="rId3"/>
              </a:rPr>
              <a:t>https://www.w3.org/TR/dx-prof-guide/</a:t>
            </a:r>
            <a:r>
              <a:rPr lang="en-AU" dirty="0"/>
              <a:t> 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 Negotiation - </a:t>
            </a:r>
            <a:r>
              <a:rPr lang="en-AU" dirty="0">
                <a:hlinkClick r:id="rId4"/>
              </a:rPr>
              <a:t>https://www.w3.org/TR/dx-prof-conneg/</a:t>
            </a:r>
            <a:r>
              <a:rPr lang="en-AU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C4A0F-FDC2-4238-809C-FED6DCA87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C6041-3A32-437F-98F3-80C6C150F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463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F20B-3F39-4193-B6A9-BA928FC41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DXWG Profiling work in relation to DCAT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E3444-06CE-4586-9C2B-3613D95B8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Motivation</a:t>
            </a:r>
          </a:p>
          <a:p>
            <a:pPr lvl="1"/>
            <a:r>
              <a:rPr lang="en-AU" dirty="0"/>
              <a:t>seeing the proliferation of profiles of DCAT</a:t>
            </a:r>
          </a:p>
          <a:p>
            <a:pPr lvl="1"/>
            <a:r>
              <a:rPr lang="en-AU" dirty="0"/>
              <a:t>DXWG members’ knowledge of profiles elsewhere</a:t>
            </a:r>
          </a:p>
          <a:p>
            <a:pPr lvl="1"/>
            <a:endParaRPr lang="en-AU" dirty="0"/>
          </a:p>
          <a:p>
            <a:r>
              <a:rPr lang="en-AU" dirty="0"/>
              <a:t>Scope of profiling work:</a:t>
            </a:r>
          </a:p>
          <a:p>
            <a:pPr lvl="1"/>
            <a:r>
              <a:rPr lang="en-AU" dirty="0"/>
              <a:t>indicated by the 3 profile deliverables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 Guidance - </a:t>
            </a:r>
            <a:r>
              <a:rPr lang="en-AU" dirty="0">
                <a:hlinkClick r:id="rId2"/>
              </a:rPr>
              <a:t>https://www.w3.org/TR/dx-prof/</a:t>
            </a:r>
            <a:r>
              <a:rPr lang="en-AU" dirty="0"/>
              <a:t> 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Profiles Vocabulary - </a:t>
            </a:r>
            <a:r>
              <a:rPr lang="en-AU" dirty="0">
                <a:hlinkClick r:id="rId3"/>
              </a:rPr>
              <a:t>https://www.w3.org/TR/dx-prof-guide/</a:t>
            </a:r>
            <a:r>
              <a:rPr lang="en-AU" dirty="0"/>
              <a:t> 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 Negotiation - </a:t>
            </a:r>
            <a:r>
              <a:rPr lang="en-AU" dirty="0">
                <a:hlinkClick r:id="rId4"/>
              </a:rPr>
              <a:t>https://www.w3.org/TR/dx-prof-conneg/</a:t>
            </a:r>
            <a:r>
              <a:rPr lang="en-AU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C4A0F-FDC2-4238-809C-FED6DCA87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C6041-3A32-437F-98F3-80C6C150F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3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FE1407-3111-480F-A854-02E1802C1915}"/>
              </a:ext>
            </a:extLst>
          </p:cNvPr>
          <p:cNvCxnSpPr>
            <a:cxnSpLocks/>
          </p:cNvCxnSpPr>
          <p:nvPr/>
        </p:nvCxnSpPr>
        <p:spPr>
          <a:xfrm flipV="1">
            <a:off x="1691680" y="3717032"/>
            <a:ext cx="0" cy="108012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10D5E49-D28D-4D8F-98EA-2B27AEEDF762}"/>
              </a:ext>
            </a:extLst>
          </p:cNvPr>
          <p:cNvSpPr txBox="1"/>
          <p:nvPr/>
        </p:nvSpPr>
        <p:spPr>
          <a:xfrm>
            <a:off x="1403648" y="4797152"/>
            <a:ext cx="385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</a:rPr>
              <a:t>First Public Working Draft within weeks</a:t>
            </a:r>
          </a:p>
        </p:txBody>
      </p:sp>
    </p:spTree>
    <p:extLst>
      <p:ext uri="{BB962C8B-B14F-4D97-AF65-F5344CB8AC3E}">
        <p14:creationId xmlns:p14="http://schemas.microsoft.com/office/powerpoint/2010/main" val="116597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F20B-3F39-4193-B6A9-BA928FC41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DXWG Profiling work in relation to DCAT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E3444-06CE-4586-9C2B-3613D95B8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Motivation</a:t>
            </a:r>
          </a:p>
          <a:p>
            <a:pPr lvl="1"/>
            <a:r>
              <a:rPr lang="en-AU" dirty="0"/>
              <a:t>seeing the proliferation of profiles of DCAT</a:t>
            </a:r>
          </a:p>
          <a:p>
            <a:pPr lvl="1"/>
            <a:r>
              <a:rPr lang="en-AU" dirty="0"/>
              <a:t>DXWG members’ knowledge of profiles elsewhere</a:t>
            </a:r>
          </a:p>
          <a:p>
            <a:pPr lvl="1"/>
            <a:endParaRPr lang="en-AU" dirty="0"/>
          </a:p>
          <a:p>
            <a:r>
              <a:rPr lang="en-AU" dirty="0"/>
              <a:t>Scope of profiling work:</a:t>
            </a:r>
          </a:p>
          <a:p>
            <a:pPr lvl="1"/>
            <a:r>
              <a:rPr lang="en-AU" dirty="0"/>
              <a:t>indicated by the 3 profile deliverables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 Guidance - </a:t>
            </a:r>
            <a:r>
              <a:rPr lang="en-AU" dirty="0">
                <a:hlinkClick r:id="rId2"/>
              </a:rPr>
              <a:t>https://www.w3.org/TR/dx-prof/</a:t>
            </a:r>
            <a:r>
              <a:rPr lang="en-AU" dirty="0"/>
              <a:t> 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Profiles Vocabulary - </a:t>
            </a:r>
            <a:r>
              <a:rPr lang="en-AU" dirty="0">
                <a:hlinkClick r:id="rId3"/>
              </a:rPr>
              <a:t>https://www.w3.org/TR/dx-prof-guide/</a:t>
            </a:r>
            <a:r>
              <a:rPr lang="en-AU" dirty="0"/>
              <a:t> 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AU" dirty="0"/>
              <a:t>Profile Negotiation - </a:t>
            </a:r>
            <a:r>
              <a:rPr lang="en-AU" dirty="0">
                <a:hlinkClick r:id="rId4"/>
              </a:rPr>
              <a:t>https://www.w3.org/TR/dx-prof-conneg/</a:t>
            </a:r>
            <a:r>
              <a:rPr lang="en-AU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C4A0F-FDC2-4238-809C-FED6DCA87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C6041-3A32-437F-98F3-80C6C150F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4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FE1407-3111-480F-A854-02E1802C1915}"/>
              </a:ext>
            </a:extLst>
          </p:cNvPr>
          <p:cNvCxnSpPr>
            <a:cxnSpLocks/>
          </p:cNvCxnSpPr>
          <p:nvPr/>
        </p:nvCxnSpPr>
        <p:spPr>
          <a:xfrm flipV="1">
            <a:off x="1691680" y="4067780"/>
            <a:ext cx="0" cy="108012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10D5E49-D28D-4D8F-98EA-2B27AEEDF762}"/>
              </a:ext>
            </a:extLst>
          </p:cNvPr>
          <p:cNvSpPr txBox="1"/>
          <p:nvPr/>
        </p:nvSpPr>
        <p:spPr>
          <a:xfrm>
            <a:off x="1403648" y="5147900"/>
            <a:ext cx="440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C00000"/>
                </a:solidFill>
              </a:rPr>
              <a:t>First Public Working Draft released in Dec, 18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0CF05E9-48B4-411F-893D-EDA29B34D66D}"/>
              </a:ext>
            </a:extLst>
          </p:cNvPr>
          <p:cNvCxnSpPr>
            <a:cxnSpLocks/>
          </p:cNvCxnSpPr>
          <p:nvPr/>
        </p:nvCxnSpPr>
        <p:spPr>
          <a:xfrm flipV="1">
            <a:off x="2123728" y="4500736"/>
            <a:ext cx="0" cy="647164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807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66176-0BC1-4600-AA11-391427A7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32F31-D833-4F24-A0EA-E5D18E19A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/>
              <a:t>ABSTRACT</a:t>
            </a:r>
          </a:p>
          <a:p>
            <a:pPr marL="0" indent="0">
              <a:buNone/>
            </a:pPr>
            <a:r>
              <a:rPr lang="en-AU" dirty="0"/>
              <a:t>“A </a:t>
            </a:r>
            <a:r>
              <a:rPr lang="en-AU" i="1" dirty="0"/>
              <a:t>profile</a:t>
            </a:r>
            <a:r>
              <a:rPr lang="en-AU" dirty="0"/>
              <a:t> is a named set of constraints on one or more identified </a:t>
            </a:r>
            <a:r>
              <a:rPr lang="en-AU" i="1" dirty="0"/>
              <a:t>base specifications</a:t>
            </a:r>
            <a:r>
              <a:rPr lang="en-AU" dirty="0"/>
              <a:t>, necessary to accomplish a particular function. </a:t>
            </a:r>
          </a:p>
          <a:p>
            <a:pPr marL="0" indent="0">
              <a:buNone/>
            </a:pPr>
            <a:r>
              <a:rPr lang="en-AU" dirty="0"/>
              <a:t>This document aims to provide guidance on how to create, describe and publish profiles.”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1CB530-FDF1-4E50-AE07-8C9A69D4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CFE3E4-A601-49B7-8762-E3FB73B61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5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9542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C01AC-D5C4-4EF2-9AB2-36B2C6DDA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Profiles Vocabulary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DE1EE-80FD-4FA3-BAA1-22102B033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b="1" dirty="0"/>
              <a:t>ABSTRACT</a:t>
            </a:r>
          </a:p>
          <a:p>
            <a:pPr marL="0" indent="0">
              <a:buNone/>
            </a:pPr>
            <a:r>
              <a:rPr lang="en-AU" dirty="0"/>
              <a:t>The Profiles Vocabulary is an RDF vocabulary to describe profiles of (one or more) standards for information resources. </a:t>
            </a:r>
          </a:p>
          <a:p>
            <a:pPr marL="0" indent="0">
              <a:buNone/>
            </a:pPr>
            <a:r>
              <a:rPr lang="en-AU" dirty="0"/>
              <a:t>It describes the general pattern of narrowing the scope of a specification with additional, but consistent, constraints, and is particularly relevant to data exchange situations where conformance to such profiles is expected and carries additional context. </a:t>
            </a:r>
          </a:p>
          <a:p>
            <a:pPr marL="0" indent="0">
              <a:buNone/>
            </a:pPr>
            <a:r>
              <a:rPr lang="en-AU" dirty="0"/>
              <a:t>The Profiles Vocabulary enables profile descriptions to specify the role of resources related to data exchange such as schemas, ontologies, rules about use of controlled vocabularies, validation tools, and guidelines. </a:t>
            </a:r>
          </a:p>
          <a:p>
            <a:pPr marL="0" indent="0">
              <a:buNone/>
            </a:pPr>
            <a:r>
              <a:rPr lang="en-AU" dirty="0"/>
              <a:t>The ontology may however be used to describe the role of </a:t>
            </a:r>
            <a:r>
              <a:rPr lang="en-AU" dirty="0" err="1"/>
              <a:t>artifacts</a:t>
            </a:r>
            <a:r>
              <a:rPr lang="en-AU" dirty="0"/>
              <a:t> in any situation where constraints are made on a the usage of more general specifications.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14A941-3431-426F-B7B5-14402CD75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95721-D9DA-4063-9594-5D8A02141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6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6141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74D8F-AA62-40C8-B946-AAD30DDE0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Negotiation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00A1E-6381-4A79-AB0E-87212A7A4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/>
              <a:t>ABSTRACT</a:t>
            </a:r>
          </a:p>
          <a:p>
            <a:pPr marL="0" indent="0">
              <a:buNone/>
            </a:pPr>
            <a:r>
              <a:rPr lang="en-AU" dirty="0"/>
              <a:t>This document describes how Internet clients may negotiate for content provided by servers according to </a:t>
            </a:r>
            <a:r>
              <a:rPr lang="en-AU" i="1" dirty="0"/>
              <a:t>profiles</a:t>
            </a:r>
            <a:r>
              <a:rPr lang="en-AU" dirty="0"/>
              <a:t>. This is distinct from negotiating by Media Type or Language: the </a:t>
            </a:r>
            <a:r>
              <a:rPr lang="en-AU" i="1" dirty="0"/>
              <a:t>profile</a:t>
            </a:r>
            <a:r>
              <a:rPr lang="en-AU" dirty="0"/>
              <a:t> is expected to specify the content of information returned, which may be a subset of the information the responding server has about the requested resource, and may be structured in a specific way to meet interoperability requirements of a community of practice. </a:t>
            </a:r>
            <a:endParaRPr lang="en-AU" b="1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E35660-9A30-4BE0-B2CA-410C94F85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8EE41-AAD7-4AE9-B761-B8AC3A9F0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7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3679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CE1D0-1543-47E6-865F-469D58730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 Guidance – content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E96310-C660-4757-AA8E-2471E9C3E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C52D36-F6D6-4BF0-9FBA-116B191E7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8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B6456-5431-46FB-AE58-F4621F306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959971"/>
            <a:ext cx="6427138" cy="3723878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C74CCF4-04B4-4234-9EF5-A50CB5E78F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78547" y="1052736"/>
            <a:ext cx="5482085" cy="545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01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6F071-5C8B-4547-8575-E1D64A733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Profiles Vocabulary -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9DC25-50EB-472B-95E3-A182C1569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B366F-0E4B-4741-BBC5-9D2E1A5F6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Profile Guidance &amp; Vocabulary  |  Nicholas Car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2CD2C-5FBE-4D4A-8297-724BE1ED6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9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6B89A-430D-4B63-864F-ABBAA52429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59"/>
          <a:stretch/>
        </p:blipFill>
        <p:spPr>
          <a:xfrm>
            <a:off x="6898" y="1050516"/>
            <a:ext cx="4061046" cy="5807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9AED91-A910-4BA8-BE8B-AC1ECB1A86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438"/>
          <a:stretch/>
        </p:blipFill>
        <p:spPr>
          <a:xfrm>
            <a:off x="4051179" y="1127125"/>
            <a:ext cx="4985317" cy="424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62877"/>
      </p:ext>
    </p:extLst>
  </p:cSld>
  <p:clrMapOvr>
    <a:masterClrMapping/>
  </p:clrMapOvr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110</TotalTime>
  <Words>795</Words>
  <Application>Microsoft Office PowerPoint</Application>
  <PresentationFormat>On-screen Show (4:3)</PresentationFormat>
  <Paragraphs>137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CSIRO Theme</vt:lpstr>
      <vt:lpstr>Profiles Guidance &amp; Vocabulary</vt:lpstr>
      <vt:lpstr>DXWG Profiling work in relation to DCAT</vt:lpstr>
      <vt:lpstr>DXWG Profiling work in relation to DCAT</vt:lpstr>
      <vt:lpstr>DXWG Profiling work in relation to DCAT</vt:lpstr>
      <vt:lpstr>Profile Guidance</vt:lpstr>
      <vt:lpstr>Profiles Vocabulary</vt:lpstr>
      <vt:lpstr>Profile Negotiation</vt:lpstr>
      <vt:lpstr>Profile Guidance – content</vt:lpstr>
      <vt:lpstr>Profiles Vocabulary - content</vt:lpstr>
      <vt:lpstr>Profiles Vocabulary – model overview</vt:lpstr>
      <vt:lpstr>Profiles Vocabulary - example</vt:lpstr>
      <vt:lpstr>Profiles Vocabulary – use of hierarchy</vt:lpstr>
      <vt:lpstr>Profile Negotiation - content</vt:lpstr>
      <vt:lpstr>Profile Negotiation - model</vt:lpstr>
      <vt:lpstr>Profile Negotiation - model</vt:lpstr>
      <vt:lpstr>Profile Negotiation - model</vt:lpstr>
      <vt:lpstr>Profile Negotiation - model</vt:lpstr>
      <vt:lpstr>PowerPoint Presentation</vt:lpstr>
    </vt:vector>
  </TitlesOfParts>
  <Company>CSIRO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Profiles Guidance &amp; Vocabulary</dc:title>
  <dc:creator>Car, Nicholas (L&amp;W, Dutton Park)</dc:creator>
  <cp:lastModifiedBy>Waterhouse Lesley</cp:lastModifiedBy>
  <cp:revision>5</cp:revision>
  <dcterms:created xsi:type="dcterms:W3CDTF">2019-02-20T18:35:01Z</dcterms:created>
  <dcterms:modified xsi:type="dcterms:W3CDTF">2019-04-05T04:12:19Z</dcterms:modified>
</cp:coreProperties>
</file>