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l" defTabSz="825500" rtl="0" fontAlgn="auto" latinLnBrk="0" hangingPunct="0">
      <a:lnSpc>
        <a:spcPct val="100000"/>
      </a:lnSpc>
      <a:spcBef>
        <a:spcPts val="5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ustomXml" Target="../customXml/item2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customXml" Target="../customXml/item3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e Bloggs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–Joe Bloggs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and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ithub.com/metadata101" TargetMode="Externa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atlas.metadata.ga.gov.au/geonetwork/srv/eng/catalog.edit#/metadata/1354?redirectUrl=catalog.edit" TargetMode="External"/><Relationship Id="rId3" Type="http://schemas.openxmlformats.org/officeDocument/2006/relationships/image" Target="../media/image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tlas.metadata.ga.gov.au/geonetwork/srv/eng/catalog.search#/home" TargetMode="Externa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atlas.metadata.ga.gov.au/geonetwork/srv/eng/catalog.edit#/metadata/1354?justcreated&amp;redirectUrl=catalog.edit" TargetMode="Externa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atlas.metadata.ga.gov.au/geonetwork/srv/eng/catalog.edit#/metadata/1351?redirectUrl=catalog.edit" TargetMode="External"/><Relationship Id="rId3" Type="http://schemas.openxmlformats.org/officeDocument/2006/relationships/image" Target="../media/image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View of beach and sea from a grassy sand dune" descr="View of beach and sea from a grassy sand du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4539488" y="84609"/>
            <a:ext cx="15305042" cy="9442724"/>
          </a:xfrm>
          <a:prstGeom prst="rect">
            <a:avLst/>
          </a:prstGeom>
        </p:spPr>
      </p:pic>
      <p:sp>
        <p:nvSpPr>
          <p:cNvPr id="138" name="ANZ MetLite v2 Upd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ANZ MetLite v2 Update</a:t>
            </a:r>
          </a:p>
        </p:txBody>
      </p:sp>
      <p:sp>
        <p:nvSpPr>
          <p:cNvPr id="139" name="To GeoNetwork 4.2.5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To GeoNetwork 4.2.5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A better way- Schema Plugi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better way- Schema Plugins</a:t>
            </a:r>
          </a:p>
        </p:txBody>
      </p:sp>
      <p:sp>
        <p:nvSpPr>
          <p:cNvPr id="168" name="Schema plugins reside in a central repository, Metadata10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Schema plugins reside in a central repository, </a:t>
            </a:r>
            <a:r>
              <a:rPr u="sng">
                <a:hlinkClick r:id="rId2" invalidUrl="" action="" tgtFrame="" tooltip="" history="1" highlightClick="0" endSnd="0"/>
              </a:rPr>
              <a:t>Metadata101</a:t>
            </a:r>
          </a:p>
          <a:p>
            <a:pPr/>
            <a:r>
              <a:t>Can then be downloaded and incorporated into local GeoNetwork installs. </a:t>
            </a:r>
          </a:p>
          <a:p>
            <a:pPr/>
            <a:r>
              <a:t>ANZMetLite v2 editor could be refactored into a schema plugin and made available in Metadata101. </a:t>
            </a:r>
          </a:p>
          <a:p>
            <a:pPr/>
            <a:r>
              <a:t>Organisations could then deploy this plugin inside their existing GeoNetwork instance. </a:t>
            </a:r>
          </a:p>
          <a:p>
            <a:pPr/>
            <a:r>
              <a:t>GNSS Profile of ISO19115-3:2018 already done this way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0134" y="-1307374"/>
            <a:ext cx="10351103" cy="13984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47980" y="-370980"/>
            <a:ext cx="14147801" cy="12839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NSS Profile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GNSS Profile Example</a:t>
            </a:r>
          </a:p>
        </p:txBody>
      </p:sp>
      <p:pic>
        <p:nvPicPr>
          <p:cNvPr id="174" name="pasted-movie.png" descr="pasted-movie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66934" y="2554998"/>
            <a:ext cx="15450132" cy="11310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Limit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Limitations</a:t>
            </a:r>
          </a:p>
        </p:txBody>
      </p:sp>
      <p:sp>
        <p:nvSpPr>
          <p:cNvPr id="177" name="Only available to those who deploy supported versions of GeoNetwork opensource (3.12.x and above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Only available to those who deploy supported versions of GeoNetwork opensource (3.12.x and above)</a:t>
            </a:r>
          </a:p>
          <a:p>
            <a:pPr/>
            <a:r>
              <a:t>May lack some interface styling and UI controls available in the current ANZMetLite v2. (Itemised list to be confirmed)</a:t>
            </a:r>
          </a:p>
          <a:p>
            <a:pPr/>
            <a:r>
              <a:t>Users would be responsible for their own upgrades and technical support. (Unless other arrangements are made)</a:t>
            </a:r>
          </a:p>
          <a:p>
            <a:pPr/>
            <a:r>
              <a:t>This plugin would be based on ISO19115-1:2018 as currently deployed to ANZMetLite v2. (ISO19115-3:2023 would require more effort)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quired Task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Required Tasks</a:t>
            </a:r>
          </a:p>
        </p:txBody>
      </p:sp>
      <p:sp>
        <p:nvSpPr>
          <p:cNvPr id="180" name="The primary task will be to isolate ANZMetLite v2 profile so it can stand alongside the default ISO19115-3:2018 schema. This involv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08000" indent="-508000" defTabSz="660400">
              <a:spcBef>
                <a:spcPts val="4700"/>
              </a:spcBef>
              <a:defRPr sz="3840"/>
            </a:pPr>
            <a:r>
              <a:t>The primary task will be to isolate ANZMetLite v2 profile so it can stand alongside the default ISO19115-3:2018 schema. This involves:</a:t>
            </a:r>
          </a:p>
          <a:p>
            <a:pPr lvl="1" marL="1016000" indent="-508000" defTabSz="660400">
              <a:spcBef>
                <a:spcPts val="4700"/>
              </a:spcBef>
              <a:defRPr sz="3840"/>
            </a:pPr>
            <a:r>
              <a:t>Isolation of function names to prevent conflicts</a:t>
            </a:r>
          </a:p>
          <a:p>
            <a:pPr lvl="1" marL="1016000" indent="-508000" defTabSz="660400">
              <a:spcBef>
                <a:spcPts val="4700"/>
              </a:spcBef>
              <a:defRPr sz="3840"/>
            </a:pPr>
            <a:r>
              <a:t>Ensuring ANZMetLite v2 records can be distinguished from standard ISO19115-3:2018. (May require minor editing of current templates and records in order to access these tools.</a:t>
            </a:r>
          </a:p>
          <a:p>
            <a:pPr marL="508000" indent="-508000" defTabSz="660400">
              <a:spcBef>
                <a:spcPts val="4700"/>
              </a:spcBef>
              <a:defRPr sz="3840"/>
            </a:pPr>
            <a:r>
              <a:t>Testing against standard GeoNetwork 4.2.x installs and review results with MDWG</a:t>
            </a:r>
          </a:p>
          <a:p>
            <a:pPr marL="508000" indent="-508000" defTabSz="660400">
              <a:spcBef>
                <a:spcPts val="4700"/>
              </a:spcBef>
              <a:defRPr sz="3840"/>
            </a:pPr>
            <a:r>
              <a:t>Repeat the process for GeoNetwork 3.12.x</a:t>
            </a:r>
          </a:p>
          <a:p>
            <a:pPr marL="508000" indent="-508000" defTabSz="660400">
              <a:spcBef>
                <a:spcPts val="4700"/>
              </a:spcBef>
              <a:defRPr sz="3840"/>
            </a:pPr>
            <a:r>
              <a:t>Create installation instructions.</a:t>
            </a:r>
          </a:p>
          <a:p>
            <a:pPr marL="508000" indent="-508000" defTabSz="660400">
              <a:spcBef>
                <a:spcPts val="4700"/>
              </a:spcBef>
              <a:defRPr sz="3840"/>
            </a:pPr>
            <a:r>
              <a:t>Upload Schemas to Metadata 101 repository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"/>
          <p:cNvGraphicFramePr/>
          <p:nvPr/>
        </p:nvGraphicFramePr>
        <p:xfrm>
          <a:off x="2535556" y="1372784"/>
          <a:ext cx="16296267" cy="1144384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{C7B018BB-80A7-4F77-B60F-C8B233D01FF8}</a:tableStyleId>
              </a:tblPr>
              <a:tblGrid>
                <a:gridCol w="14309878"/>
                <a:gridCol w="2618610"/>
              </a:tblGrid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Work Item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T w="38100">
                      <a:solidFill>
                        <a:srgbClr val="60606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Days Effort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  <a:lnT w="38100">
                      <a:solidFill>
                        <a:srgbClr val="606060"/>
                      </a:solidFill>
                      <a:miter lim="400000"/>
                    </a:lnT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Isolate Plugin Functions 4.2.x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2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Identification of ANZ MetLite v2 records ( &amp; modification of templates records)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0.5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  <a:solidFill>
                      <a:srgbClr val="F5F5F5"/>
                    </a:solidFill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Test 3.12.x against Standard GeoNetwork install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Isolate Plugin Functions 3.12.x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1.5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  <a:solidFill>
                      <a:srgbClr val="F5F5F5"/>
                    </a:solidFill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Identification of ANZ MetLite v2 records ( &amp; modification of templates records)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0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Test 3.12.x  against standard GeoNetwork install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  <a:solidFill>
                      <a:srgbClr val="F5F5F5"/>
                    </a:solidFill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Create installation instructions and upload to Metadata101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457200">
                        <a:defRPr sz="1800"/>
                      </a:pPr>
                      <a:r>
                        <a:rPr sz="3200">
                          <a:sym typeface="Helvetica Neue"/>
                        </a:rPr>
                        <a:t>1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</a:tcPr>
                </a:tc>
              </a:tr>
              <a:tr h="1271538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TOTAL </a:t>
                      </a:r>
                    </a:p>
                  </a:txBody>
                  <a:tcPr marL="67310" marR="67310" marT="67310" marB="67310" anchor="t" anchorCtr="0" horzOverflow="overflow">
                    <a:lnL w="38100">
                      <a:solidFill>
                        <a:srgbClr val="606060"/>
                      </a:solidFill>
                      <a:miter lim="400000"/>
                    </a:lnL>
                    <a:lnB w="38100">
                      <a:solidFill>
                        <a:srgbClr val="606060"/>
                      </a:solidFill>
                      <a:miter lim="400000"/>
                    </a:lnB>
                    <a:solidFill>
                      <a:srgbClr val="DCDCDC"/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914400">
                        <a:defRPr sz="1800"/>
                      </a:pPr>
                      <a:r>
                        <a:rPr b="1" sz="3200">
                          <a:sym typeface="Helvetica Neue"/>
                        </a:rPr>
                        <a:t>7</a:t>
                      </a:r>
                    </a:p>
                  </a:txBody>
                  <a:tcPr marL="67310" marR="67310" marT="67310" marB="67310" anchor="t" anchorCtr="0" horzOverflow="overflow">
                    <a:lnR w="38100">
                      <a:solidFill>
                        <a:srgbClr val="606060"/>
                      </a:solidFill>
                      <a:miter lim="400000"/>
                    </a:lnR>
                    <a:lnB w="38100">
                      <a:solidFill>
                        <a:srgbClr val="60606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Int’l Metadata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Int’l Metadata </a:t>
            </a:r>
          </a:p>
          <a:p>
            <a:pPr/>
            <a:r>
              <a:t>Standards Initiatives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ctivities Under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Activities Underway</a:t>
            </a:r>
          </a:p>
        </p:txBody>
      </p:sp>
      <p:sp>
        <p:nvSpPr>
          <p:cNvPr id="187" name="ISO 19115-4 JSON enco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ISO 19115-4 JSON encoding</a:t>
            </a:r>
          </a:p>
          <a:p>
            <a:pPr/>
            <a:r>
              <a:t>OGC GeoDCAT</a:t>
            </a:r>
          </a:p>
          <a:p>
            <a:pPr/>
            <a:r>
              <a:t>Metadata Codesprint </a:t>
            </a:r>
          </a:p>
          <a:p>
            <a:pPr lvl="1"/>
            <a:r>
              <a:t>Sydney - Nov. 24 to align with ISO TC 211</a:t>
            </a:r>
          </a:p>
          <a:p>
            <a:pPr lvl="1"/>
            <a:r>
              <a:t>OGC TC Meeting next week in Delft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ISO 19115-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ISO 19115-4</a:t>
            </a:r>
          </a:p>
        </p:txBody>
      </p:sp>
      <p:sp>
        <p:nvSpPr>
          <p:cNvPr id="190" name="JSON Encoding of ISO 19115-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JSON Encoding of ISO 19115-1</a:t>
            </a:r>
          </a:p>
          <a:p>
            <a:pPr lvl="1"/>
            <a:r>
              <a:t>With associated standards (ISO 19157, 19115-2, etc.)</a:t>
            </a:r>
          </a:p>
          <a:p>
            <a:pPr lvl="2"/>
            <a:r>
              <a:t>Pushing to ensure that latest updates to ISO 19115-1 are included</a:t>
            </a:r>
          </a:p>
          <a:p>
            <a:pPr lvl="1"/>
            <a:r>
              <a:t>Likely to leverage GeoJSON</a:t>
            </a:r>
          </a:p>
          <a:p>
            <a:pPr lvl="1"/>
            <a:r>
              <a:t>Scope still unclear - full encoding or subset?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OGC GeoDCA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OGC GeoDCAT</a:t>
            </a:r>
          </a:p>
        </p:txBody>
      </p:sp>
      <p:sp>
        <p:nvSpPr>
          <p:cNvPr id="193" name="OGC committed to adopting and supporting GeoDCAT Standar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OGC committed to adopting and supporting GeoDCAT Standard</a:t>
            </a:r>
          </a:p>
          <a:p>
            <a:pPr lvl="1"/>
            <a:r>
              <a:t>Based on SEMIC (INSPIRE EU) GeoDCAT-AP and its updates</a:t>
            </a:r>
          </a:p>
          <a:p>
            <a:pPr lvl="1"/>
            <a:r>
              <a:t>Aligned with DCAT 3.0</a:t>
            </a:r>
          </a:p>
          <a:p>
            <a:pPr/>
            <a:r>
              <a:t>Byron Cochrane co-chair of this effort</a:t>
            </a:r>
          </a:p>
          <a:p>
            <a:pPr/>
            <a:r>
              <a:t>What are MDWG wishes for this?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hat is New?">
            <a:hlinkClick r:id="rId2" invalidUrl="" action="" tgtFrame="" tooltip="" history="1" highlightClick="0" endSnd="0"/>
          </p:cNvPr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New?</a:t>
            </a:r>
          </a:p>
        </p:txBody>
      </p:sp>
      <p:sp>
        <p:nvSpPr>
          <p:cNvPr id="142" name="Very little changed visibly from the previous ver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615950" indent="-615950" defTabSz="800735">
              <a:spcBef>
                <a:spcPts val="5700"/>
              </a:spcBef>
              <a:defRPr sz="4656"/>
            </a:pPr>
            <a:r>
              <a:t>Very little changed visibly from the previous version</a:t>
            </a: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ONDC export </a:t>
            </a:r>
          </a:p>
          <a:p>
            <a:pPr lvl="1" marL="1231900" indent="-615950" defTabSz="800735">
              <a:spcBef>
                <a:spcPts val="5700"/>
              </a:spcBef>
              <a:defRPr sz="4656"/>
            </a:pPr>
          </a:p>
          <a:p>
            <a:pPr marL="615950" indent="-615950" defTabSz="800735">
              <a:spcBef>
                <a:spcPts val="5700"/>
              </a:spcBef>
              <a:defRPr sz="4656"/>
            </a:pPr>
            <a:r>
              <a:t>GNSS Profile of ISO19115-3:2018 Support </a:t>
            </a:r>
          </a:p>
        </p:txBody>
      </p:sp>
      <p:grpSp>
        <p:nvGrpSpPr>
          <p:cNvPr id="145" name="pasted-movie.png"/>
          <p:cNvGrpSpPr/>
          <p:nvPr/>
        </p:nvGrpSpPr>
        <p:grpSpPr>
          <a:xfrm>
            <a:off x="1689100" y="3149600"/>
            <a:ext cx="5302078" cy="4765007"/>
            <a:chOff x="0" y="0"/>
            <a:chExt cx="5302077" cy="4765006"/>
          </a:xfrm>
        </p:grpSpPr>
        <p:pic>
          <p:nvPicPr>
            <p:cNvPr id="144" name="pasted-movie.png" descr="pasted-movi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1600" y="101600"/>
              <a:ext cx="5086178" cy="442210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3" name="pasted-movie.png" descr="pasted-movie.pn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02078" cy="4765007"/>
            </a:xfrm>
            <a:prstGeom prst="rect">
              <a:avLst/>
            </a:prstGeom>
            <a:effectLst/>
          </p:spPr>
        </p:pic>
      </p:grpSp>
      <p:pic>
        <p:nvPicPr>
          <p:cNvPr id="146" name="pasted-movie.png" descr="pasted-movi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89100" y="3149600"/>
            <a:ext cx="14157290" cy="30898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Metadata Codesprin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Metadata Codesprint</a:t>
            </a:r>
          </a:p>
        </p:txBody>
      </p:sp>
      <p:sp>
        <p:nvSpPr>
          <p:cNvPr id="196" name="OGC Initiati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OGC Initiative</a:t>
            </a:r>
          </a:p>
          <a:p>
            <a:pPr/>
            <a:r>
              <a:t>Hybrid online / in-person</a:t>
            </a:r>
          </a:p>
          <a:p>
            <a:pPr lvl="1"/>
            <a:r>
              <a:t>In-person Sydney, Nov to align with ISO TC 211</a:t>
            </a:r>
          </a:p>
          <a:p>
            <a:pPr lvl="1"/>
            <a:r>
              <a:t>Need a host / venue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’s Differen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Different?</a:t>
            </a:r>
          </a:p>
        </p:txBody>
      </p:sp>
      <p:sp>
        <p:nvSpPr>
          <p:cNvPr id="149" name="Migrated to GeoNetwork 4.2.5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Migrated to GeoNetwork 4.2.5</a:t>
            </a:r>
          </a:p>
          <a:p>
            <a:pPr/>
            <a:r>
              <a:t>Elasticsearch indexing - faster and more capable</a:t>
            </a:r>
          </a:p>
          <a:p>
            <a:pPr/>
            <a:r>
              <a:t>Docker deployment</a:t>
            </a:r>
          </a:p>
          <a:p>
            <a:pPr/>
            <a:r>
              <a:t>Clean templates - pass all validation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mplates"/>
          <p:cNvSpPr txBox="1"/>
          <p:nvPr>
            <p:ph type="title"/>
          </p:nvPr>
        </p:nvSpPr>
        <p:spPr>
          <a:xfrm>
            <a:off x="1689100" y="355600"/>
            <a:ext cx="7370796" cy="2286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Templates</a:t>
            </a:r>
          </a:p>
        </p:txBody>
      </p:sp>
      <p:pic>
        <p:nvPicPr>
          <p:cNvPr id="152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3756" y="-286051"/>
            <a:ext cx="18501783" cy="14005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NSS Metadata Schema Plugin">
            <a:hlinkClick r:id="rId2" invalidUrl="" action="" tgtFrame="" tooltip="" history="1" highlightClick="0" endSnd="0"/>
          </p:cNvPr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GNSS Metadata Schema Plugin</a:t>
            </a:r>
          </a:p>
        </p:txBody>
      </p:sp>
      <p:sp>
        <p:nvSpPr>
          <p:cNvPr id="155" name="For cataloguing GNSS Base station metadat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cataloguing GNSS Base station metadata</a:t>
            </a:r>
          </a:p>
          <a:p>
            <a:pPr/>
            <a:r>
              <a:t>Plugin Geonetwork schema - separable from GeoNetwork install</a:t>
            </a:r>
          </a:p>
          <a:p>
            <a:pPr/>
            <a:r>
              <a:t>Based on GNSS Profile of ISO19115-3:2018 by Ivana Ivanova and Team at Curtin University</a:t>
            </a:r>
          </a:p>
          <a:p>
            <a:pPr/>
            <a:r>
              <a:t>Backported from ISO19115-3:2023 and ISO19115-1:2014/Amd-2:2020 </a:t>
            </a:r>
          </a:p>
          <a:p>
            <a:pPr lvl="1"/>
            <a:r>
              <a:t>Support for latest ISO19157 Data Quality elements</a:t>
            </a:r>
          </a:p>
          <a:p>
            <a:pPr lvl="1"/>
            <a:r>
              <a:t>Full dynamic datum / coordinate epoch support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ssues - Next Ste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Issues - Next Steps</a:t>
            </a:r>
          </a:p>
        </p:txBody>
      </p:sp>
      <p:sp>
        <p:nvSpPr>
          <p:cNvPr id="158" name="Deploy ANZMetLite v2 as a Metadata 101 Schema Plugi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3300"/>
              </a:spcBef>
              <a:defRPr sz="4512"/>
            </a:pPr>
            <a:r>
              <a:t>Deploy ANZMetLite v2 as a Metadata 101 Schema Plugin</a:t>
            </a:r>
          </a:p>
          <a:p>
            <a:pPr lvl="1" marL="1193800" indent="-596900" defTabSz="775969">
              <a:spcBef>
                <a:spcPts val="3300"/>
              </a:spcBef>
              <a:defRPr sz="4512"/>
            </a:pPr>
            <a:r>
              <a:t>To install in existing GeoNetwork alongside default ISO 19115-3:2018 </a:t>
            </a:r>
          </a:p>
          <a:p>
            <a:pPr marL="596900" indent="-596900" defTabSz="775969">
              <a:spcBef>
                <a:spcPts val="3300"/>
              </a:spcBef>
              <a:defRPr sz="4512"/>
            </a:pPr>
            <a:r>
              <a:t>GeoNetwork 4.4.x - remove Java 8 requirement (ANZ GN Implementors Group)</a:t>
            </a:r>
          </a:p>
          <a:p>
            <a:pPr lvl="1" marL="1193800" indent="-596900" defTabSz="775969">
              <a:spcBef>
                <a:spcPts val="3300"/>
              </a:spcBef>
              <a:defRPr sz="4512"/>
            </a:pPr>
            <a:r>
              <a:t>Depricated version of Java, presents challenges</a:t>
            </a:r>
          </a:p>
          <a:p>
            <a:pPr lvl="1" marL="1193800" indent="-596900" defTabSz="775969">
              <a:spcBef>
                <a:spcPts val="3300"/>
              </a:spcBef>
              <a:defRPr sz="4512"/>
            </a:pPr>
            <a:r>
              <a:t>Java 11 (required) can be used by Elasticsearch (required)</a:t>
            </a:r>
          </a:p>
          <a:p>
            <a:pPr marL="596900" indent="-596900" defTabSz="775969">
              <a:spcBef>
                <a:spcPts val="3300"/>
              </a:spcBef>
              <a:defRPr sz="4512"/>
            </a:pPr>
            <a:r>
              <a:t>Update Schema to ISO19115-3:2023 </a:t>
            </a:r>
          </a:p>
          <a:p>
            <a:pPr lvl="1" marL="1193800" indent="-596900" defTabSz="775969">
              <a:spcBef>
                <a:spcPts val="3300"/>
              </a:spcBef>
              <a:defRPr sz="4512"/>
            </a:pPr>
            <a:r>
              <a:t>Dynamic Datum / Coordinate Epoch support</a:t>
            </a:r>
          </a:p>
          <a:p>
            <a:pPr lvl="1" marL="1193800" indent="-596900" defTabSz="775969">
              <a:spcBef>
                <a:spcPts val="3300"/>
              </a:spcBef>
              <a:defRPr sz="4512"/>
            </a:pPr>
            <a:r>
              <a:t>Support for latest ISO 19157 Data Quality schemas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ANZMetLite v2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ANZMetLite v2</a:t>
            </a:r>
          </a:p>
          <a:p>
            <a:pPr/>
            <a:r>
              <a:t>Plugin Schema Proposal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movie.png" descr="pasted-movie.png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536" y="280868"/>
            <a:ext cx="24192928" cy="131542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ANZMetLite v2 Architec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ANZMetLite v2 Architecture</a:t>
            </a:r>
          </a:p>
        </p:txBody>
      </p:sp>
      <p:sp>
        <p:nvSpPr>
          <p:cNvPr id="165" name="ANZMetLite V2 was developed as a modified version (fork) of GeoNetwork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ANZMetLite V2 was developed as a modified version (fork) of GeoNetwork. </a:t>
            </a:r>
          </a:p>
          <a:p>
            <a:pPr lvl="1"/>
            <a:r>
              <a:t>Exists as a website hosted by GeoScience Australia. Could be made more widely available </a:t>
            </a:r>
          </a:p>
          <a:p>
            <a:pPr lvl="1"/>
            <a:r>
              <a:t>To deploy ANZMetLite v2, one must install the entire ANZMetLte v2 fork of GeoNetwork; </a:t>
            </a:r>
          </a:p>
          <a:p>
            <a:pPr lvl="1"/>
            <a:r>
              <a:t>This approach would be especially problematic if their current deployment includes modifications or customisations.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5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D590399134BC4BBD360149FDC06EAD" ma:contentTypeVersion="8" ma:contentTypeDescription="Create a new document." ma:contentTypeScope="" ma:versionID="e54855127c363ee5af47d975994d5ec2">
  <xsd:schema xmlns:xsd="http://www.w3.org/2001/XMLSchema" xmlns:xs="http://www.w3.org/2001/XMLSchema" xmlns:p="http://schemas.microsoft.com/office/2006/metadata/properties" xmlns:ns2="61a668c3-a40b-436a-bcab-922800d33b9c" targetNamespace="http://schemas.microsoft.com/office/2006/metadata/properties" ma:root="true" ma:fieldsID="0b61f6902f193bef544cfd66f7143252" ns2:_="">
    <xsd:import namespace="61a668c3-a40b-436a-bcab-922800d33b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a668c3-a40b-436a-bcab-922800d33b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DC26AF1-35E8-4BC1-BBA4-0AAF9EA6929B}"/>
</file>

<file path=customXml/itemProps2.xml><?xml version="1.0" encoding="utf-8"?>
<ds:datastoreItem xmlns:ds="http://schemas.openxmlformats.org/officeDocument/2006/customXml" ds:itemID="{4BE0DF47-8447-48DA-BCCC-F1A345EBD0B9}"/>
</file>

<file path=customXml/itemProps3.xml><?xml version="1.0" encoding="utf-8"?>
<ds:datastoreItem xmlns:ds="http://schemas.openxmlformats.org/officeDocument/2006/customXml" ds:itemID="{DCAB4FE5-4035-4102-A496-1787C7A8EF7C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0x01010054D590399134BC4BBD360149FDC06EAD</vt:lpwstr>
  </property>
</Properties>
</file>