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7" r:id="rId14"/>
    <p:sldId id="269" r:id="rId15"/>
    <p:sldId id="270" r:id="rId16"/>
    <p:sldId id="272" r:id="rId17"/>
    <p:sldId id="273" r:id="rId18"/>
    <p:sldId id="271" r:id="rId19"/>
    <p:sldId id="275" r:id="rId20"/>
    <p:sldId id="279" r:id="rId21"/>
    <p:sldId id="285" r:id="rId22"/>
    <p:sldId id="282" r:id="rId23"/>
    <p:sldId id="281" r:id="rId24"/>
    <p:sldId id="274" r:id="rId25"/>
    <p:sldId id="280" r:id="rId26"/>
    <p:sldId id="284" r:id="rId27"/>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84314"/>
  </p:normalViewPr>
  <p:slideViewPr>
    <p:cSldViewPr snapToGrid="0" snapToObjects="1">
      <p:cViewPr varScale="1">
        <p:scale>
          <a:sx n="31" d="100"/>
          <a:sy n="31" d="100"/>
        </p:scale>
        <p:origin x="90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BBA96DE9-BC84-4C4A-9B64-816CA9304435}" type="datetimeFigureOut">
              <a:rPr lang="en-US" smtClean="0"/>
              <a:t>4/5/2019</a:t>
            </a:fld>
            <a:endParaRPr lang="en-US"/>
          </a:p>
        </p:txBody>
      </p:sp>
      <p:sp>
        <p:nvSpPr>
          <p:cNvPr id="4" name="Slide Image Placeholder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562C3C49-B819-F14C-97C9-63546E54604A}" type="slidenum">
              <a:rPr lang="en-US" smtClean="0"/>
              <a:t>‹#›</a:t>
            </a:fld>
            <a:endParaRPr lang="en-US"/>
          </a:p>
        </p:txBody>
      </p:sp>
    </p:spTree>
    <p:extLst>
      <p:ext uri="{BB962C8B-B14F-4D97-AF65-F5344CB8AC3E}">
        <p14:creationId xmlns:p14="http://schemas.microsoft.com/office/powerpoint/2010/main" val="3190718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definitions are the basis on which all this work rest.  But there are important limits – points at which we must let the various domains decide on their own definitions.</a:t>
            </a:r>
          </a:p>
          <a:p>
            <a:r>
              <a:rPr lang="en-US" dirty="0"/>
              <a:t>Take the terms Male and Female.  These are pretty basic well understood terms amongst biologist and animal husbandry.  But to a plumber, the the terms applied to fittings mean something quite different.  If we take these two terms into the social arena, their exist much fluidity as to meanings where the basic binary definitions do not fit.  Context is important.  We gain as much clarity across domains as we can, but allow the various domains their freedom to use definitions that suit their needs.  Where the cross it is important to be explicit about the context.  One of the exciting things about RDF and XML namespaces is that they provide us a technical means to better differentiate context.</a:t>
            </a:r>
          </a:p>
        </p:txBody>
      </p:sp>
      <p:sp>
        <p:nvSpPr>
          <p:cNvPr id="4" name="Slide Number Placeholder 3"/>
          <p:cNvSpPr>
            <a:spLocks noGrp="1"/>
          </p:cNvSpPr>
          <p:nvPr>
            <p:ph type="sldNum" sz="quarter" idx="5"/>
          </p:nvPr>
        </p:nvSpPr>
        <p:spPr/>
        <p:txBody>
          <a:bodyPr/>
          <a:lstStyle/>
          <a:p>
            <a:fld id="{562C3C49-B819-F14C-97C9-63546E54604A}" type="slidenum">
              <a:rPr lang="en-US" smtClean="0"/>
              <a:t>1</a:t>
            </a:fld>
            <a:endParaRPr lang="en-US"/>
          </a:p>
        </p:txBody>
      </p:sp>
    </p:spTree>
    <p:extLst>
      <p:ext uri="{BB962C8B-B14F-4D97-AF65-F5344CB8AC3E}">
        <p14:creationId xmlns:p14="http://schemas.microsoft.com/office/powerpoint/2010/main" val="3766846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2C3C49-B819-F14C-97C9-63546E54604A}" type="slidenum">
              <a:rPr lang="en-US" smtClean="0"/>
              <a:t>7</a:t>
            </a:fld>
            <a:endParaRPr lang="en-US"/>
          </a:p>
        </p:txBody>
      </p:sp>
    </p:spTree>
    <p:extLst>
      <p:ext uri="{BB962C8B-B14F-4D97-AF65-F5344CB8AC3E}">
        <p14:creationId xmlns:p14="http://schemas.microsoft.com/office/powerpoint/2010/main" val="1545159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2C3C49-B819-F14C-97C9-63546E54604A}" type="slidenum">
              <a:rPr lang="en-US" smtClean="0"/>
              <a:t>13</a:t>
            </a:fld>
            <a:endParaRPr lang="en-US"/>
          </a:p>
        </p:txBody>
      </p:sp>
    </p:spTree>
    <p:extLst>
      <p:ext uri="{BB962C8B-B14F-4D97-AF65-F5344CB8AC3E}">
        <p14:creationId xmlns:p14="http://schemas.microsoft.com/office/powerpoint/2010/main" val="1772305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2C3C49-B819-F14C-97C9-63546E54604A}" type="slidenum">
              <a:rPr lang="en-US" smtClean="0"/>
              <a:t>20</a:t>
            </a:fld>
            <a:endParaRPr lang="en-US"/>
          </a:p>
        </p:txBody>
      </p:sp>
    </p:spTree>
    <p:extLst>
      <p:ext uri="{BB962C8B-B14F-4D97-AF65-F5344CB8AC3E}">
        <p14:creationId xmlns:p14="http://schemas.microsoft.com/office/powerpoint/2010/main" val="2396141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2C3C49-B819-F14C-97C9-63546E54604A}" type="slidenum">
              <a:rPr lang="en-US" smtClean="0"/>
              <a:t>22</a:t>
            </a:fld>
            <a:endParaRPr lang="en-US"/>
          </a:p>
        </p:txBody>
      </p:sp>
    </p:spTree>
    <p:extLst>
      <p:ext uri="{BB962C8B-B14F-4D97-AF65-F5344CB8AC3E}">
        <p14:creationId xmlns:p14="http://schemas.microsoft.com/office/powerpoint/2010/main" val="4127672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2C3C49-B819-F14C-97C9-63546E54604A}" type="slidenum">
              <a:rPr lang="en-US" smtClean="0"/>
              <a:t>23</a:t>
            </a:fld>
            <a:endParaRPr lang="en-US"/>
          </a:p>
        </p:txBody>
      </p:sp>
    </p:spTree>
    <p:extLst>
      <p:ext uri="{BB962C8B-B14F-4D97-AF65-F5344CB8AC3E}">
        <p14:creationId xmlns:p14="http://schemas.microsoft.com/office/powerpoint/2010/main" val="1191915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226080"/>
            <a:ext cx="9071640" cy="946440"/>
          </a:xfrm>
          <a:prstGeom prst="rect">
            <a:avLst/>
          </a:prstGeom>
        </p:spPr>
        <p:txBody>
          <a:bodyPr lIns="0" tIns="0" rIns="0" bIns="0" anchor="ctr"/>
          <a:lstStyle/>
          <a:p>
            <a:pPr algn="ctr"/>
            <a:endParaRPr lang="en-NZ" sz="4400" b="0" strike="noStrike" spc="-1">
              <a:latin typeface="Arial"/>
            </a:endParaRPr>
          </a:p>
        </p:txBody>
      </p:sp>
      <p:sp>
        <p:nvSpPr>
          <p:cNvPr id="27" name="PlaceHolder 2"/>
          <p:cNvSpPr>
            <a:spLocks noGrp="1"/>
          </p:cNvSpPr>
          <p:nvPr>
            <p:ph type="body"/>
          </p:nvPr>
        </p:nvSpPr>
        <p:spPr>
          <a:xfrm>
            <a:off x="504000" y="1326600"/>
            <a:ext cx="9071640" cy="1568160"/>
          </a:xfrm>
          <a:prstGeom prst="rect">
            <a:avLst/>
          </a:prstGeom>
        </p:spPr>
        <p:txBody>
          <a:bodyPr lIns="0" tIns="0" rIns="0" bIns="0">
            <a:normAutofit/>
          </a:bodyPr>
          <a:lstStyle/>
          <a:p>
            <a:endParaRPr lang="en-NZ" sz="3200" b="0" strike="noStrike" spc="-1">
              <a:latin typeface="Arial"/>
            </a:endParaRPr>
          </a:p>
        </p:txBody>
      </p:sp>
      <p:sp>
        <p:nvSpPr>
          <p:cNvPr id="28" name="PlaceHolder 3"/>
          <p:cNvSpPr>
            <a:spLocks noGrp="1"/>
          </p:cNvSpPr>
          <p:nvPr>
            <p:ph type="body"/>
          </p:nvPr>
        </p:nvSpPr>
        <p:spPr>
          <a:xfrm>
            <a:off x="504000" y="3044160"/>
            <a:ext cx="9071640" cy="1568160"/>
          </a:xfrm>
          <a:prstGeom prst="rect">
            <a:avLst/>
          </a:prstGeom>
        </p:spPr>
        <p:txBody>
          <a:bodyPr lIns="0" tIns="0" rIns="0" bIns="0">
            <a:normAutofit/>
          </a:bodyPr>
          <a:lstStyle/>
          <a:p>
            <a:endParaRPr lang="en-NZ"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226080"/>
            <a:ext cx="9071640" cy="946440"/>
          </a:xfrm>
          <a:prstGeom prst="rect">
            <a:avLst/>
          </a:prstGeom>
        </p:spPr>
        <p:txBody>
          <a:bodyPr lIns="0" tIns="0" rIns="0" bIns="0" anchor="ctr"/>
          <a:lstStyle/>
          <a:p>
            <a:pPr algn="ctr"/>
            <a:endParaRPr lang="en-NZ" sz="4400" b="0" strike="noStrike" spc="-1">
              <a:latin typeface="Arial"/>
            </a:endParaRPr>
          </a:p>
        </p:txBody>
      </p:sp>
      <p:sp>
        <p:nvSpPr>
          <p:cNvPr id="30" name="PlaceHolder 2"/>
          <p:cNvSpPr>
            <a:spLocks noGrp="1"/>
          </p:cNvSpPr>
          <p:nvPr>
            <p:ph type="body"/>
          </p:nvPr>
        </p:nvSpPr>
        <p:spPr>
          <a:xfrm>
            <a:off x="504000" y="1326600"/>
            <a:ext cx="4426920" cy="1568160"/>
          </a:xfrm>
          <a:prstGeom prst="rect">
            <a:avLst/>
          </a:prstGeom>
        </p:spPr>
        <p:txBody>
          <a:bodyPr lIns="0" tIns="0" rIns="0" bIns="0">
            <a:normAutofit/>
          </a:bodyPr>
          <a:lstStyle/>
          <a:p>
            <a:endParaRPr lang="en-NZ" sz="3200" b="0" strike="noStrike" spc="-1">
              <a:latin typeface="Arial"/>
            </a:endParaRPr>
          </a:p>
        </p:txBody>
      </p:sp>
      <p:sp>
        <p:nvSpPr>
          <p:cNvPr id="31" name="PlaceHolder 3"/>
          <p:cNvSpPr>
            <a:spLocks noGrp="1"/>
          </p:cNvSpPr>
          <p:nvPr>
            <p:ph type="body"/>
          </p:nvPr>
        </p:nvSpPr>
        <p:spPr>
          <a:xfrm>
            <a:off x="5152680" y="1326600"/>
            <a:ext cx="4426920" cy="1568160"/>
          </a:xfrm>
          <a:prstGeom prst="rect">
            <a:avLst/>
          </a:prstGeom>
        </p:spPr>
        <p:txBody>
          <a:bodyPr lIns="0" tIns="0" rIns="0" bIns="0">
            <a:normAutofit/>
          </a:bodyPr>
          <a:lstStyle/>
          <a:p>
            <a:endParaRPr lang="en-NZ" sz="3200" b="0" strike="noStrike" spc="-1">
              <a:latin typeface="Arial"/>
            </a:endParaRPr>
          </a:p>
        </p:txBody>
      </p:sp>
      <p:sp>
        <p:nvSpPr>
          <p:cNvPr id="32" name="PlaceHolder 4"/>
          <p:cNvSpPr>
            <a:spLocks noGrp="1"/>
          </p:cNvSpPr>
          <p:nvPr>
            <p:ph type="body"/>
          </p:nvPr>
        </p:nvSpPr>
        <p:spPr>
          <a:xfrm>
            <a:off x="504000" y="3044160"/>
            <a:ext cx="4426920" cy="1568160"/>
          </a:xfrm>
          <a:prstGeom prst="rect">
            <a:avLst/>
          </a:prstGeom>
        </p:spPr>
        <p:txBody>
          <a:bodyPr lIns="0" tIns="0" rIns="0" bIns="0">
            <a:normAutofit/>
          </a:bodyPr>
          <a:lstStyle/>
          <a:p>
            <a:endParaRPr lang="en-NZ" sz="3200" b="0" strike="noStrike" spc="-1">
              <a:latin typeface="Arial"/>
            </a:endParaRPr>
          </a:p>
        </p:txBody>
      </p:sp>
      <p:sp>
        <p:nvSpPr>
          <p:cNvPr id="33" name="PlaceHolder 5"/>
          <p:cNvSpPr>
            <a:spLocks noGrp="1"/>
          </p:cNvSpPr>
          <p:nvPr>
            <p:ph type="body"/>
          </p:nvPr>
        </p:nvSpPr>
        <p:spPr>
          <a:xfrm>
            <a:off x="5152680" y="3044160"/>
            <a:ext cx="4426920" cy="1568160"/>
          </a:xfrm>
          <a:prstGeom prst="rect">
            <a:avLst/>
          </a:prstGeom>
        </p:spPr>
        <p:txBody>
          <a:bodyPr lIns="0" tIns="0" rIns="0" bIns="0">
            <a:normAutofit/>
          </a:bodyPr>
          <a:lstStyle/>
          <a:p>
            <a:endParaRPr lang="en-NZ"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226080"/>
            <a:ext cx="9071640" cy="946440"/>
          </a:xfrm>
          <a:prstGeom prst="rect">
            <a:avLst/>
          </a:prstGeom>
        </p:spPr>
        <p:txBody>
          <a:bodyPr lIns="0" tIns="0" rIns="0" bIns="0" anchor="ctr"/>
          <a:lstStyle/>
          <a:p>
            <a:pPr algn="ctr"/>
            <a:endParaRPr lang="en-NZ" sz="4400" b="0" strike="noStrike" spc="-1">
              <a:latin typeface="Arial"/>
            </a:endParaRPr>
          </a:p>
        </p:txBody>
      </p:sp>
      <p:sp>
        <p:nvSpPr>
          <p:cNvPr id="35" name="PlaceHolder 2"/>
          <p:cNvSpPr>
            <a:spLocks noGrp="1"/>
          </p:cNvSpPr>
          <p:nvPr>
            <p:ph type="body"/>
          </p:nvPr>
        </p:nvSpPr>
        <p:spPr>
          <a:xfrm>
            <a:off x="504000" y="1326600"/>
            <a:ext cx="2920680" cy="1568160"/>
          </a:xfrm>
          <a:prstGeom prst="rect">
            <a:avLst/>
          </a:prstGeom>
        </p:spPr>
        <p:txBody>
          <a:bodyPr lIns="0" tIns="0" rIns="0" bIns="0">
            <a:normAutofit/>
          </a:bodyPr>
          <a:lstStyle/>
          <a:p>
            <a:endParaRPr lang="en-NZ" sz="3200" b="0" strike="noStrike" spc="-1">
              <a:latin typeface="Arial"/>
            </a:endParaRPr>
          </a:p>
        </p:txBody>
      </p:sp>
      <p:sp>
        <p:nvSpPr>
          <p:cNvPr id="36" name="PlaceHolder 3"/>
          <p:cNvSpPr>
            <a:spLocks noGrp="1"/>
          </p:cNvSpPr>
          <p:nvPr>
            <p:ph type="body"/>
          </p:nvPr>
        </p:nvSpPr>
        <p:spPr>
          <a:xfrm>
            <a:off x="3571200" y="1326600"/>
            <a:ext cx="2920680" cy="1568160"/>
          </a:xfrm>
          <a:prstGeom prst="rect">
            <a:avLst/>
          </a:prstGeom>
        </p:spPr>
        <p:txBody>
          <a:bodyPr lIns="0" tIns="0" rIns="0" bIns="0">
            <a:normAutofit/>
          </a:bodyPr>
          <a:lstStyle/>
          <a:p>
            <a:endParaRPr lang="en-NZ" sz="3200" b="0" strike="noStrike" spc="-1">
              <a:latin typeface="Arial"/>
            </a:endParaRPr>
          </a:p>
        </p:txBody>
      </p:sp>
      <p:sp>
        <p:nvSpPr>
          <p:cNvPr id="37" name="PlaceHolder 4"/>
          <p:cNvSpPr>
            <a:spLocks noGrp="1"/>
          </p:cNvSpPr>
          <p:nvPr>
            <p:ph type="body"/>
          </p:nvPr>
        </p:nvSpPr>
        <p:spPr>
          <a:xfrm>
            <a:off x="6638040" y="1326600"/>
            <a:ext cx="2920680" cy="1568160"/>
          </a:xfrm>
          <a:prstGeom prst="rect">
            <a:avLst/>
          </a:prstGeom>
        </p:spPr>
        <p:txBody>
          <a:bodyPr lIns="0" tIns="0" rIns="0" bIns="0">
            <a:normAutofit/>
          </a:bodyPr>
          <a:lstStyle/>
          <a:p>
            <a:endParaRPr lang="en-NZ" sz="3200" b="0" strike="noStrike" spc="-1">
              <a:latin typeface="Arial"/>
            </a:endParaRPr>
          </a:p>
        </p:txBody>
      </p:sp>
      <p:sp>
        <p:nvSpPr>
          <p:cNvPr id="38" name="PlaceHolder 5"/>
          <p:cNvSpPr>
            <a:spLocks noGrp="1"/>
          </p:cNvSpPr>
          <p:nvPr>
            <p:ph type="body"/>
          </p:nvPr>
        </p:nvSpPr>
        <p:spPr>
          <a:xfrm>
            <a:off x="504000" y="3044160"/>
            <a:ext cx="2920680" cy="1568160"/>
          </a:xfrm>
          <a:prstGeom prst="rect">
            <a:avLst/>
          </a:prstGeom>
        </p:spPr>
        <p:txBody>
          <a:bodyPr lIns="0" tIns="0" rIns="0" bIns="0">
            <a:normAutofit/>
          </a:bodyPr>
          <a:lstStyle/>
          <a:p>
            <a:endParaRPr lang="en-NZ" sz="3200" b="0" strike="noStrike" spc="-1">
              <a:latin typeface="Arial"/>
            </a:endParaRPr>
          </a:p>
        </p:txBody>
      </p:sp>
      <p:sp>
        <p:nvSpPr>
          <p:cNvPr id="39" name="PlaceHolder 6"/>
          <p:cNvSpPr>
            <a:spLocks noGrp="1"/>
          </p:cNvSpPr>
          <p:nvPr>
            <p:ph type="body"/>
          </p:nvPr>
        </p:nvSpPr>
        <p:spPr>
          <a:xfrm>
            <a:off x="3571200" y="3044160"/>
            <a:ext cx="2920680" cy="1568160"/>
          </a:xfrm>
          <a:prstGeom prst="rect">
            <a:avLst/>
          </a:prstGeom>
        </p:spPr>
        <p:txBody>
          <a:bodyPr lIns="0" tIns="0" rIns="0" bIns="0">
            <a:normAutofit/>
          </a:bodyPr>
          <a:lstStyle/>
          <a:p>
            <a:endParaRPr lang="en-NZ" sz="3200" b="0" strike="noStrike" spc="-1">
              <a:latin typeface="Arial"/>
            </a:endParaRPr>
          </a:p>
        </p:txBody>
      </p:sp>
      <p:sp>
        <p:nvSpPr>
          <p:cNvPr id="40" name="PlaceHolder 7"/>
          <p:cNvSpPr>
            <a:spLocks noGrp="1"/>
          </p:cNvSpPr>
          <p:nvPr>
            <p:ph type="body"/>
          </p:nvPr>
        </p:nvSpPr>
        <p:spPr>
          <a:xfrm>
            <a:off x="6638040" y="3044160"/>
            <a:ext cx="2920680" cy="1568160"/>
          </a:xfrm>
          <a:prstGeom prst="rect">
            <a:avLst/>
          </a:prstGeom>
        </p:spPr>
        <p:txBody>
          <a:bodyPr lIns="0" tIns="0" rIns="0" bIns="0">
            <a:normAutofit/>
          </a:bodyPr>
          <a:lstStyle/>
          <a:p>
            <a:endParaRPr lang="en-NZ"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226080"/>
            <a:ext cx="9071640" cy="946440"/>
          </a:xfrm>
          <a:prstGeom prst="rect">
            <a:avLst/>
          </a:prstGeom>
        </p:spPr>
        <p:txBody>
          <a:bodyPr lIns="0" tIns="0" rIns="0" bIns="0" anchor="ctr"/>
          <a:lstStyle/>
          <a:p>
            <a:pPr algn="ctr"/>
            <a:endParaRPr lang="en-NZ" sz="4400" b="0" strike="noStrike" spc="-1">
              <a:latin typeface="Arial"/>
            </a:endParaRPr>
          </a:p>
        </p:txBody>
      </p:sp>
      <p:sp>
        <p:nvSpPr>
          <p:cNvPr id="6" name="PlaceHolder 2"/>
          <p:cNvSpPr>
            <a:spLocks noGrp="1"/>
          </p:cNvSpPr>
          <p:nvPr>
            <p:ph type="subTitle"/>
          </p:nvPr>
        </p:nvSpPr>
        <p:spPr>
          <a:xfrm>
            <a:off x="504000" y="1326600"/>
            <a:ext cx="9071640" cy="3288240"/>
          </a:xfrm>
          <a:prstGeom prst="rect">
            <a:avLst/>
          </a:prstGeom>
        </p:spPr>
        <p:txBody>
          <a:bodyPr lIns="0" tIns="0" rIns="0" bIns="0" anchor="ctr"/>
          <a:lstStyle/>
          <a:p>
            <a:pPr algn="ctr"/>
            <a:endParaRPr lang="en-NZ"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226080"/>
            <a:ext cx="9071640" cy="946440"/>
          </a:xfrm>
          <a:prstGeom prst="rect">
            <a:avLst/>
          </a:prstGeom>
        </p:spPr>
        <p:txBody>
          <a:bodyPr lIns="0" tIns="0" rIns="0" bIns="0" anchor="ctr"/>
          <a:lstStyle/>
          <a:p>
            <a:pPr algn="ctr"/>
            <a:endParaRPr lang="en-NZ" sz="4400" b="0" strike="noStrike" spc="-1">
              <a:latin typeface="Arial"/>
            </a:endParaRPr>
          </a:p>
        </p:txBody>
      </p:sp>
      <p:sp>
        <p:nvSpPr>
          <p:cNvPr id="8" name="PlaceHolder 2"/>
          <p:cNvSpPr>
            <a:spLocks noGrp="1"/>
          </p:cNvSpPr>
          <p:nvPr>
            <p:ph type="body"/>
          </p:nvPr>
        </p:nvSpPr>
        <p:spPr>
          <a:xfrm>
            <a:off x="504000" y="1326600"/>
            <a:ext cx="9071640" cy="3288240"/>
          </a:xfrm>
          <a:prstGeom prst="rect">
            <a:avLst/>
          </a:prstGeom>
        </p:spPr>
        <p:txBody>
          <a:bodyPr lIns="0" tIns="0" rIns="0" bIns="0">
            <a:normAutofit/>
          </a:bodyPr>
          <a:lstStyle/>
          <a:p>
            <a:endParaRPr lang="en-NZ"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226080"/>
            <a:ext cx="9071640" cy="946440"/>
          </a:xfrm>
          <a:prstGeom prst="rect">
            <a:avLst/>
          </a:prstGeom>
        </p:spPr>
        <p:txBody>
          <a:bodyPr lIns="0" tIns="0" rIns="0" bIns="0" anchor="ctr"/>
          <a:lstStyle/>
          <a:p>
            <a:pPr algn="ctr"/>
            <a:endParaRPr lang="en-NZ" sz="4400" b="0" strike="noStrike" spc="-1">
              <a:latin typeface="Arial"/>
            </a:endParaRPr>
          </a:p>
        </p:txBody>
      </p:sp>
      <p:sp>
        <p:nvSpPr>
          <p:cNvPr id="10" name="PlaceHolder 2"/>
          <p:cNvSpPr>
            <a:spLocks noGrp="1"/>
          </p:cNvSpPr>
          <p:nvPr>
            <p:ph type="body"/>
          </p:nvPr>
        </p:nvSpPr>
        <p:spPr>
          <a:xfrm>
            <a:off x="504000" y="1326600"/>
            <a:ext cx="4426920" cy="3288240"/>
          </a:xfrm>
          <a:prstGeom prst="rect">
            <a:avLst/>
          </a:prstGeom>
        </p:spPr>
        <p:txBody>
          <a:bodyPr lIns="0" tIns="0" rIns="0" bIns="0">
            <a:normAutofit/>
          </a:bodyPr>
          <a:lstStyle/>
          <a:p>
            <a:endParaRPr lang="en-NZ" sz="3200" b="0" strike="noStrike" spc="-1">
              <a:latin typeface="Arial"/>
            </a:endParaRPr>
          </a:p>
        </p:txBody>
      </p:sp>
      <p:sp>
        <p:nvSpPr>
          <p:cNvPr id="11" name="PlaceHolder 3"/>
          <p:cNvSpPr>
            <a:spLocks noGrp="1"/>
          </p:cNvSpPr>
          <p:nvPr>
            <p:ph type="body"/>
          </p:nvPr>
        </p:nvSpPr>
        <p:spPr>
          <a:xfrm>
            <a:off x="5152680" y="1326600"/>
            <a:ext cx="4426920" cy="3288240"/>
          </a:xfrm>
          <a:prstGeom prst="rect">
            <a:avLst/>
          </a:prstGeom>
        </p:spPr>
        <p:txBody>
          <a:bodyPr lIns="0" tIns="0" rIns="0" bIns="0">
            <a:normAutofit/>
          </a:bodyPr>
          <a:lstStyle/>
          <a:p>
            <a:endParaRPr lang="en-NZ"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226080"/>
            <a:ext cx="9071640" cy="946440"/>
          </a:xfrm>
          <a:prstGeom prst="rect">
            <a:avLst/>
          </a:prstGeom>
        </p:spPr>
        <p:txBody>
          <a:bodyPr lIns="0" tIns="0" rIns="0" bIns="0" anchor="ctr"/>
          <a:lstStyle/>
          <a:p>
            <a:pPr algn="ctr"/>
            <a:endParaRPr lang="en-NZ"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226080"/>
            <a:ext cx="9071640" cy="4388400"/>
          </a:xfrm>
          <a:prstGeom prst="rect">
            <a:avLst/>
          </a:prstGeom>
        </p:spPr>
        <p:txBody>
          <a:bodyPr lIns="0" tIns="0" rIns="0" bIns="0" anchor="ctr"/>
          <a:lstStyle/>
          <a:p>
            <a:pPr algn="ctr"/>
            <a:endParaRPr lang="en-NZ"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226080"/>
            <a:ext cx="9071640" cy="946440"/>
          </a:xfrm>
          <a:prstGeom prst="rect">
            <a:avLst/>
          </a:prstGeom>
        </p:spPr>
        <p:txBody>
          <a:bodyPr lIns="0" tIns="0" rIns="0" bIns="0" anchor="ctr"/>
          <a:lstStyle/>
          <a:p>
            <a:pPr algn="ctr"/>
            <a:endParaRPr lang="en-NZ" sz="4400" b="0" strike="noStrike" spc="-1">
              <a:latin typeface="Arial"/>
            </a:endParaRPr>
          </a:p>
        </p:txBody>
      </p:sp>
      <p:sp>
        <p:nvSpPr>
          <p:cNvPr id="15" name="PlaceHolder 2"/>
          <p:cNvSpPr>
            <a:spLocks noGrp="1"/>
          </p:cNvSpPr>
          <p:nvPr>
            <p:ph type="body"/>
          </p:nvPr>
        </p:nvSpPr>
        <p:spPr>
          <a:xfrm>
            <a:off x="504000" y="1326600"/>
            <a:ext cx="4426920" cy="1568160"/>
          </a:xfrm>
          <a:prstGeom prst="rect">
            <a:avLst/>
          </a:prstGeom>
        </p:spPr>
        <p:txBody>
          <a:bodyPr lIns="0" tIns="0" rIns="0" bIns="0">
            <a:normAutofit/>
          </a:bodyPr>
          <a:lstStyle/>
          <a:p>
            <a:endParaRPr lang="en-NZ" sz="3200" b="0" strike="noStrike" spc="-1">
              <a:latin typeface="Arial"/>
            </a:endParaRPr>
          </a:p>
        </p:txBody>
      </p:sp>
      <p:sp>
        <p:nvSpPr>
          <p:cNvPr id="16" name="PlaceHolder 3"/>
          <p:cNvSpPr>
            <a:spLocks noGrp="1"/>
          </p:cNvSpPr>
          <p:nvPr>
            <p:ph type="body"/>
          </p:nvPr>
        </p:nvSpPr>
        <p:spPr>
          <a:xfrm>
            <a:off x="5152680" y="1326600"/>
            <a:ext cx="4426920" cy="3288240"/>
          </a:xfrm>
          <a:prstGeom prst="rect">
            <a:avLst/>
          </a:prstGeom>
        </p:spPr>
        <p:txBody>
          <a:bodyPr lIns="0" tIns="0" rIns="0" bIns="0">
            <a:normAutofit/>
          </a:bodyPr>
          <a:lstStyle/>
          <a:p>
            <a:endParaRPr lang="en-NZ" sz="3200" b="0" strike="noStrike" spc="-1">
              <a:latin typeface="Arial"/>
            </a:endParaRPr>
          </a:p>
        </p:txBody>
      </p:sp>
      <p:sp>
        <p:nvSpPr>
          <p:cNvPr id="17" name="PlaceHolder 4"/>
          <p:cNvSpPr>
            <a:spLocks noGrp="1"/>
          </p:cNvSpPr>
          <p:nvPr>
            <p:ph type="body"/>
          </p:nvPr>
        </p:nvSpPr>
        <p:spPr>
          <a:xfrm>
            <a:off x="504000" y="3044160"/>
            <a:ext cx="4426920" cy="1568160"/>
          </a:xfrm>
          <a:prstGeom prst="rect">
            <a:avLst/>
          </a:prstGeom>
        </p:spPr>
        <p:txBody>
          <a:bodyPr lIns="0" tIns="0" rIns="0" bIns="0">
            <a:normAutofit/>
          </a:bodyPr>
          <a:lstStyle/>
          <a:p>
            <a:endParaRPr lang="en-NZ"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226080"/>
            <a:ext cx="9071640" cy="946440"/>
          </a:xfrm>
          <a:prstGeom prst="rect">
            <a:avLst/>
          </a:prstGeom>
        </p:spPr>
        <p:txBody>
          <a:bodyPr lIns="0" tIns="0" rIns="0" bIns="0" anchor="ctr"/>
          <a:lstStyle/>
          <a:p>
            <a:pPr algn="ctr"/>
            <a:endParaRPr lang="en-NZ" sz="4400" b="0" strike="noStrike" spc="-1">
              <a:latin typeface="Arial"/>
            </a:endParaRPr>
          </a:p>
        </p:txBody>
      </p:sp>
      <p:sp>
        <p:nvSpPr>
          <p:cNvPr id="19" name="PlaceHolder 2"/>
          <p:cNvSpPr>
            <a:spLocks noGrp="1"/>
          </p:cNvSpPr>
          <p:nvPr>
            <p:ph type="body"/>
          </p:nvPr>
        </p:nvSpPr>
        <p:spPr>
          <a:xfrm>
            <a:off x="504000" y="1326600"/>
            <a:ext cx="4426920" cy="3288240"/>
          </a:xfrm>
          <a:prstGeom prst="rect">
            <a:avLst/>
          </a:prstGeom>
        </p:spPr>
        <p:txBody>
          <a:bodyPr lIns="0" tIns="0" rIns="0" bIns="0">
            <a:normAutofit/>
          </a:bodyPr>
          <a:lstStyle/>
          <a:p>
            <a:endParaRPr lang="en-NZ" sz="3200" b="0" strike="noStrike" spc="-1">
              <a:latin typeface="Arial"/>
            </a:endParaRPr>
          </a:p>
        </p:txBody>
      </p:sp>
      <p:sp>
        <p:nvSpPr>
          <p:cNvPr id="20" name="PlaceHolder 3"/>
          <p:cNvSpPr>
            <a:spLocks noGrp="1"/>
          </p:cNvSpPr>
          <p:nvPr>
            <p:ph type="body"/>
          </p:nvPr>
        </p:nvSpPr>
        <p:spPr>
          <a:xfrm>
            <a:off x="5152680" y="1326600"/>
            <a:ext cx="4426920" cy="1568160"/>
          </a:xfrm>
          <a:prstGeom prst="rect">
            <a:avLst/>
          </a:prstGeom>
        </p:spPr>
        <p:txBody>
          <a:bodyPr lIns="0" tIns="0" rIns="0" bIns="0">
            <a:normAutofit/>
          </a:bodyPr>
          <a:lstStyle/>
          <a:p>
            <a:endParaRPr lang="en-NZ" sz="3200" b="0" strike="noStrike" spc="-1">
              <a:latin typeface="Arial"/>
            </a:endParaRPr>
          </a:p>
        </p:txBody>
      </p:sp>
      <p:sp>
        <p:nvSpPr>
          <p:cNvPr id="21" name="PlaceHolder 4"/>
          <p:cNvSpPr>
            <a:spLocks noGrp="1"/>
          </p:cNvSpPr>
          <p:nvPr>
            <p:ph type="body"/>
          </p:nvPr>
        </p:nvSpPr>
        <p:spPr>
          <a:xfrm>
            <a:off x="5152680" y="3044160"/>
            <a:ext cx="4426920" cy="1568160"/>
          </a:xfrm>
          <a:prstGeom prst="rect">
            <a:avLst/>
          </a:prstGeom>
        </p:spPr>
        <p:txBody>
          <a:bodyPr lIns="0" tIns="0" rIns="0" bIns="0">
            <a:normAutofit/>
          </a:bodyPr>
          <a:lstStyle/>
          <a:p>
            <a:endParaRPr lang="en-NZ"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226080"/>
            <a:ext cx="9071640" cy="946440"/>
          </a:xfrm>
          <a:prstGeom prst="rect">
            <a:avLst/>
          </a:prstGeom>
        </p:spPr>
        <p:txBody>
          <a:bodyPr lIns="0" tIns="0" rIns="0" bIns="0" anchor="ctr"/>
          <a:lstStyle/>
          <a:p>
            <a:pPr algn="ctr"/>
            <a:endParaRPr lang="en-NZ" sz="4400" b="0" strike="noStrike" spc="-1">
              <a:latin typeface="Arial"/>
            </a:endParaRPr>
          </a:p>
        </p:txBody>
      </p:sp>
      <p:sp>
        <p:nvSpPr>
          <p:cNvPr id="23" name="PlaceHolder 2"/>
          <p:cNvSpPr>
            <a:spLocks noGrp="1"/>
          </p:cNvSpPr>
          <p:nvPr>
            <p:ph type="body"/>
          </p:nvPr>
        </p:nvSpPr>
        <p:spPr>
          <a:xfrm>
            <a:off x="504000" y="1326600"/>
            <a:ext cx="4426920" cy="1568160"/>
          </a:xfrm>
          <a:prstGeom prst="rect">
            <a:avLst/>
          </a:prstGeom>
        </p:spPr>
        <p:txBody>
          <a:bodyPr lIns="0" tIns="0" rIns="0" bIns="0">
            <a:normAutofit/>
          </a:bodyPr>
          <a:lstStyle/>
          <a:p>
            <a:endParaRPr lang="en-NZ" sz="3200" b="0" strike="noStrike" spc="-1">
              <a:latin typeface="Arial"/>
            </a:endParaRPr>
          </a:p>
        </p:txBody>
      </p:sp>
      <p:sp>
        <p:nvSpPr>
          <p:cNvPr id="24" name="PlaceHolder 3"/>
          <p:cNvSpPr>
            <a:spLocks noGrp="1"/>
          </p:cNvSpPr>
          <p:nvPr>
            <p:ph type="body"/>
          </p:nvPr>
        </p:nvSpPr>
        <p:spPr>
          <a:xfrm>
            <a:off x="5152680" y="1326600"/>
            <a:ext cx="4426920" cy="1568160"/>
          </a:xfrm>
          <a:prstGeom prst="rect">
            <a:avLst/>
          </a:prstGeom>
        </p:spPr>
        <p:txBody>
          <a:bodyPr lIns="0" tIns="0" rIns="0" bIns="0">
            <a:normAutofit/>
          </a:bodyPr>
          <a:lstStyle/>
          <a:p>
            <a:endParaRPr lang="en-NZ" sz="3200" b="0" strike="noStrike" spc="-1">
              <a:latin typeface="Arial"/>
            </a:endParaRPr>
          </a:p>
        </p:txBody>
      </p:sp>
      <p:sp>
        <p:nvSpPr>
          <p:cNvPr id="25" name="PlaceHolder 4"/>
          <p:cNvSpPr>
            <a:spLocks noGrp="1"/>
          </p:cNvSpPr>
          <p:nvPr>
            <p:ph type="body"/>
          </p:nvPr>
        </p:nvSpPr>
        <p:spPr>
          <a:xfrm>
            <a:off x="504000" y="3044160"/>
            <a:ext cx="9071640" cy="1568160"/>
          </a:xfrm>
          <a:prstGeom prst="rect">
            <a:avLst/>
          </a:prstGeom>
        </p:spPr>
        <p:txBody>
          <a:bodyPr lIns="0" tIns="0" rIns="0" bIns="0">
            <a:normAutofit/>
          </a:bodyPr>
          <a:lstStyle/>
          <a:p>
            <a:endParaRPr lang="en-NZ"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25000"/>
            <a:lum/>
            <a:extLst>
              <a:ext uri="{96DAC541-7B7A-43D3-8B79-37D633B846F1}">
                <asvg:svgBlip xmlns:asvg="http://schemas.microsoft.com/office/drawing/2016/SVG/main" xmlns="" r:embed="rId15"/>
              </a:ext>
            </a:extLst>
          </a:blip>
          <a:srcRect/>
          <a:stretch>
            <a:fillRect l="-15000" r="-15000"/>
          </a:stretch>
        </a:blip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226080"/>
            <a:ext cx="9071640" cy="946440"/>
          </a:xfrm>
          <a:prstGeom prst="rect">
            <a:avLst/>
          </a:prstGeom>
        </p:spPr>
        <p:txBody>
          <a:bodyPr lIns="0" tIns="0" rIns="0" bIns="0" anchor="ctr"/>
          <a:lstStyle/>
          <a:p>
            <a:pPr algn="ctr"/>
            <a:r>
              <a:rPr lang="en-NZ" sz="4400" b="0" strike="noStrike" spc="-1">
                <a:latin typeface="Arial"/>
              </a:rPr>
              <a:t>Click to edit the title text format</a:t>
            </a:r>
          </a:p>
        </p:txBody>
      </p:sp>
      <p:sp>
        <p:nvSpPr>
          <p:cNvPr id="6" name="PlaceHolder 2"/>
          <p:cNvSpPr>
            <a:spLocks noGrp="1"/>
          </p:cNvSpPr>
          <p:nvPr>
            <p:ph type="body"/>
          </p:nvPr>
        </p:nvSpPr>
        <p:spPr>
          <a:xfrm>
            <a:off x="504000" y="1326600"/>
            <a:ext cx="9071640" cy="328824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NZ"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NZ" sz="2800" b="0" strike="noStrike" spc="-1">
                <a:latin typeface="Arial"/>
              </a:rPr>
              <a:t>Second Outline Level</a:t>
            </a:r>
          </a:p>
          <a:p>
            <a:pPr marL="1296000" lvl="2" indent="-288000">
              <a:spcBef>
                <a:spcPts val="850"/>
              </a:spcBef>
              <a:buClr>
                <a:srgbClr val="000000"/>
              </a:buClr>
              <a:buSzPct val="45000"/>
              <a:buFont typeface="Wingdings" charset="2"/>
              <a:buChar char=""/>
            </a:pPr>
            <a:r>
              <a:rPr lang="en-NZ" sz="2400" b="0" strike="noStrike" spc="-1">
                <a:latin typeface="Arial"/>
              </a:rPr>
              <a:t>Third Outline Level</a:t>
            </a:r>
          </a:p>
          <a:p>
            <a:pPr marL="1728000" lvl="3" indent="-216000">
              <a:spcBef>
                <a:spcPts val="567"/>
              </a:spcBef>
              <a:buClr>
                <a:srgbClr val="000000"/>
              </a:buClr>
              <a:buSzPct val="75000"/>
              <a:buFont typeface="Symbol" charset="2"/>
              <a:buChar char=""/>
            </a:pPr>
            <a:r>
              <a:rPr lang="en-NZ" sz="2000" b="0" strike="noStrike" spc="-1">
                <a:latin typeface="Arial"/>
              </a:rPr>
              <a:t>Fourth Outline Level</a:t>
            </a:r>
          </a:p>
          <a:p>
            <a:pPr marL="2160000" lvl="4" indent="-216000">
              <a:spcBef>
                <a:spcPts val="283"/>
              </a:spcBef>
              <a:buClr>
                <a:srgbClr val="000000"/>
              </a:buClr>
              <a:buSzPct val="45000"/>
              <a:buFont typeface="Wingdings" charset="2"/>
              <a:buChar char=""/>
            </a:pPr>
            <a:r>
              <a:rPr lang="en-NZ" sz="2000" b="0" strike="noStrike" spc="-1">
                <a:latin typeface="Arial"/>
              </a:rPr>
              <a:t>Fifth Outline Level</a:t>
            </a:r>
          </a:p>
          <a:p>
            <a:pPr marL="2592000" lvl="5" indent="-216000">
              <a:spcBef>
                <a:spcPts val="283"/>
              </a:spcBef>
              <a:buClr>
                <a:srgbClr val="000000"/>
              </a:buClr>
              <a:buSzPct val="45000"/>
              <a:buFont typeface="Wingdings" charset="2"/>
              <a:buChar char=""/>
            </a:pPr>
            <a:r>
              <a:rPr lang="en-NZ" sz="2000" b="0" strike="noStrike" spc="-1">
                <a:latin typeface="Arial"/>
              </a:rPr>
              <a:t>Sixth Outline Level</a:t>
            </a:r>
          </a:p>
          <a:p>
            <a:pPr marL="3024000" lvl="6" indent="-216000">
              <a:spcBef>
                <a:spcPts val="283"/>
              </a:spcBef>
              <a:buClr>
                <a:srgbClr val="000000"/>
              </a:buClr>
              <a:buSzPct val="45000"/>
              <a:buFont typeface="Wingdings" charset="2"/>
              <a:buChar char=""/>
            </a:pPr>
            <a:r>
              <a:rPr lang="en-NZ" sz="2000" b="0" strike="noStrike" spc="-1">
                <a:latin typeface="Arial"/>
              </a:rPr>
              <a:t>Seventh Outline Level</a:t>
            </a:r>
          </a:p>
        </p:txBody>
      </p:sp>
      <p:sp>
        <p:nvSpPr>
          <p:cNvPr id="2" name="PlaceHolder 3"/>
          <p:cNvSpPr>
            <a:spLocks noGrp="1"/>
          </p:cNvSpPr>
          <p:nvPr>
            <p:ph type="dt"/>
          </p:nvPr>
        </p:nvSpPr>
        <p:spPr>
          <a:xfrm>
            <a:off x="504000" y="5165280"/>
            <a:ext cx="2348280" cy="390600"/>
          </a:xfrm>
          <a:prstGeom prst="rect">
            <a:avLst/>
          </a:prstGeom>
        </p:spPr>
        <p:txBody>
          <a:bodyPr lIns="0" tIns="0" rIns="0" bIns="0"/>
          <a:lstStyle/>
          <a:p>
            <a:r>
              <a:rPr lang="en-NZ" sz="1400" b="0" strike="noStrike" spc="-1">
                <a:latin typeface="Times New Roman"/>
              </a:rPr>
              <a:t>&lt;date/time&gt;</a:t>
            </a:r>
          </a:p>
        </p:txBody>
      </p:sp>
      <p:sp>
        <p:nvSpPr>
          <p:cNvPr id="3" name="PlaceHolder 4"/>
          <p:cNvSpPr>
            <a:spLocks noGrp="1"/>
          </p:cNvSpPr>
          <p:nvPr>
            <p:ph type="ftr"/>
          </p:nvPr>
        </p:nvSpPr>
        <p:spPr>
          <a:xfrm>
            <a:off x="3447360" y="5165280"/>
            <a:ext cx="3195000" cy="390600"/>
          </a:xfrm>
          <a:prstGeom prst="rect">
            <a:avLst/>
          </a:prstGeom>
        </p:spPr>
        <p:txBody>
          <a:bodyPr lIns="0" tIns="0" rIns="0" bIns="0"/>
          <a:lstStyle/>
          <a:p>
            <a:pPr algn="ctr"/>
            <a:r>
              <a:rPr lang="en-NZ" sz="1400" b="0" strike="noStrike" spc="-1">
                <a:latin typeface="Times New Roman"/>
              </a:rPr>
              <a:t>&lt;footer&gt;</a:t>
            </a:r>
          </a:p>
        </p:txBody>
      </p:sp>
      <p:sp>
        <p:nvSpPr>
          <p:cNvPr id="4" name="PlaceHolder 5"/>
          <p:cNvSpPr>
            <a:spLocks noGrp="1"/>
          </p:cNvSpPr>
          <p:nvPr>
            <p:ph type="sldNum"/>
          </p:nvPr>
        </p:nvSpPr>
        <p:spPr>
          <a:xfrm>
            <a:off x="7227360" y="5165280"/>
            <a:ext cx="2348280" cy="390600"/>
          </a:xfrm>
          <a:prstGeom prst="rect">
            <a:avLst/>
          </a:prstGeom>
        </p:spPr>
        <p:txBody>
          <a:bodyPr lIns="0" tIns="0" rIns="0" bIns="0"/>
          <a:lstStyle/>
          <a:p>
            <a:pPr algn="r"/>
            <a:fld id="{27F31AAD-1AD0-4AFA-8513-FB3387421C30}" type="slidenum">
              <a:rPr lang="en-NZ" sz="1400" b="0" strike="noStrike" spc="-1">
                <a:latin typeface="Times New Roman"/>
              </a:rPr>
              <a:t>‹#›</a:t>
            </a:fld>
            <a:endParaRPr lang="en-NZ" sz="14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hyperlink" Target="https://toolkit.data.gov.au/index.php/Discovering_Metadata" TargetMode="External"/><Relationship Id="rId7" Type="http://schemas.openxmlformats.org/officeDocument/2006/relationships/hyperlink" Target="http://osgeo-org.1560.x6.nabble.com/Forward-slashes-in-metadata-identifier-td5383130.html#a5383187"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ckan.org/portfolio/metadata/" TargetMode="External"/><Relationship Id="rId5" Type="http://schemas.openxmlformats.org/officeDocument/2006/relationships/hyperlink" Target="http://www.dublincore.org/documents/2001/04/12/usageguide/generic/#identifier" TargetMode="External"/><Relationship Id="rId4" Type="http://schemas.openxmlformats.org/officeDocument/2006/relationships/hyperlink" Target="http://dublincore.org/documents/dces/"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hyperlink" Target="https://www.trademe.co.nz/motors" TargetMode="External"/><Relationship Id="rId7" Type="http://schemas.openxmlformats.org/officeDocument/2006/relationships/hyperlink" Target="http://google.com/" TargetMode="External"/><Relationship Id="rId2" Type="http://schemas.openxmlformats.org/officeDocument/2006/relationships/hyperlink" Target="https://www.trademe.co.nz/jobs" TargetMode="External"/><Relationship Id="rId1" Type="http://schemas.openxmlformats.org/officeDocument/2006/relationships/slideLayout" Target="../slideLayouts/slideLayout3.xml"/><Relationship Id="rId6" Type="http://schemas.openxmlformats.org/officeDocument/2006/relationships/hyperlink" Target="http://www.nigerianstat.gov.ng/nada/index.php/catalog" TargetMode="External"/><Relationship Id="rId5" Type="http://schemas.openxmlformats.org/officeDocument/2006/relationships/hyperlink" Target="http://202.49.243.69/geonetwork/srv/eng/catalog.search#/search" TargetMode="External"/><Relationship Id="rId4" Type="http://schemas.openxmlformats.org/officeDocument/2006/relationships/hyperlink" Target="https://www.trademe.co.nz/property"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202.49.243.69/geonetwork/srv/eng/catalog.search#/metadata/886fc989-406c-321c-0ad5-8dd185b72dab"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emf"/><Relationship Id="rId4" Type="http://schemas.openxmlformats.org/officeDocument/2006/relationships/hyperlink" Target="http://202.49.243.69/geonetwork/srv/api/0.1/records/886fc989-406c-321c-0ad5-8dd185b72dab"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data.linz.govt.nz/layer/50785-nz-land-district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s://toolkit.data.gov.au/index.php/Discovering_Metadata"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3c.github.io/dxwg/dcat/"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2.emf"/><Relationship Id="rId4" Type="http://schemas.openxmlformats.org/officeDocument/2006/relationships/hyperlink" Target="https://github.com/w3c/dxwg/blob/gh-pages/DCAT-ISO19115-mapping.xlsx"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www.ga.gov.au/metadata-gateway/metadata/record/102441"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Shape 1"/>
          <p:cNvSpPr txBox="1"/>
          <p:nvPr/>
        </p:nvSpPr>
        <p:spPr>
          <a:xfrm>
            <a:off x="504000" y="226080"/>
            <a:ext cx="9071640" cy="946440"/>
          </a:xfrm>
          <a:prstGeom prst="rect">
            <a:avLst/>
          </a:prstGeom>
          <a:noFill/>
          <a:ln>
            <a:noFill/>
          </a:ln>
        </p:spPr>
        <p:txBody>
          <a:bodyPr lIns="0" tIns="0" rIns="0" bIns="0" anchor="ctr"/>
          <a:lstStyle/>
          <a:p>
            <a:pPr algn="ctr"/>
            <a:r>
              <a:rPr lang="en-NZ" sz="4400" b="0" strike="noStrike" spc="-1">
                <a:latin typeface="Arial"/>
              </a:rPr>
              <a:t>MDWG Definitions</a:t>
            </a:r>
          </a:p>
        </p:txBody>
      </p:sp>
      <p:sp>
        <p:nvSpPr>
          <p:cNvPr id="42" name="TextShape 2"/>
          <p:cNvSpPr txBox="1"/>
          <p:nvPr/>
        </p:nvSpPr>
        <p:spPr>
          <a:xfrm>
            <a:off x="393631" y="4347550"/>
            <a:ext cx="9071640" cy="1323000"/>
          </a:xfrm>
          <a:prstGeom prst="rect">
            <a:avLst/>
          </a:prstGeom>
          <a:noFill/>
          <a:ln>
            <a:noFill/>
          </a:ln>
        </p:spPr>
        <p:txBody>
          <a:bodyPr lIns="0" tIns="0" rIns="0" bIns="0" anchor="ctr"/>
          <a:lstStyle/>
          <a:p>
            <a:pPr algn="ctr"/>
            <a:r>
              <a:rPr lang="en-NZ" sz="3200" b="0" strike="noStrike" spc="-1" dirty="0" err="1">
                <a:latin typeface="Arial"/>
              </a:rPr>
              <a:t>OpenWork</a:t>
            </a:r>
            <a:r>
              <a:rPr lang="en-NZ" sz="3200" b="0" strike="noStrike" spc="-1" dirty="0">
                <a:latin typeface="Arial"/>
              </a:rPr>
              <a:t> Ltd</a:t>
            </a:r>
          </a:p>
          <a:p>
            <a:pPr algn="ctr"/>
            <a:r>
              <a:rPr lang="en-NZ" sz="3200" spc="-1" dirty="0">
                <a:latin typeface="Arial"/>
              </a:rPr>
              <a:t>Byron Cochrane</a:t>
            </a:r>
            <a:endParaRPr lang="en-NZ" sz="3200" b="0" strike="noStrike" spc="-1" dirty="0">
              <a:latin typeface="Arial"/>
            </a:endParaRPr>
          </a:p>
        </p:txBody>
      </p:sp>
      <p:pic>
        <p:nvPicPr>
          <p:cNvPr id="6" name="Picture 5">
            <a:extLst>
              <a:ext uri="{FF2B5EF4-FFF2-40B4-BE49-F238E27FC236}">
                <a16:creationId xmlns:a16="http://schemas.microsoft.com/office/drawing/2014/main" id="{FF57E192-7263-C045-A9C5-A429319A91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1192" y="1055710"/>
            <a:ext cx="3302000" cy="3302000"/>
          </a:xfrm>
          <a:prstGeom prst="rect">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Shape 1"/>
          <p:cNvSpPr txBox="1"/>
          <p:nvPr/>
        </p:nvSpPr>
        <p:spPr>
          <a:xfrm>
            <a:off x="504000" y="74160"/>
            <a:ext cx="9071640" cy="1250280"/>
          </a:xfrm>
          <a:prstGeom prst="rect">
            <a:avLst/>
          </a:prstGeom>
          <a:noFill/>
          <a:ln>
            <a:noFill/>
          </a:ln>
        </p:spPr>
        <p:txBody>
          <a:bodyPr lIns="0" tIns="0" rIns="0" bIns="0" anchor="ctr"/>
          <a:lstStyle/>
          <a:p>
            <a:pPr algn="r"/>
            <a:r>
              <a:rPr lang="en-NZ" sz="4000" b="0" strike="noStrike" spc="-1" dirty="0">
                <a:latin typeface="Arial"/>
              </a:rPr>
              <a:t>MDWG element </a:t>
            </a:r>
            <a:r>
              <a:rPr lang="en-NZ" sz="4000" b="0" strike="noStrike" spc="-1" dirty="0" err="1">
                <a:latin typeface="Arial"/>
              </a:rPr>
              <a:t>definitions.xlsx</a:t>
            </a:r>
            <a:r>
              <a:rPr lang="en-NZ" sz="4000" b="0" strike="noStrike" spc="-1" dirty="0">
                <a:latin typeface="Arial"/>
              </a:rPr>
              <a:t> </a:t>
            </a:r>
          </a:p>
          <a:p>
            <a:pPr algn="r"/>
            <a:r>
              <a:rPr lang="en-NZ" sz="4000" b="0" strike="noStrike" spc="-1" dirty="0">
                <a:latin typeface="Arial"/>
              </a:rPr>
              <a:t>Column Names</a:t>
            </a:r>
          </a:p>
        </p:txBody>
      </p:sp>
      <p:graphicFrame>
        <p:nvGraphicFramePr>
          <p:cNvPr id="60" name="Table 2"/>
          <p:cNvGraphicFramePr/>
          <p:nvPr/>
        </p:nvGraphicFramePr>
        <p:xfrm>
          <a:off x="504000" y="1326600"/>
          <a:ext cx="9071640" cy="3474720"/>
        </p:xfrm>
        <a:graphic>
          <a:graphicData uri="http://schemas.openxmlformats.org/drawingml/2006/table">
            <a:tbl>
              <a:tblPr/>
              <a:tblGrid>
                <a:gridCol w="3056040">
                  <a:extLst>
                    <a:ext uri="{9D8B030D-6E8A-4147-A177-3AD203B41FA5}">
                      <a16:colId xmlns:a16="http://schemas.microsoft.com/office/drawing/2014/main" val="20000"/>
                    </a:ext>
                  </a:extLst>
                </a:gridCol>
                <a:gridCol w="6015600">
                  <a:extLst>
                    <a:ext uri="{9D8B030D-6E8A-4147-A177-3AD203B41FA5}">
                      <a16:colId xmlns:a16="http://schemas.microsoft.com/office/drawing/2014/main" val="20001"/>
                    </a:ext>
                  </a:extLst>
                </a:gridCol>
              </a:tblGrid>
              <a:tr h="346320">
                <a:tc>
                  <a:txBody>
                    <a:bodyPr/>
                    <a:lstStyle/>
                    <a:p>
                      <a:r>
                        <a:rPr lang="en-NZ" sz="1800" b="0" strike="noStrike" spc="-1">
                          <a:latin typeface="Calibri"/>
                        </a:rPr>
                        <a:t>Package</a:t>
                      </a:r>
                      <a:endParaRPr lang="en-NZ" sz="1800" b="0" strike="noStrike" spc="-1">
                        <a:latin typeface="Calibri"/>
                        <a:ea typeface="Calibri"/>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r>
                        <a:rPr lang="en-NZ" sz="1800" b="0" strike="noStrike" spc="-1">
                          <a:latin typeface="Calibri"/>
                          <a:ea typeface="Calibri"/>
                        </a:rPr>
                        <a:t>Copied from </a:t>
                      </a:r>
                      <a:r>
                        <a:rPr lang="en-NZ" sz="1800" b="0" strike="noStrike" spc="-1">
                          <a:solidFill>
                            <a:srgbClr val="000000"/>
                          </a:solidFill>
                          <a:latin typeface="Calibri"/>
                          <a:ea typeface="Calibri"/>
                        </a:rPr>
                        <a:t>“Metadata Mappings Between Profiles_main 2.xlsx”</a:t>
                      </a:r>
                      <a:endParaRPr lang="en-NZ"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346320">
                <a:tc>
                  <a:txBody>
                    <a:bodyPr/>
                    <a:lstStyle/>
                    <a:p>
                      <a:r>
                        <a:rPr lang="en-NZ" sz="1800" b="0" strike="noStrike" spc="-1">
                          <a:latin typeface="Calibri"/>
                        </a:rPr>
                        <a:t>Element</a:t>
                      </a:r>
                      <a:endParaRPr lang="en-NZ" sz="1800" b="0" strike="noStrike" spc="-1">
                        <a:latin typeface="Calibri"/>
                        <a:ea typeface="Calibri"/>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NZ" sz="1800" b="0" strike="noStrike" spc="-1">
                          <a:latin typeface="Calibri"/>
                          <a:ea typeface="Calibri"/>
                        </a:rPr>
                        <a:t>Copied from </a:t>
                      </a:r>
                      <a:r>
                        <a:rPr lang="en-NZ" sz="1800" b="0" strike="noStrike" spc="-1">
                          <a:solidFill>
                            <a:srgbClr val="000000"/>
                          </a:solidFill>
                          <a:latin typeface="Calibri"/>
                          <a:ea typeface="Calibri"/>
                        </a:rPr>
                        <a:t>“Metadata Mappings Between Profiles_main 2.xlsx”</a:t>
                      </a:r>
                      <a:endParaRPr lang="en-NZ"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346320">
                <a:tc>
                  <a:txBody>
                    <a:bodyPr/>
                    <a:lstStyle/>
                    <a:p>
                      <a:r>
                        <a:rPr lang="en-NZ" sz="1800" b="0" strike="noStrike" spc="-1">
                          <a:latin typeface="Calibri"/>
                        </a:rPr>
                        <a:t>Path</a:t>
                      </a:r>
                      <a:endParaRPr lang="en-NZ" sz="1800" b="0" strike="noStrike" spc="-1">
                        <a:latin typeface="Calibri"/>
                        <a:ea typeface="Calibri"/>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en-NZ" sz="1800" b="0" strike="noStrike" spc="-1">
                          <a:latin typeface="Calibri"/>
                        </a:rPr>
                        <a:t>The full ISO nested path to the element, expressed in CSS fashion using &gt; for descendant elements, and + for sibling elements</a:t>
                      </a:r>
                      <a:endParaRPr lang="en-NZ" sz="1800" b="0" strike="noStrike" spc="-1">
                        <a:latin typeface="Calibri"/>
                        <a:ea typeface="Calibri"/>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346320">
                <a:tc>
                  <a:txBody>
                    <a:bodyPr/>
                    <a:lstStyle/>
                    <a:p>
                      <a:r>
                        <a:rPr lang="en-NZ" sz="1800" b="0" strike="noStrike" spc="-1">
                          <a:latin typeface="Calibri"/>
                        </a:rPr>
                        <a:t>ISO definitions </a:t>
                      </a:r>
                      <a:endParaRPr lang="en-NZ" sz="1800" b="0" strike="noStrike" spc="-1">
                        <a:latin typeface="Calibri"/>
                        <a:ea typeface="Calibri"/>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NZ" sz="1800" b="0" strike="noStrike" spc="-1">
                          <a:latin typeface="Calibri"/>
                          <a:ea typeface="Calibri"/>
                        </a:rPr>
                        <a:t>String of linked definitions in alignment with the ISO nested path</a:t>
                      </a:r>
                      <a:endParaRPr lang="en-NZ"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r h="346320">
                <a:tc>
                  <a:txBody>
                    <a:bodyPr/>
                    <a:lstStyle/>
                    <a:p>
                      <a:r>
                        <a:rPr lang="en-NZ" sz="1800" b="0" strike="noStrike" spc="-1">
                          <a:latin typeface="Calibri"/>
                          <a:ea typeface="Calibri"/>
                        </a:rPr>
                        <a:t>ISO definition summary</a:t>
                      </a:r>
                      <a:endParaRPr lang="en-NZ"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en-NZ" sz="1800" b="0" strike="noStrike" spc="-1">
                          <a:latin typeface="Calibri"/>
                          <a:ea typeface="Calibri"/>
                        </a:rPr>
                        <a:t>A more human readable definition derived from the string of definitions in the ISO Definition field</a:t>
                      </a:r>
                      <a:endParaRPr lang="en-NZ"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4"/>
                  </a:ext>
                </a:extLst>
              </a:tr>
            </a:tbl>
          </a:graphicData>
        </a:graphic>
      </p:graphicFrame>
      <p:pic>
        <p:nvPicPr>
          <p:cNvPr id="4" name="Picture 3">
            <a:extLst>
              <a:ext uri="{FF2B5EF4-FFF2-40B4-BE49-F238E27FC236}">
                <a16:creationId xmlns:a16="http://schemas.microsoft.com/office/drawing/2014/main" id="{997D614E-9C39-034A-B189-C0FEFD810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73480" cy="1173480"/>
          </a:xfrm>
          <a:prstGeom prst="rect">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Shape 1"/>
          <p:cNvSpPr txBox="1"/>
          <p:nvPr/>
        </p:nvSpPr>
        <p:spPr>
          <a:xfrm>
            <a:off x="504000" y="226080"/>
            <a:ext cx="9071640" cy="946440"/>
          </a:xfrm>
          <a:prstGeom prst="rect">
            <a:avLst/>
          </a:prstGeom>
          <a:noFill/>
          <a:ln>
            <a:noFill/>
          </a:ln>
        </p:spPr>
        <p:txBody>
          <a:bodyPr lIns="0" tIns="0" rIns="0" bIns="0" anchor="ctr"/>
          <a:lstStyle/>
          <a:p>
            <a:pPr algn="ctr"/>
            <a:endParaRPr lang="en-NZ" sz="4400" b="0" strike="noStrike" spc="-1">
              <a:latin typeface="Arial"/>
            </a:endParaRPr>
          </a:p>
        </p:txBody>
      </p:sp>
      <p:sp>
        <p:nvSpPr>
          <p:cNvPr id="62" name="TextShape 2"/>
          <p:cNvSpPr txBox="1"/>
          <p:nvPr/>
        </p:nvSpPr>
        <p:spPr>
          <a:xfrm>
            <a:off x="504000" y="1326600"/>
            <a:ext cx="9071280" cy="4155480"/>
          </a:xfrm>
          <a:prstGeom prst="rect">
            <a:avLst/>
          </a:prstGeom>
          <a:noFill/>
          <a:ln>
            <a:noFill/>
          </a:ln>
        </p:spPr>
        <p:txBody>
          <a:bodyPr lIns="0" tIns="0" rIns="0" bIns="0">
            <a:normAutofit/>
          </a:bodyPr>
          <a:lstStyle/>
          <a:p>
            <a:endParaRPr lang="en-NZ" sz="3200" b="0" strike="noStrike" spc="-1">
              <a:latin typeface="Arial"/>
            </a:endParaRPr>
          </a:p>
        </p:txBody>
      </p:sp>
      <p:graphicFrame>
        <p:nvGraphicFramePr>
          <p:cNvPr id="63" name="Table 3"/>
          <p:cNvGraphicFramePr/>
          <p:nvPr>
            <p:extLst>
              <p:ext uri="{D42A27DB-BD31-4B8C-83A1-F6EECF244321}">
                <p14:modId xmlns:p14="http://schemas.microsoft.com/office/powerpoint/2010/main" val="1932726349"/>
              </p:ext>
            </p:extLst>
          </p:nvPr>
        </p:nvGraphicFramePr>
        <p:xfrm>
          <a:off x="504000" y="1172521"/>
          <a:ext cx="8944800" cy="4572000"/>
        </p:xfrm>
        <a:graphic>
          <a:graphicData uri="http://schemas.openxmlformats.org/drawingml/2006/table">
            <a:tbl>
              <a:tblPr/>
              <a:tblGrid>
                <a:gridCol w="2566763">
                  <a:extLst>
                    <a:ext uri="{9D8B030D-6E8A-4147-A177-3AD203B41FA5}">
                      <a16:colId xmlns:a16="http://schemas.microsoft.com/office/drawing/2014/main" val="20000"/>
                    </a:ext>
                  </a:extLst>
                </a:gridCol>
                <a:gridCol w="6378037">
                  <a:extLst>
                    <a:ext uri="{9D8B030D-6E8A-4147-A177-3AD203B41FA5}">
                      <a16:colId xmlns:a16="http://schemas.microsoft.com/office/drawing/2014/main" val="20001"/>
                    </a:ext>
                  </a:extLst>
                </a:gridCol>
              </a:tblGrid>
              <a:tr h="603175">
                <a:tc>
                  <a:txBody>
                    <a:bodyPr/>
                    <a:lstStyle/>
                    <a:p>
                      <a:r>
                        <a:rPr lang="en-NZ" sz="1800" b="0" strike="noStrike" spc="-1" dirty="0">
                          <a:latin typeface="Calibri"/>
                        </a:rPr>
                        <a:t>ABARES Definition</a:t>
                      </a:r>
                      <a:endParaRPr lang="en-NZ" sz="1800" b="0" strike="noStrike" spc="-1" dirty="0">
                        <a:latin typeface="Calibri"/>
                        <a:ea typeface="Calibri"/>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r>
                        <a:rPr lang="en-NZ" sz="1800" b="0" strike="noStrike" spc="-1">
                          <a:latin typeface="Calibri"/>
                          <a:ea typeface="Calibri"/>
                        </a:rPr>
                        <a:t>Copied from “draftDataMetadataReqV0.4.xlsx” supplied by Evert Bleys</a:t>
                      </a:r>
                      <a:endParaRPr lang="en-NZ"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603175">
                <a:tc>
                  <a:txBody>
                    <a:bodyPr/>
                    <a:lstStyle/>
                    <a:p>
                      <a:r>
                        <a:rPr lang="en-NZ" sz="1800" b="0" strike="noStrike" spc="-1">
                          <a:latin typeface="Calibri"/>
                        </a:rPr>
                        <a:t>ABARES help</a:t>
                      </a:r>
                      <a:endParaRPr lang="en-NZ" sz="1800" b="0" strike="noStrike" spc="-1">
                        <a:latin typeface="Calibri"/>
                        <a:ea typeface="Calibri"/>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NZ" sz="1800" b="0" strike="noStrike" spc="-1" dirty="0">
                          <a:latin typeface="Calibri"/>
                          <a:ea typeface="Calibri"/>
                        </a:rPr>
                        <a:t>Copied from “draftDataMetadataReqV0.4.xlsx” supplied by Evert </a:t>
                      </a:r>
                      <a:r>
                        <a:rPr lang="en-NZ" sz="1800" b="0" strike="noStrike" spc="-1" dirty="0" err="1">
                          <a:latin typeface="Calibri"/>
                          <a:ea typeface="Calibri"/>
                        </a:rPr>
                        <a:t>Bleys</a:t>
                      </a:r>
                      <a:endParaRPr lang="en-NZ" sz="1800" b="0" strike="noStrike" spc="-1" dirty="0">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345839">
                <a:tc>
                  <a:txBody>
                    <a:bodyPr/>
                    <a:lstStyle/>
                    <a:p>
                      <a:r>
                        <a:rPr lang="en-NZ" sz="1800" b="0" strike="noStrike" spc="-1">
                          <a:latin typeface="Calibri"/>
                        </a:rPr>
                        <a:t>GA Attribute Justification</a:t>
                      </a:r>
                      <a:endParaRPr lang="en-NZ" sz="1800" b="0" strike="noStrike" spc="-1">
                        <a:latin typeface="Calibri"/>
                        <a:ea typeface="Calibri"/>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en-NZ" sz="1800" b="0" strike="noStrike" spc="-1">
                          <a:latin typeface="Calibri"/>
                          <a:ea typeface="Calibri"/>
                        </a:rPr>
                        <a:t>Copied from </a:t>
                      </a:r>
                      <a:r>
                        <a:rPr lang="en-NZ" sz="1800" b="0" strike="noStrike" spc="-1">
                          <a:solidFill>
                            <a:srgbClr val="000000"/>
                          </a:solidFill>
                          <a:latin typeface="Calibri"/>
                          <a:ea typeface="Calibri"/>
                        </a:rPr>
                        <a:t>“GA Profile 19115_1 0.2 draft.pdf”</a:t>
                      </a:r>
                      <a:endParaRPr lang="en-NZ"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344671">
                <a:tc>
                  <a:txBody>
                    <a:bodyPr/>
                    <a:lstStyle/>
                    <a:p>
                      <a:r>
                        <a:rPr lang="en-NZ" sz="1800" b="0" strike="noStrike" spc="-1">
                          <a:latin typeface="Calibri"/>
                        </a:rPr>
                        <a:t>GA Other Uses</a:t>
                      </a:r>
                      <a:endParaRPr lang="en-NZ" sz="1800" b="0" strike="noStrike" spc="-1">
                        <a:latin typeface="Calibri"/>
                        <a:ea typeface="Calibri"/>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NZ" sz="1800" b="0" strike="noStrike" spc="-1">
                          <a:latin typeface="Calibri"/>
                          <a:ea typeface="Calibri"/>
                        </a:rPr>
                        <a:t>Copied from </a:t>
                      </a:r>
                      <a:r>
                        <a:rPr lang="en-NZ" sz="1800" b="0" strike="noStrike" spc="-1">
                          <a:solidFill>
                            <a:srgbClr val="000000"/>
                          </a:solidFill>
                          <a:latin typeface="Calibri"/>
                          <a:ea typeface="Calibri"/>
                        </a:rPr>
                        <a:t>“GA Profile 19115_1 0.2 draft.pdf”</a:t>
                      </a:r>
                      <a:endParaRPr lang="en-NZ"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r h="603175">
                <a:tc>
                  <a:txBody>
                    <a:bodyPr/>
                    <a:lstStyle/>
                    <a:p>
                      <a:r>
                        <a:rPr lang="en-NZ" sz="1800" b="0" strike="noStrike" spc="-1">
                          <a:latin typeface="Calibri"/>
                        </a:rPr>
                        <a:t>Data.gov.au refs </a:t>
                      </a:r>
                      <a:endParaRPr lang="en-NZ" sz="1800" b="0" strike="noStrike" spc="-1">
                        <a:latin typeface="Calibri"/>
                        <a:ea typeface="Calibri"/>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en-NZ" sz="1800" b="0" strike="noStrike" spc="-1">
                          <a:latin typeface="Arial"/>
                        </a:rPr>
                        <a:t>Sourced from https://toolkit.data.gov.au/index.php/Discovering_Metadata</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4"/>
                  </a:ext>
                </a:extLst>
              </a:tr>
              <a:tr h="603175">
                <a:tc>
                  <a:txBody>
                    <a:bodyPr/>
                    <a:lstStyle/>
                    <a:p>
                      <a:r>
                        <a:rPr lang="en-NZ" sz="1800" b="0" strike="noStrike" spc="-1">
                          <a:latin typeface="Calibri"/>
                        </a:rPr>
                        <a:t>Data.gov.au notes</a:t>
                      </a:r>
                      <a:endParaRPr lang="en-NZ" sz="1800" b="0" strike="noStrike" spc="-1">
                        <a:latin typeface="Calibri"/>
                        <a:ea typeface="Calibri"/>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NZ" sz="1800" b="0" strike="noStrike" spc="-1">
                          <a:latin typeface="Arial"/>
                        </a:rPr>
                        <a:t>Sourced from https://toolkit.data.gov.au/index.php/Discovering_Metadata</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5"/>
                  </a:ext>
                </a:extLst>
              </a:tr>
              <a:tr h="603175">
                <a:tc>
                  <a:txBody>
                    <a:bodyPr/>
                    <a:lstStyle/>
                    <a:p>
                      <a:r>
                        <a:rPr lang="en-NZ" sz="1800" b="0" strike="noStrike" spc="-1">
                          <a:latin typeface="Calibri"/>
                        </a:rPr>
                        <a:t>DCAT Defs</a:t>
                      </a:r>
                      <a:endParaRPr lang="en-NZ" sz="1800" b="0" strike="noStrike" spc="-1">
                        <a:latin typeface="Calibri"/>
                        <a:ea typeface="Calibri"/>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en-NZ" sz="1800" b="0" strike="noStrike" spc="-1">
                          <a:latin typeface="Calibri"/>
                          <a:ea typeface="Calibri"/>
                        </a:rPr>
                        <a:t>Sourced from https://w3c.github.io/dxwg/dcat/#Property:record_update_date</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6"/>
                  </a:ext>
                </a:extLst>
              </a:tr>
              <a:tr h="603175">
                <a:tc>
                  <a:txBody>
                    <a:bodyPr/>
                    <a:lstStyle/>
                    <a:p>
                      <a:r>
                        <a:rPr lang="en-NZ" sz="1800" b="0" strike="noStrike" spc="-1">
                          <a:latin typeface="Calibri"/>
                        </a:rPr>
                        <a:t>DCAT Notes</a:t>
                      </a:r>
                      <a:endParaRPr lang="en-NZ" sz="1800" b="0" strike="noStrike" spc="-1">
                        <a:latin typeface="Calibri"/>
                        <a:ea typeface="Calibri"/>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NZ" sz="1800" b="0" strike="noStrike" spc="-1" dirty="0">
                          <a:latin typeface="Calibri"/>
                          <a:ea typeface="Calibri"/>
                        </a:rPr>
                        <a:t>Sourced from the spreadsheet DCAT-ISO19115-mapping.xlsx supplied by Nick Car</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7"/>
                  </a:ext>
                </a:extLst>
              </a:tr>
            </a:tbl>
          </a:graphicData>
        </a:graphic>
      </p:graphicFrame>
      <p:pic>
        <p:nvPicPr>
          <p:cNvPr id="5" name="Picture 4">
            <a:extLst>
              <a:ext uri="{FF2B5EF4-FFF2-40B4-BE49-F238E27FC236}">
                <a16:creationId xmlns:a16="http://schemas.microsoft.com/office/drawing/2014/main" id="{6264FC3F-E163-EA40-B61E-78A543B8C1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73480" cy="1173480"/>
          </a:xfrm>
          <a:prstGeom prst="rect">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Shape 1"/>
          <p:cNvSpPr txBox="1"/>
          <p:nvPr/>
        </p:nvSpPr>
        <p:spPr>
          <a:xfrm>
            <a:off x="504000" y="226080"/>
            <a:ext cx="9071640" cy="946440"/>
          </a:xfrm>
          <a:prstGeom prst="rect">
            <a:avLst/>
          </a:prstGeom>
          <a:noFill/>
          <a:ln>
            <a:noFill/>
          </a:ln>
        </p:spPr>
        <p:txBody>
          <a:bodyPr lIns="0" tIns="0" rIns="0" bIns="0" anchor="ctr"/>
          <a:lstStyle/>
          <a:p>
            <a:pPr algn="ctr"/>
            <a:endParaRPr lang="en-NZ" sz="4400" b="0" strike="noStrike" spc="-1">
              <a:latin typeface="Arial"/>
            </a:endParaRPr>
          </a:p>
        </p:txBody>
      </p:sp>
      <p:graphicFrame>
        <p:nvGraphicFramePr>
          <p:cNvPr id="65" name="Table 2"/>
          <p:cNvGraphicFramePr/>
          <p:nvPr/>
        </p:nvGraphicFramePr>
        <p:xfrm>
          <a:off x="504000" y="1326600"/>
          <a:ext cx="9071640" cy="3713400"/>
        </p:xfrm>
        <a:graphic>
          <a:graphicData uri="http://schemas.openxmlformats.org/drawingml/2006/table">
            <a:tbl>
              <a:tblPr/>
              <a:tblGrid>
                <a:gridCol w="2384640">
                  <a:extLst>
                    <a:ext uri="{9D8B030D-6E8A-4147-A177-3AD203B41FA5}">
                      <a16:colId xmlns:a16="http://schemas.microsoft.com/office/drawing/2014/main" val="20000"/>
                    </a:ext>
                  </a:extLst>
                </a:gridCol>
                <a:gridCol w="6687000">
                  <a:extLst>
                    <a:ext uri="{9D8B030D-6E8A-4147-A177-3AD203B41FA5}">
                      <a16:colId xmlns:a16="http://schemas.microsoft.com/office/drawing/2014/main" val="20001"/>
                    </a:ext>
                  </a:extLst>
                </a:gridCol>
              </a:tblGrid>
              <a:tr h="919080">
                <a:tc>
                  <a:txBody>
                    <a:bodyPr/>
                    <a:lstStyle/>
                    <a:p>
                      <a:r>
                        <a:rPr lang="en-NZ" sz="1800" b="0" strike="noStrike" spc="-1">
                          <a:latin typeface="Calibri"/>
                        </a:rPr>
                        <a:t>ABARES Example</a:t>
                      </a:r>
                      <a:endParaRPr lang="en-NZ" sz="1800" b="0" strike="noStrike" spc="-1">
                        <a:latin typeface="Calibri"/>
                        <a:ea typeface="Calibri"/>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r>
                        <a:rPr lang="en-NZ" sz="1800" b="0" strike="noStrike" spc="-1">
                          <a:latin typeface="Calibri"/>
                          <a:ea typeface="Calibri"/>
                        </a:rPr>
                        <a:t>Sourced from “test.xml”  ISO 19115-3 record supplied for example by by Evert</a:t>
                      </a:r>
                      <a:endParaRPr lang="en-NZ"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919080">
                <a:tc>
                  <a:txBody>
                    <a:bodyPr/>
                    <a:lstStyle/>
                    <a:p>
                      <a:r>
                        <a:rPr lang="en-NZ" sz="1800" b="0" strike="noStrike" spc="-1">
                          <a:latin typeface="Calibri"/>
                        </a:rPr>
                        <a:t>GA Example</a:t>
                      </a:r>
                      <a:endParaRPr lang="en-NZ" sz="1800" b="0" strike="noStrike" spc="-1">
                        <a:latin typeface="Calibri"/>
                        <a:ea typeface="Calibri"/>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NZ" sz="1800" b="0" strike="noStrike" spc="-1">
                          <a:latin typeface="Calibri"/>
                          <a:ea typeface="Calibri"/>
                        </a:rPr>
                        <a:t> Sourced from</a:t>
                      </a:r>
                      <a:r>
                        <a:rPr lang="en-NZ" sz="1800" b="0" strike="noStrike" spc="-1">
                          <a:solidFill>
                            <a:srgbClr val="000000"/>
                          </a:solidFill>
                          <a:latin typeface="Calibri"/>
                          <a:ea typeface="Calibri"/>
                        </a:rPr>
                        <a:t>“Geomorphic features of the Antarctic and Southern Ocean 2012” - </a:t>
                      </a:r>
                      <a:endParaRPr lang="en-NZ"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1300680">
                <a:tc>
                  <a:txBody>
                    <a:bodyPr/>
                    <a:lstStyle/>
                    <a:p>
                      <a:pPr>
                        <a:lnSpc>
                          <a:spcPct val="100000"/>
                        </a:lnSpc>
                        <a:spcBef>
                          <a:spcPts val="283"/>
                        </a:spcBef>
                      </a:pPr>
                      <a:r>
                        <a:rPr lang="en-NZ" sz="1800" b="0" strike="noStrike" spc="-1">
                          <a:latin typeface="Calibri"/>
                        </a:rPr>
                        <a:t>Data.gov.au example</a:t>
                      </a:r>
                      <a:endParaRPr lang="en-NZ" sz="1800" b="0" strike="noStrike" spc="-1">
                        <a:latin typeface="Calibri"/>
                        <a:ea typeface="Calibri"/>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en-NZ" sz="1800" b="0" strike="noStrike" spc="-1">
                          <a:latin typeface="Calibri"/>
                          <a:ea typeface="Calibri"/>
                        </a:rPr>
                        <a:t>Sourced from https://w3c.github.io/dxwg/dcat/#Property:record_update_date</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574560">
                <a:tc>
                  <a:txBody>
                    <a:bodyPr/>
                    <a:lstStyle/>
                    <a:p>
                      <a:pPr>
                        <a:lnSpc>
                          <a:spcPct val="100000"/>
                        </a:lnSpc>
                        <a:spcBef>
                          <a:spcPts val="283"/>
                        </a:spcBef>
                      </a:pPr>
                      <a:r>
                        <a:rPr lang="en-NZ" sz="1800" b="0" strike="noStrike" spc="-1">
                          <a:latin typeface="Calibri"/>
                        </a:rPr>
                        <a:t>OWL Notes</a:t>
                      </a:r>
                      <a:endParaRPr lang="en-NZ" sz="1800" b="0" strike="noStrike" spc="-1">
                        <a:latin typeface="Calibri"/>
                        <a:ea typeface="Calibri"/>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spcBef>
                          <a:spcPts val="283"/>
                        </a:spcBef>
                      </a:pPr>
                      <a:r>
                        <a:rPr lang="en-NZ" sz="1800" b="0" strike="noStrike" spc="-1">
                          <a:latin typeface="Calibri"/>
                        </a:rPr>
                        <a:t>Our comments on identified issues</a:t>
                      </a:r>
                      <a:endParaRPr lang="en-NZ" sz="1800" b="0" strike="noStrike" spc="-1">
                        <a:latin typeface="Calibri"/>
                        <a:ea typeface="Calibri"/>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bl>
          </a:graphicData>
        </a:graphic>
      </p:graphicFrame>
      <p:pic>
        <p:nvPicPr>
          <p:cNvPr id="4" name="Picture 3">
            <a:extLst>
              <a:ext uri="{FF2B5EF4-FFF2-40B4-BE49-F238E27FC236}">
                <a16:creationId xmlns:a16="http://schemas.microsoft.com/office/drawing/2014/main" id="{F2FB002B-0EA8-D445-94F5-8852356A65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73480" cy="1173480"/>
          </a:xfrm>
          <a:prstGeom prst="rect">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5C42-A4C7-1C43-9779-072DA443AC0A}"/>
              </a:ext>
            </a:extLst>
          </p:cNvPr>
          <p:cNvSpPr>
            <a:spLocks noGrp="1"/>
          </p:cNvSpPr>
          <p:nvPr>
            <p:ph type="body"/>
          </p:nvPr>
        </p:nvSpPr>
        <p:spPr>
          <a:xfrm>
            <a:off x="426720" y="1311965"/>
            <a:ext cx="9148920" cy="4358585"/>
          </a:xfrm>
        </p:spPr>
        <p:txBody>
          <a:bodyPr>
            <a:normAutofit/>
          </a:bodyPr>
          <a:lstStyle/>
          <a:p>
            <a:pPr marL="679500" indent="-571500">
              <a:lnSpc>
                <a:spcPct val="110000"/>
              </a:lnSpc>
              <a:spcBef>
                <a:spcPts val="1417"/>
              </a:spcBef>
              <a:buClr>
                <a:srgbClr val="000000"/>
              </a:buClr>
              <a:buSzPct val="75000"/>
            </a:pPr>
            <a:r>
              <a:rPr lang="en-NZ" sz="1800" spc="-1" dirty="0"/>
              <a:t>Resource Status not captured by GA</a:t>
            </a:r>
          </a:p>
          <a:p>
            <a:pPr marL="679500" indent="-571500">
              <a:lnSpc>
                <a:spcPct val="110000"/>
              </a:lnSpc>
              <a:spcBef>
                <a:spcPts val="1417"/>
              </a:spcBef>
              <a:buClr>
                <a:srgbClr val="000000"/>
              </a:buClr>
              <a:buSzPct val="75000"/>
            </a:pPr>
            <a:r>
              <a:rPr lang="en-NZ" sz="1800" spc="-1" dirty="0"/>
              <a:t>What advice (if any) should we give about browse graphics? (later discussion)</a:t>
            </a:r>
          </a:p>
          <a:p>
            <a:pPr marL="679500" indent="-571500">
              <a:lnSpc>
                <a:spcPct val="110000"/>
              </a:lnSpc>
              <a:spcBef>
                <a:spcPts val="1417"/>
              </a:spcBef>
              <a:buClr>
                <a:srgbClr val="000000"/>
              </a:buClr>
              <a:buSzPct val="75000"/>
            </a:pPr>
            <a:r>
              <a:rPr lang="en-NZ" sz="1800" spc="-1" dirty="0"/>
              <a:t>Resource Point of Contact differences</a:t>
            </a:r>
          </a:p>
          <a:p>
            <a:pPr marL="997200" lvl="1" indent="-457200">
              <a:lnSpc>
                <a:spcPct val="110000"/>
              </a:lnSpc>
              <a:spcBef>
                <a:spcPts val="1134"/>
              </a:spcBef>
              <a:buClr>
                <a:srgbClr val="000000"/>
              </a:buClr>
              <a:buSzPct val="75000"/>
            </a:pPr>
            <a:r>
              <a:rPr lang="en-NZ" sz="1600" spc="-1" dirty="0"/>
              <a:t>Need best practice for use of </a:t>
            </a:r>
            <a:r>
              <a:rPr lang="en-NZ" sz="1600" spc="-1" dirty="0" err="1"/>
              <a:t>xlinks</a:t>
            </a:r>
            <a:r>
              <a:rPr lang="en-NZ" sz="1600" spc="-1" dirty="0"/>
              <a:t> for this and other sections where </a:t>
            </a:r>
            <a:r>
              <a:rPr lang="en-NZ" sz="1600" spc="-1" dirty="0" err="1"/>
              <a:t>xlinks</a:t>
            </a:r>
            <a:r>
              <a:rPr lang="en-NZ" sz="1600" spc="-1" dirty="0"/>
              <a:t> are used especially in relation to DCAT linked data </a:t>
            </a:r>
          </a:p>
          <a:p>
            <a:pPr marL="997200" lvl="1" indent="-457200">
              <a:lnSpc>
                <a:spcPct val="110000"/>
              </a:lnSpc>
              <a:spcBef>
                <a:spcPts val="1134"/>
              </a:spcBef>
              <a:buClr>
                <a:srgbClr val="000000"/>
              </a:buClr>
              <a:buSzPct val="75000"/>
            </a:pPr>
            <a:r>
              <a:rPr lang="en-NZ" sz="1600" spc="-1" dirty="0"/>
              <a:t>Organisation contact, individual in org contact, individual contact – best practices?</a:t>
            </a:r>
          </a:p>
          <a:p>
            <a:pPr marL="997200" lvl="1" indent="-457200">
              <a:lnSpc>
                <a:spcPct val="110000"/>
              </a:lnSpc>
              <a:spcBef>
                <a:spcPts val="1134"/>
              </a:spcBef>
              <a:buClr>
                <a:srgbClr val="000000"/>
              </a:buClr>
              <a:buSzPct val="75000"/>
            </a:pPr>
            <a:r>
              <a:rPr lang="en-NZ" sz="1600" spc="-1" dirty="0"/>
              <a:t>GA use of ’</a:t>
            </a:r>
            <a:r>
              <a:rPr lang="en-NZ" sz="1600" spc="-1" dirty="0" err="1"/>
              <a:t>contactinstructions</a:t>
            </a:r>
            <a:r>
              <a:rPr lang="en-NZ" sz="1600" spc="-1" dirty="0"/>
              <a:t> = “1”’ ? </a:t>
            </a:r>
          </a:p>
          <a:p>
            <a:pPr marL="1465200" lvl="2" indent="-457200">
              <a:lnSpc>
                <a:spcPct val="110000"/>
              </a:lnSpc>
              <a:spcBef>
                <a:spcPts val="850"/>
              </a:spcBef>
              <a:buClr>
                <a:srgbClr val="000000"/>
              </a:buClr>
              <a:buSzPct val="75000"/>
            </a:pPr>
            <a:r>
              <a:rPr lang="en-NZ" sz="1400" spc="-1" dirty="0"/>
              <a:t>What does this mean?</a:t>
            </a:r>
          </a:p>
          <a:p>
            <a:pPr marL="1465200" lvl="2" indent="-457200">
              <a:lnSpc>
                <a:spcPct val="110000"/>
              </a:lnSpc>
              <a:spcBef>
                <a:spcPts val="850"/>
              </a:spcBef>
              <a:buClr>
                <a:srgbClr val="000000"/>
              </a:buClr>
              <a:buSzPct val="75000"/>
            </a:pPr>
            <a:r>
              <a:rPr lang="en-NZ" sz="1400" spc="-1" dirty="0"/>
              <a:t>Is it only internal?</a:t>
            </a:r>
          </a:p>
          <a:p>
            <a:pPr marL="1465200" lvl="2" indent="-457200">
              <a:lnSpc>
                <a:spcPct val="110000"/>
              </a:lnSpc>
              <a:spcBef>
                <a:spcPts val="850"/>
              </a:spcBef>
              <a:buClr>
                <a:srgbClr val="000000"/>
              </a:buClr>
              <a:buSzPct val="75000"/>
            </a:pPr>
            <a:r>
              <a:rPr lang="en-NZ" sz="1400" spc="-1" dirty="0"/>
              <a:t>(applies to all GA </a:t>
            </a:r>
            <a:r>
              <a:rPr lang="en-NZ" sz="1400" spc="-1" dirty="0" err="1"/>
              <a:t>CI_ResponsibleParty</a:t>
            </a:r>
            <a:r>
              <a:rPr lang="en-NZ" sz="1400" spc="-1" dirty="0"/>
              <a:t> </a:t>
            </a:r>
            <a:r>
              <a:rPr lang="en-NZ" sz="1400" spc="-1" dirty="0" err="1"/>
              <a:t>reccords</a:t>
            </a:r>
            <a:r>
              <a:rPr lang="en-NZ" sz="1400" spc="-1" dirty="0"/>
              <a:t> in example metadata)</a:t>
            </a:r>
          </a:p>
          <a:p>
            <a:endParaRPr lang="en-US" sz="1000" dirty="0"/>
          </a:p>
        </p:txBody>
      </p:sp>
      <p:sp>
        <p:nvSpPr>
          <p:cNvPr id="2" name="Title 1">
            <a:extLst>
              <a:ext uri="{FF2B5EF4-FFF2-40B4-BE49-F238E27FC236}">
                <a16:creationId xmlns:a16="http://schemas.microsoft.com/office/drawing/2014/main" id="{9F0FDC34-E191-0047-81C7-87A5B4EA16B9}"/>
              </a:ext>
            </a:extLst>
          </p:cNvPr>
          <p:cNvSpPr>
            <a:spLocks noGrp="1"/>
          </p:cNvSpPr>
          <p:nvPr>
            <p:ph type="title"/>
          </p:nvPr>
        </p:nvSpPr>
        <p:spPr/>
        <p:txBody>
          <a:bodyPr/>
          <a:lstStyle/>
          <a:p>
            <a:pPr lvl="0" algn="r">
              <a:lnSpc>
                <a:spcPct val="100000"/>
              </a:lnSpc>
              <a:spcBef>
                <a:spcPts val="0"/>
              </a:spcBef>
            </a:pPr>
            <a:r>
              <a:rPr lang="en-NZ" sz="4000" spc="-1" dirty="0">
                <a:solidFill>
                  <a:prstClr val="black"/>
                </a:solidFill>
              </a:rPr>
              <a:t>Identified issues</a:t>
            </a:r>
            <a:r>
              <a:rPr lang="en-NZ" sz="1800" dirty="0">
                <a:solidFill>
                  <a:prstClr val="black"/>
                </a:solidFill>
              </a:rPr>
              <a:t/>
            </a:r>
            <a:br>
              <a:rPr lang="en-NZ" sz="1800" dirty="0">
                <a:solidFill>
                  <a:prstClr val="black"/>
                </a:solidFill>
              </a:rPr>
            </a:br>
            <a:r>
              <a:rPr lang="en-NZ" sz="2800" spc="-1" dirty="0">
                <a:solidFill>
                  <a:prstClr val="black"/>
                </a:solidFill>
              </a:rPr>
              <a:t>Metadata Capture – Resource information</a:t>
            </a:r>
            <a:endParaRPr lang="en-US" dirty="0"/>
          </a:p>
        </p:txBody>
      </p:sp>
      <p:pic>
        <p:nvPicPr>
          <p:cNvPr id="4" name="Picture 3">
            <a:extLst>
              <a:ext uri="{FF2B5EF4-FFF2-40B4-BE49-F238E27FC236}">
                <a16:creationId xmlns:a16="http://schemas.microsoft.com/office/drawing/2014/main" id="{7C2DCDE1-42CD-D348-A92E-B46FA93049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73480" cy="1173480"/>
          </a:xfrm>
          <a:prstGeom prst="rect">
            <a:avLst/>
          </a:prstGeom>
        </p:spPr>
      </p:pic>
    </p:spTree>
    <p:extLst>
      <p:ext uri="{BB962C8B-B14F-4D97-AF65-F5344CB8AC3E}">
        <p14:creationId xmlns:p14="http://schemas.microsoft.com/office/powerpoint/2010/main" val="3265814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Shape 1"/>
          <p:cNvSpPr txBox="1"/>
          <p:nvPr/>
        </p:nvSpPr>
        <p:spPr>
          <a:xfrm>
            <a:off x="504000" y="74160"/>
            <a:ext cx="9071640" cy="1250280"/>
          </a:xfrm>
          <a:prstGeom prst="rect">
            <a:avLst/>
          </a:prstGeom>
          <a:noFill/>
          <a:ln>
            <a:noFill/>
          </a:ln>
        </p:spPr>
        <p:txBody>
          <a:bodyPr lIns="0" tIns="0" rIns="0" bIns="0" anchor="ctr"/>
          <a:lstStyle/>
          <a:p>
            <a:pPr algn="r"/>
            <a:r>
              <a:rPr lang="en-NZ" sz="4000" b="0" strike="noStrike" spc="-1" dirty="0">
                <a:latin typeface="Arial"/>
              </a:rPr>
              <a:t>Identified issues</a:t>
            </a:r>
            <a:r>
              <a:rPr dirty="0"/>
              <a:t/>
            </a:r>
            <a:br>
              <a:rPr dirty="0"/>
            </a:br>
            <a:r>
              <a:rPr lang="en-NZ" sz="2800" b="0" strike="noStrike" spc="-1" dirty="0">
                <a:latin typeface="Arial"/>
              </a:rPr>
              <a:t>MD Capture – Resource Info - </a:t>
            </a:r>
            <a:r>
              <a:rPr lang="en-NZ" sz="2800" b="0" strike="noStrike" spc="-1" dirty="0" err="1">
                <a:latin typeface="Arial"/>
              </a:rPr>
              <a:t>con’t</a:t>
            </a:r>
            <a:endParaRPr lang="en-NZ" sz="4400" b="0" strike="noStrike" spc="-1" dirty="0">
              <a:latin typeface="Arial"/>
            </a:endParaRPr>
          </a:p>
        </p:txBody>
      </p:sp>
      <p:sp>
        <p:nvSpPr>
          <p:cNvPr id="69" name="TextShape 2"/>
          <p:cNvSpPr txBox="1"/>
          <p:nvPr/>
        </p:nvSpPr>
        <p:spPr>
          <a:xfrm>
            <a:off x="504000" y="1605274"/>
            <a:ext cx="9071640" cy="3288240"/>
          </a:xfrm>
          <a:prstGeom prst="rect">
            <a:avLst/>
          </a:prstGeom>
          <a:noFill/>
          <a:ln>
            <a:noFill/>
          </a:ln>
        </p:spPr>
        <p:txBody>
          <a:bodyPr lIns="0" tIns="0" rIns="0" bIns="0">
            <a:normAutofit fontScale="55000" lnSpcReduction="20000"/>
          </a:bodyPr>
          <a:lstStyle/>
          <a:p>
            <a:pPr marL="432000" indent="-324000">
              <a:spcBef>
                <a:spcPts val="1417"/>
              </a:spcBef>
              <a:buClr>
                <a:srgbClr val="000000"/>
              </a:buClr>
              <a:buSzPct val="45000"/>
              <a:buFont typeface="Wingdings" charset="2"/>
              <a:buChar char=""/>
            </a:pPr>
            <a:r>
              <a:rPr lang="en-NZ" sz="3200" b="0" strike="noStrike" spc="-1" dirty="0">
                <a:latin typeface="Arial"/>
              </a:rPr>
              <a:t>Keyword section – needs further discussion and recommendations developed</a:t>
            </a:r>
          </a:p>
          <a:p>
            <a:pPr marL="864000" lvl="1" indent="-324000">
              <a:spcBef>
                <a:spcPts val="1134"/>
              </a:spcBef>
              <a:buClr>
                <a:srgbClr val="000000"/>
              </a:buClr>
              <a:buSzPct val="75000"/>
              <a:buFont typeface="Symbol" charset="2"/>
              <a:buChar char=""/>
            </a:pPr>
            <a:r>
              <a:rPr lang="en-NZ" sz="2800" b="0" strike="noStrike" spc="-1" dirty="0">
                <a:latin typeface="Arial"/>
              </a:rPr>
              <a:t>Use Thesauri!</a:t>
            </a:r>
          </a:p>
          <a:p>
            <a:pPr marL="864000" lvl="1" indent="-324000">
              <a:spcBef>
                <a:spcPts val="1134"/>
              </a:spcBef>
              <a:buClr>
                <a:srgbClr val="000000"/>
              </a:buClr>
              <a:buSzPct val="75000"/>
              <a:buFont typeface="Symbol" charset="2"/>
              <a:buChar char=""/>
            </a:pPr>
            <a:r>
              <a:rPr lang="en-NZ" sz="2800" b="0" strike="noStrike" spc="-1" dirty="0">
                <a:latin typeface="Arial"/>
              </a:rPr>
              <a:t>Standard and recommended thesauri – how to address in best practice</a:t>
            </a:r>
          </a:p>
          <a:p>
            <a:pPr marL="1296000" lvl="2" indent="-288000">
              <a:spcBef>
                <a:spcPts val="850"/>
              </a:spcBef>
              <a:buClr>
                <a:srgbClr val="000000"/>
              </a:buClr>
              <a:buSzPct val="45000"/>
              <a:buFont typeface="Wingdings" charset="2"/>
              <a:buChar char=""/>
            </a:pPr>
            <a:r>
              <a:rPr lang="en-NZ" sz="2400" b="0" strike="noStrike" spc="-1" dirty="0">
                <a:latin typeface="Arial"/>
              </a:rPr>
              <a:t>Which ones?</a:t>
            </a:r>
          </a:p>
          <a:p>
            <a:pPr marL="1296000" lvl="2" indent="-288000">
              <a:spcBef>
                <a:spcPts val="850"/>
              </a:spcBef>
              <a:buClr>
                <a:srgbClr val="000000"/>
              </a:buClr>
              <a:buSzPct val="45000"/>
              <a:buFont typeface="Wingdings" charset="2"/>
              <a:buChar char=""/>
            </a:pPr>
            <a:r>
              <a:rPr lang="en-NZ" sz="2400" b="0" strike="noStrike" spc="-1" dirty="0">
                <a:latin typeface="Arial"/>
              </a:rPr>
              <a:t>Common location?</a:t>
            </a:r>
          </a:p>
          <a:p>
            <a:pPr marL="1296000" lvl="2" indent="-288000">
              <a:spcBef>
                <a:spcPts val="850"/>
              </a:spcBef>
              <a:buClr>
                <a:srgbClr val="000000"/>
              </a:buClr>
              <a:buSzPct val="45000"/>
              <a:buFont typeface="Wingdings" charset="2"/>
              <a:buChar char=""/>
            </a:pPr>
            <a:r>
              <a:rPr lang="en-NZ" sz="2400" b="0" strike="noStrike" spc="-1" dirty="0">
                <a:latin typeface="Arial"/>
              </a:rPr>
              <a:t>How to use in schema?</a:t>
            </a:r>
          </a:p>
          <a:p>
            <a:pPr marL="864000" lvl="1" indent="-324000">
              <a:spcBef>
                <a:spcPts val="1134"/>
              </a:spcBef>
              <a:buClr>
                <a:srgbClr val="000000"/>
              </a:buClr>
              <a:buSzPct val="75000"/>
              <a:buFont typeface="Symbol" charset="2"/>
              <a:buChar char=""/>
            </a:pPr>
            <a:r>
              <a:rPr lang="en-NZ" sz="2800" b="0" strike="noStrike" spc="-1" dirty="0">
                <a:latin typeface="Arial"/>
              </a:rPr>
              <a:t>GA use of “</a:t>
            </a:r>
            <a:r>
              <a:rPr lang="en-NZ" sz="2800" b="0" strike="noStrike" spc="-1" dirty="0" err="1">
                <a:latin typeface="Arial"/>
              </a:rPr>
              <a:t>Published_External</a:t>
            </a:r>
            <a:r>
              <a:rPr lang="en-NZ" sz="2800" b="0" strike="noStrike" spc="-1" dirty="0">
                <a:latin typeface="Arial"/>
              </a:rPr>
              <a:t>” as a general keyword</a:t>
            </a:r>
          </a:p>
          <a:p>
            <a:pPr marL="1296000" lvl="2" indent="-288000">
              <a:spcBef>
                <a:spcPts val="850"/>
              </a:spcBef>
              <a:buClr>
                <a:srgbClr val="000000"/>
              </a:buClr>
              <a:buSzPct val="45000"/>
              <a:buFont typeface="Wingdings" charset="2"/>
              <a:buChar char=""/>
            </a:pPr>
            <a:r>
              <a:rPr lang="en-NZ" sz="2400" b="0" strike="noStrike" spc="-1" dirty="0">
                <a:latin typeface="Arial"/>
              </a:rPr>
              <a:t>What is this? Looks likely to support identification of externally published records. If so, there are other tools available – especially in </a:t>
            </a:r>
            <a:r>
              <a:rPr lang="en-NZ" sz="2400" b="0" strike="noStrike" spc="-1" dirty="0" err="1">
                <a:latin typeface="Arial"/>
              </a:rPr>
              <a:t>GeoNetwork</a:t>
            </a:r>
            <a:r>
              <a:rPr lang="en-NZ" sz="2400" b="0" strike="noStrike" spc="-1" dirty="0">
                <a:latin typeface="Arial"/>
              </a:rPr>
              <a:t>, but also in the standard</a:t>
            </a:r>
          </a:p>
          <a:p>
            <a:pPr marL="1296000" lvl="2" indent="-288000">
              <a:spcBef>
                <a:spcPts val="850"/>
              </a:spcBef>
              <a:buClr>
                <a:srgbClr val="000000"/>
              </a:buClr>
              <a:buSzPct val="45000"/>
              <a:buFont typeface="Wingdings" charset="2"/>
              <a:buChar char=""/>
            </a:pPr>
            <a:r>
              <a:rPr lang="en-NZ" sz="2400" b="0" strike="noStrike" spc="-1" dirty="0">
                <a:latin typeface="Arial"/>
              </a:rPr>
              <a:t>Should we encourage this type of use of keywords or other fields?</a:t>
            </a:r>
          </a:p>
          <a:p>
            <a:pPr marL="1296000" lvl="2" indent="-288000">
              <a:spcBef>
                <a:spcPts val="850"/>
              </a:spcBef>
              <a:buClr>
                <a:srgbClr val="000000"/>
              </a:buClr>
              <a:buSzPct val="45000"/>
              <a:buFont typeface="Wingdings" charset="2"/>
              <a:buChar char=""/>
            </a:pPr>
            <a:r>
              <a:rPr lang="en-NZ" sz="2400" spc="-1" dirty="0">
                <a:latin typeface="Arial"/>
              </a:rPr>
              <a:t>Can we identify</a:t>
            </a:r>
            <a:r>
              <a:rPr lang="en-NZ" sz="2400" b="0" strike="noStrike" spc="-1" dirty="0">
                <a:latin typeface="Arial"/>
              </a:rPr>
              <a:t> best practice ways to separate Internal data management metadata from external metadata?  </a:t>
            </a:r>
            <a:r>
              <a:rPr lang="en-NZ" sz="2400" b="0" strike="noStrike" spc="-1" dirty="0" err="1">
                <a:latin typeface="Arial"/>
              </a:rPr>
              <a:t>GeoNetwork</a:t>
            </a:r>
            <a:r>
              <a:rPr lang="en-NZ" sz="2400" b="0" strike="noStrike" spc="-1" dirty="0">
                <a:latin typeface="Arial"/>
              </a:rPr>
              <a:t> provides options.</a:t>
            </a:r>
          </a:p>
        </p:txBody>
      </p:sp>
      <p:pic>
        <p:nvPicPr>
          <p:cNvPr id="4" name="Picture 3">
            <a:extLst>
              <a:ext uri="{FF2B5EF4-FFF2-40B4-BE49-F238E27FC236}">
                <a16:creationId xmlns:a16="http://schemas.microsoft.com/office/drawing/2014/main" id="{FD917F1C-66D0-244E-A08E-B55602AC97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73480" cy="117348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Shape 1"/>
          <p:cNvSpPr txBox="1"/>
          <p:nvPr/>
        </p:nvSpPr>
        <p:spPr>
          <a:xfrm>
            <a:off x="504000" y="74160"/>
            <a:ext cx="9071640" cy="1250280"/>
          </a:xfrm>
          <a:prstGeom prst="rect">
            <a:avLst/>
          </a:prstGeom>
          <a:noFill/>
          <a:ln>
            <a:noFill/>
          </a:ln>
        </p:spPr>
        <p:txBody>
          <a:bodyPr lIns="0" tIns="0" rIns="0" bIns="0" anchor="ctr"/>
          <a:lstStyle/>
          <a:p>
            <a:pPr algn="r"/>
            <a:r>
              <a:rPr lang="en-NZ" sz="4000" b="0" strike="noStrike" spc="-1" dirty="0">
                <a:latin typeface="Arial"/>
              </a:rPr>
              <a:t>Identified issues</a:t>
            </a:r>
            <a:r>
              <a:rPr dirty="0"/>
              <a:t/>
            </a:r>
            <a:br>
              <a:rPr dirty="0"/>
            </a:br>
            <a:r>
              <a:rPr lang="en-NZ" sz="2800" b="0" strike="noStrike" spc="-1" dirty="0">
                <a:latin typeface="Arial"/>
              </a:rPr>
              <a:t>MD Capture – Resource Info - </a:t>
            </a:r>
            <a:r>
              <a:rPr lang="en-NZ" sz="2800" b="0" strike="noStrike" spc="-1" dirty="0" err="1">
                <a:latin typeface="Arial"/>
              </a:rPr>
              <a:t>con’t</a:t>
            </a:r>
            <a:endParaRPr lang="en-NZ" sz="4400" b="0" strike="noStrike" spc="-1" dirty="0">
              <a:latin typeface="Arial"/>
            </a:endParaRPr>
          </a:p>
        </p:txBody>
      </p:sp>
      <p:sp>
        <p:nvSpPr>
          <p:cNvPr id="71" name="TextShape 2"/>
          <p:cNvSpPr txBox="1"/>
          <p:nvPr/>
        </p:nvSpPr>
        <p:spPr>
          <a:xfrm>
            <a:off x="504000" y="1324440"/>
            <a:ext cx="9071640" cy="3288240"/>
          </a:xfrm>
          <a:prstGeom prst="rect">
            <a:avLst/>
          </a:prstGeom>
          <a:noFill/>
          <a:ln>
            <a:noFill/>
          </a:ln>
        </p:spPr>
        <p:txBody>
          <a:bodyPr lIns="0" tIns="0" rIns="0" bIns="0">
            <a:normAutofit fontScale="97000"/>
          </a:bodyPr>
          <a:lstStyle/>
          <a:p>
            <a:pPr marL="432000" indent="-324000">
              <a:spcBef>
                <a:spcPts val="1417"/>
              </a:spcBef>
              <a:buClr>
                <a:srgbClr val="000000"/>
              </a:buClr>
              <a:buSzPct val="45000"/>
              <a:buFont typeface="Wingdings" charset="2"/>
              <a:buChar char=""/>
            </a:pPr>
            <a:r>
              <a:rPr lang="en-NZ" sz="3200" b="0" strike="noStrike" spc="-1" dirty="0">
                <a:latin typeface="Arial"/>
              </a:rPr>
              <a:t>Distribution</a:t>
            </a:r>
          </a:p>
          <a:p>
            <a:pPr marL="864000" lvl="1" indent="-324000">
              <a:spcBef>
                <a:spcPts val="1134"/>
              </a:spcBef>
              <a:buClr>
                <a:srgbClr val="000000"/>
              </a:buClr>
              <a:buSzPct val="75000"/>
              <a:buFont typeface="Symbol" charset="2"/>
              <a:buChar char=""/>
            </a:pPr>
            <a:r>
              <a:rPr lang="en-NZ" sz="2800" b="0" strike="noStrike" spc="-1" dirty="0">
                <a:latin typeface="Arial"/>
              </a:rPr>
              <a:t>GA incorrectly cites “Geoscience Australia” as format distributor. </a:t>
            </a:r>
          </a:p>
          <a:p>
            <a:pPr marL="1296000" lvl="2" indent="-288000">
              <a:spcBef>
                <a:spcPts val="850"/>
              </a:spcBef>
              <a:buClr>
                <a:srgbClr val="000000"/>
              </a:buClr>
              <a:buSzPct val="45000"/>
              <a:buFont typeface="Wingdings" charset="2"/>
              <a:buChar char=""/>
            </a:pPr>
            <a:r>
              <a:rPr lang="en-NZ" sz="2400" b="0" strike="noStrike" spc="-1" dirty="0">
                <a:latin typeface="Arial"/>
              </a:rPr>
              <a:t>Should be </a:t>
            </a:r>
            <a:r>
              <a:rPr lang="en-NZ" sz="2400" b="0" strike="noStrike" spc="-1" dirty="0" err="1">
                <a:latin typeface="Arial"/>
              </a:rPr>
              <a:t>mrd:MD_Distributor</a:t>
            </a:r>
            <a:r>
              <a:rPr lang="en-NZ" sz="2400" b="0" strike="noStrike" spc="-1" dirty="0">
                <a:latin typeface="Arial"/>
              </a:rPr>
              <a:t>/</a:t>
            </a:r>
            <a:r>
              <a:rPr lang="en-NZ" sz="2400" b="0" strike="noStrike" spc="-1" dirty="0" err="1">
                <a:latin typeface="Arial"/>
              </a:rPr>
              <a:t>mrd:distributorContact</a:t>
            </a:r>
            <a:r>
              <a:rPr lang="en-NZ" sz="2400" b="0" strike="noStrike" spc="-1" dirty="0">
                <a:latin typeface="Arial"/>
              </a:rPr>
              <a:t>/</a:t>
            </a:r>
            <a:r>
              <a:rPr lang="en-NZ" sz="2400" b="0" strike="noStrike" spc="-1" dirty="0" err="1">
                <a:latin typeface="Arial"/>
              </a:rPr>
              <a:t>cit:CI_Responsibility</a:t>
            </a:r>
            <a:r>
              <a:rPr lang="en-NZ" sz="2400" b="0" strike="noStrike" spc="-1" dirty="0">
                <a:latin typeface="Arial"/>
              </a:rPr>
              <a:t>/</a:t>
            </a:r>
            <a:r>
              <a:rPr lang="en-NZ" sz="2400" b="0" strike="noStrike" spc="-1" dirty="0" err="1">
                <a:latin typeface="Arial"/>
              </a:rPr>
              <a:t>cit:party</a:t>
            </a:r>
            <a:r>
              <a:rPr lang="en-NZ" sz="2400" b="0" strike="noStrike" spc="-1" dirty="0">
                <a:latin typeface="Arial"/>
              </a:rPr>
              <a:t>/</a:t>
            </a:r>
            <a:r>
              <a:rPr lang="en-NZ" sz="2400" b="0" strike="noStrike" spc="-1" dirty="0" err="1">
                <a:latin typeface="Arial"/>
              </a:rPr>
              <a:t>cit:CI_Organisation</a:t>
            </a:r>
            <a:r>
              <a:rPr lang="en-NZ" sz="2400" b="0" strike="noStrike" spc="-1" dirty="0">
                <a:latin typeface="Arial"/>
              </a:rPr>
              <a:t>/</a:t>
            </a:r>
            <a:r>
              <a:rPr lang="en-NZ" sz="2400" b="0" strike="noStrike" spc="-1" dirty="0" err="1">
                <a:latin typeface="Arial"/>
              </a:rPr>
              <a:t>cit:name</a:t>
            </a:r>
            <a:endParaRPr lang="en-NZ" sz="2400" b="0" strike="noStrike" spc="-1" dirty="0">
              <a:latin typeface="Arial"/>
            </a:endParaRPr>
          </a:p>
          <a:p>
            <a:pPr marL="1296000" lvl="2" indent="-288000">
              <a:spcBef>
                <a:spcPts val="850"/>
              </a:spcBef>
              <a:buClr>
                <a:srgbClr val="000000"/>
              </a:buClr>
              <a:buSzPct val="45000"/>
              <a:buFont typeface="Wingdings" charset="2"/>
              <a:buChar char=""/>
            </a:pPr>
            <a:r>
              <a:rPr lang="en-NZ" sz="2400" b="0" strike="noStrike" spc="-1" dirty="0">
                <a:latin typeface="Arial"/>
              </a:rPr>
              <a:t>Digital transfer options undefined in GA example metadata</a:t>
            </a:r>
          </a:p>
          <a:p>
            <a:pPr marL="432000" indent="-324000">
              <a:spcBef>
                <a:spcPts val="1417"/>
              </a:spcBef>
              <a:buClr>
                <a:srgbClr val="000000"/>
              </a:buClr>
              <a:buSzPct val="45000"/>
              <a:buFont typeface="Wingdings" charset="2"/>
              <a:buChar char=""/>
            </a:pPr>
            <a:endParaRPr lang="en-NZ" sz="2400" b="0" strike="noStrike" spc="-1" dirty="0">
              <a:latin typeface="Arial"/>
            </a:endParaRPr>
          </a:p>
        </p:txBody>
      </p:sp>
      <p:pic>
        <p:nvPicPr>
          <p:cNvPr id="4" name="Picture 3">
            <a:extLst>
              <a:ext uri="{FF2B5EF4-FFF2-40B4-BE49-F238E27FC236}">
                <a16:creationId xmlns:a16="http://schemas.microsoft.com/office/drawing/2014/main" id="{E445D5E3-0C70-134C-8D85-1893D7281A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73480" cy="117348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Shape 1"/>
          <p:cNvSpPr txBox="1"/>
          <p:nvPr/>
        </p:nvSpPr>
        <p:spPr>
          <a:xfrm>
            <a:off x="504000" y="74160"/>
            <a:ext cx="9071640" cy="1250280"/>
          </a:xfrm>
          <a:prstGeom prst="rect">
            <a:avLst/>
          </a:prstGeom>
          <a:noFill/>
          <a:ln>
            <a:noFill/>
          </a:ln>
        </p:spPr>
        <p:txBody>
          <a:bodyPr lIns="0" tIns="0" rIns="0" bIns="0" anchor="ctr"/>
          <a:lstStyle/>
          <a:p>
            <a:pPr algn="r"/>
            <a:r>
              <a:rPr lang="en-NZ" sz="4000" b="0" strike="noStrike" spc="-1" dirty="0">
                <a:latin typeface="Arial"/>
              </a:rPr>
              <a:t>Identified issues</a:t>
            </a:r>
            <a:r>
              <a:rPr sz="1600" dirty="0"/>
              <a:t/>
            </a:r>
            <a:br>
              <a:rPr sz="1600" dirty="0"/>
            </a:br>
            <a:r>
              <a:rPr lang="en-NZ" sz="2800" b="0" strike="noStrike" spc="-1" dirty="0">
                <a:latin typeface="Arial"/>
              </a:rPr>
              <a:t>MD Capture – Resource Info - </a:t>
            </a:r>
            <a:r>
              <a:rPr lang="en-NZ" sz="2800" b="0" strike="noStrike" spc="-1" dirty="0" err="1">
                <a:latin typeface="Arial"/>
              </a:rPr>
              <a:t>con’t</a:t>
            </a:r>
            <a:endParaRPr lang="en-NZ" sz="4000" b="0" strike="noStrike" spc="-1" dirty="0">
              <a:latin typeface="Arial"/>
            </a:endParaRPr>
          </a:p>
        </p:txBody>
      </p:sp>
      <p:sp>
        <p:nvSpPr>
          <p:cNvPr id="75" name="TextShape 2"/>
          <p:cNvSpPr txBox="1"/>
          <p:nvPr/>
        </p:nvSpPr>
        <p:spPr>
          <a:xfrm>
            <a:off x="504000" y="1326600"/>
            <a:ext cx="9071640" cy="3288240"/>
          </a:xfrm>
          <a:prstGeom prst="rect">
            <a:avLst/>
          </a:prstGeom>
          <a:noFill/>
          <a:ln>
            <a:noFill/>
          </a:ln>
        </p:spPr>
        <p:txBody>
          <a:bodyPr lIns="0" tIns="0" rIns="0" bIns="0">
            <a:normAutofit fontScale="75000" lnSpcReduction="20000"/>
          </a:bodyPr>
          <a:lstStyle/>
          <a:p>
            <a:pPr marL="432000" indent="-324000">
              <a:lnSpc>
                <a:spcPct val="120000"/>
              </a:lnSpc>
              <a:spcBef>
                <a:spcPts val="1417"/>
              </a:spcBef>
              <a:buClr>
                <a:srgbClr val="000000"/>
              </a:buClr>
              <a:buSzPct val="45000"/>
              <a:buFont typeface="Wingdings" charset="2"/>
              <a:buChar char=""/>
            </a:pPr>
            <a:r>
              <a:rPr lang="en-NZ" sz="3200" b="0" strike="noStrike" spc="-1" dirty="0">
                <a:latin typeface="Arial"/>
              </a:rPr>
              <a:t>Extents </a:t>
            </a:r>
          </a:p>
          <a:p>
            <a:pPr marL="864000" lvl="1" indent="-324000">
              <a:lnSpc>
                <a:spcPct val="120000"/>
              </a:lnSpc>
              <a:spcBef>
                <a:spcPts val="1134"/>
              </a:spcBef>
              <a:buClr>
                <a:srgbClr val="000000"/>
              </a:buClr>
              <a:buSzPct val="75000"/>
              <a:buFont typeface="Symbol" charset="2"/>
              <a:buChar char=""/>
            </a:pPr>
            <a:r>
              <a:rPr lang="en-NZ" sz="2800" b="0" strike="noStrike" spc="-1" dirty="0">
                <a:latin typeface="Arial"/>
              </a:rPr>
              <a:t>ABARES record lacks </a:t>
            </a:r>
            <a:r>
              <a:rPr lang="en-NZ" sz="2800" b="0" strike="noStrike" spc="-1" dirty="0" err="1">
                <a:latin typeface="Arial"/>
              </a:rPr>
              <a:t>gml</a:t>
            </a:r>
            <a:r>
              <a:rPr lang="en-NZ" sz="2800" b="0" strike="noStrike" spc="-1" dirty="0">
                <a:latin typeface="Arial"/>
              </a:rPr>
              <a:t> namespace on date information on sample record</a:t>
            </a:r>
          </a:p>
          <a:p>
            <a:pPr marL="432000" indent="-324000">
              <a:lnSpc>
                <a:spcPct val="120000"/>
              </a:lnSpc>
              <a:spcBef>
                <a:spcPts val="1417"/>
              </a:spcBef>
              <a:buClr>
                <a:srgbClr val="000000"/>
              </a:buClr>
              <a:buSzPct val="45000"/>
              <a:buFont typeface="Wingdings" charset="2"/>
              <a:buChar char=""/>
            </a:pPr>
            <a:r>
              <a:rPr lang="en-NZ" sz="3200" b="0" strike="noStrike" spc="-1" dirty="0">
                <a:latin typeface="Arial"/>
              </a:rPr>
              <a:t>Linage, Usage. Associated resource, Spatial Representation, Data Attribute definition</a:t>
            </a:r>
          </a:p>
          <a:p>
            <a:pPr marL="864000" lvl="1" indent="-324000">
              <a:lnSpc>
                <a:spcPct val="120000"/>
              </a:lnSpc>
              <a:spcBef>
                <a:spcPts val="1134"/>
              </a:spcBef>
              <a:buClr>
                <a:srgbClr val="000000"/>
              </a:buClr>
              <a:buSzPct val="75000"/>
              <a:buFont typeface="Symbol" charset="2"/>
              <a:buChar char=""/>
            </a:pPr>
            <a:r>
              <a:rPr lang="en-NZ" sz="2800" b="0" strike="noStrike" spc="-1" dirty="0">
                <a:latin typeface="Arial"/>
              </a:rPr>
              <a:t>Not populated in either example metadata record</a:t>
            </a:r>
          </a:p>
          <a:p>
            <a:pPr marL="864000" lvl="1" indent="-324000">
              <a:lnSpc>
                <a:spcPct val="120000"/>
              </a:lnSpc>
              <a:spcBef>
                <a:spcPts val="1134"/>
              </a:spcBef>
              <a:buClr>
                <a:srgbClr val="000000"/>
              </a:buClr>
              <a:buSzPct val="75000"/>
              <a:buFont typeface="Symbol" charset="2"/>
              <a:buChar char=""/>
            </a:pPr>
            <a:r>
              <a:rPr lang="en-NZ" sz="2800" b="0" strike="noStrike" spc="-1" dirty="0">
                <a:latin typeface="Arial"/>
              </a:rPr>
              <a:t>Need to review what we want to do with these in Best Practice terms </a:t>
            </a:r>
          </a:p>
        </p:txBody>
      </p:sp>
      <p:pic>
        <p:nvPicPr>
          <p:cNvPr id="4" name="Picture 3">
            <a:extLst>
              <a:ext uri="{FF2B5EF4-FFF2-40B4-BE49-F238E27FC236}">
                <a16:creationId xmlns:a16="http://schemas.microsoft.com/office/drawing/2014/main" id="{545C2D79-079A-744D-9D75-BD67421F54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73480" cy="1173480"/>
          </a:xfrm>
          <a:prstGeom prst="rect">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Shape 1"/>
          <p:cNvSpPr txBox="1"/>
          <p:nvPr/>
        </p:nvSpPr>
        <p:spPr>
          <a:xfrm>
            <a:off x="504000" y="74160"/>
            <a:ext cx="9071640" cy="1250280"/>
          </a:xfrm>
          <a:prstGeom prst="rect">
            <a:avLst/>
          </a:prstGeom>
          <a:noFill/>
          <a:ln>
            <a:noFill/>
          </a:ln>
        </p:spPr>
        <p:txBody>
          <a:bodyPr lIns="0" tIns="0" rIns="0" bIns="0" anchor="ctr"/>
          <a:lstStyle/>
          <a:p>
            <a:pPr algn="r"/>
            <a:r>
              <a:rPr lang="en-NZ" sz="4000" b="0" strike="noStrike" spc="-1" dirty="0">
                <a:latin typeface="Arial"/>
              </a:rPr>
              <a:t>Identified issues</a:t>
            </a:r>
            <a:r>
              <a:rPr sz="1600" dirty="0"/>
              <a:t/>
            </a:r>
            <a:br>
              <a:rPr sz="1600" dirty="0"/>
            </a:br>
            <a:r>
              <a:rPr lang="en-NZ" sz="2800" b="0" strike="noStrike" spc="-1" dirty="0">
                <a:latin typeface="Arial"/>
              </a:rPr>
              <a:t>Metadata Capture – Metadata</a:t>
            </a:r>
            <a:endParaRPr lang="en-NZ" sz="4000" b="0" strike="noStrike" spc="-1" dirty="0">
              <a:latin typeface="Arial"/>
            </a:endParaRPr>
          </a:p>
        </p:txBody>
      </p:sp>
      <p:sp>
        <p:nvSpPr>
          <p:cNvPr id="77" name="TextShape 2"/>
          <p:cNvSpPr txBox="1"/>
          <p:nvPr/>
        </p:nvSpPr>
        <p:spPr>
          <a:xfrm>
            <a:off x="504000" y="1326600"/>
            <a:ext cx="9071640" cy="3288240"/>
          </a:xfrm>
          <a:prstGeom prst="rect">
            <a:avLst/>
          </a:prstGeom>
          <a:noFill/>
          <a:ln>
            <a:noFill/>
          </a:ln>
        </p:spPr>
        <p:txBody>
          <a:bodyPr lIns="0" tIns="0" rIns="0" bIns="0">
            <a:noAutofit/>
          </a:bodyPr>
          <a:lstStyle/>
          <a:p>
            <a:pPr marL="393750" indent="-285750">
              <a:spcBef>
                <a:spcPts val="1417"/>
              </a:spcBef>
              <a:buClr>
                <a:srgbClr val="000000"/>
              </a:buClr>
              <a:buSzPct val="75000"/>
              <a:buFont typeface="Arial" panose="020B0604020202020204" pitchFamily="34" charset="0"/>
              <a:buChar char="•"/>
            </a:pPr>
            <a:r>
              <a:rPr lang="en-NZ" b="0" strike="noStrike" spc="-1" dirty="0">
                <a:latin typeface="Arial"/>
              </a:rPr>
              <a:t>Best practice needed for identifiers and URL. </a:t>
            </a:r>
          </a:p>
          <a:p>
            <a:pPr marL="825750" lvl="1" indent="-285750">
              <a:spcBef>
                <a:spcPts val="1134"/>
              </a:spcBef>
              <a:buClr>
                <a:srgbClr val="000000"/>
              </a:buClr>
              <a:buSzPct val="75000"/>
              <a:buFont typeface="Arial" panose="020B0604020202020204" pitchFamily="34" charset="0"/>
              <a:buChar char="•"/>
            </a:pPr>
            <a:r>
              <a:rPr lang="en-NZ" sz="1600" b="0" strike="noStrike" spc="-1" dirty="0">
                <a:latin typeface="Arial"/>
              </a:rPr>
              <a:t>Should we consider recommending point of truth </a:t>
            </a:r>
            <a:r>
              <a:rPr lang="en-NZ" sz="1600" b="0" strike="noStrike" spc="-1" dirty="0" err="1">
                <a:latin typeface="Arial"/>
              </a:rPr>
              <a:t>dereferencable</a:t>
            </a:r>
            <a:r>
              <a:rPr lang="en-NZ" sz="1600" b="0" strike="noStrike" spc="-1" dirty="0">
                <a:latin typeface="Arial"/>
              </a:rPr>
              <a:t> URI’s (later discussion)</a:t>
            </a:r>
          </a:p>
          <a:p>
            <a:pPr marL="393750" indent="-285750">
              <a:spcBef>
                <a:spcPts val="1417"/>
              </a:spcBef>
              <a:buClr>
                <a:srgbClr val="000000"/>
              </a:buClr>
              <a:buSzPct val="75000"/>
              <a:buFont typeface="Arial" panose="020B0604020202020204" pitchFamily="34" charset="0"/>
              <a:buChar char="•"/>
            </a:pPr>
            <a:r>
              <a:rPr lang="en-NZ" b="0" strike="noStrike" spc="-1" dirty="0">
                <a:latin typeface="Arial"/>
              </a:rPr>
              <a:t>Metadata constraints - </a:t>
            </a:r>
            <a:r>
              <a:rPr lang="en-NZ" sz="1600" b="0" strike="noStrike" spc="-1" dirty="0">
                <a:latin typeface="Arial"/>
              </a:rPr>
              <a:t>Thin on metadata use constraints – is this okay?</a:t>
            </a:r>
          </a:p>
          <a:p>
            <a:pPr marL="825750" lvl="1" indent="-285750">
              <a:spcBef>
                <a:spcPts val="1134"/>
              </a:spcBef>
              <a:buClr>
                <a:srgbClr val="000000"/>
              </a:buClr>
              <a:buSzPct val="75000"/>
              <a:buFont typeface="Arial" panose="020B0604020202020204" pitchFamily="34" charset="0"/>
              <a:buChar char="•"/>
            </a:pPr>
            <a:r>
              <a:rPr lang="en-NZ" sz="1600" b="0" strike="noStrike" spc="-1" dirty="0">
                <a:latin typeface="Arial"/>
              </a:rPr>
              <a:t>ABARES - </a:t>
            </a:r>
          </a:p>
          <a:p>
            <a:pPr marL="1179450" lvl="2" indent="-171450">
              <a:spcBef>
                <a:spcPts val="850"/>
              </a:spcBef>
              <a:buClr>
                <a:srgbClr val="000000"/>
              </a:buClr>
              <a:buSzPct val="75000"/>
              <a:buFont typeface="Arial" panose="020B0604020202020204" pitchFamily="34" charset="0"/>
              <a:buChar char="•"/>
            </a:pPr>
            <a:r>
              <a:rPr lang="en-NZ" sz="1400" b="0" strike="noStrike" spc="-1" dirty="0">
                <a:latin typeface="Arial"/>
              </a:rPr>
              <a:t>Heavy reliance on generic </a:t>
            </a:r>
            <a:r>
              <a:rPr lang="en-NZ" sz="1400" b="0" strike="noStrike" spc="-1" dirty="0" err="1">
                <a:latin typeface="Arial"/>
              </a:rPr>
              <a:t>MD_Constraints</a:t>
            </a:r>
            <a:r>
              <a:rPr lang="en-NZ" sz="1400" b="0" strike="noStrike" spc="-1" dirty="0">
                <a:latin typeface="Arial"/>
              </a:rPr>
              <a:t>/</a:t>
            </a:r>
            <a:r>
              <a:rPr lang="en-NZ" sz="1400" b="0" strike="noStrike" spc="-1" dirty="0" err="1">
                <a:latin typeface="Arial"/>
              </a:rPr>
              <a:t>mco:useLimitations</a:t>
            </a:r>
            <a:endParaRPr lang="en-NZ" sz="1400" b="0" strike="noStrike" spc="-1" dirty="0">
              <a:latin typeface="Arial"/>
            </a:endParaRPr>
          </a:p>
          <a:p>
            <a:pPr marL="1179450" lvl="2" indent="-171450">
              <a:spcBef>
                <a:spcPts val="850"/>
              </a:spcBef>
              <a:buClr>
                <a:srgbClr val="000000"/>
              </a:buClr>
              <a:buSzPct val="75000"/>
              <a:buFont typeface="Arial" panose="020B0604020202020204" pitchFamily="34" charset="0"/>
              <a:buChar char="•"/>
            </a:pPr>
            <a:r>
              <a:rPr lang="en-NZ" sz="1400" b="0" strike="noStrike" spc="-1" dirty="0">
                <a:latin typeface="Arial"/>
              </a:rPr>
              <a:t>Citation of “General Public” and “</a:t>
            </a:r>
            <a:r>
              <a:rPr lang="en-NZ" sz="1400" b="0" strike="noStrike" spc="-1" dirty="0" err="1">
                <a:latin typeface="Arial"/>
              </a:rPr>
              <a:t>AnyPosition</a:t>
            </a:r>
            <a:r>
              <a:rPr lang="en-NZ" sz="1400" b="0" strike="noStrike" spc="-1" dirty="0">
                <a:latin typeface="Arial"/>
              </a:rPr>
              <a:t>” under individual within organisation contact information </a:t>
            </a:r>
          </a:p>
          <a:p>
            <a:pPr marL="1179450" lvl="2" indent="-171450">
              <a:spcBef>
                <a:spcPts val="850"/>
              </a:spcBef>
              <a:buClr>
                <a:srgbClr val="000000"/>
              </a:buClr>
              <a:buSzPct val="75000"/>
              <a:buFont typeface="Arial" panose="020B0604020202020204" pitchFamily="34" charset="0"/>
              <a:buChar char="•"/>
            </a:pPr>
            <a:r>
              <a:rPr lang="en-NZ" sz="1400" b="0" strike="noStrike" spc="-1" dirty="0">
                <a:latin typeface="Arial"/>
              </a:rPr>
              <a:t>Cryptic ‘X3 “Licence type: Copyright Commonwealth of Australia 2018…”’ entry under /</a:t>
            </a:r>
            <a:r>
              <a:rPr lang="en-NZ" sz="1400" b="0" strike="noStrike" spc="-1" dirty="0" err="1">
                <a:latin typeface="Arial"/>
              </a:rPr>
              <a:t>mco:MD_LegalConstraints</a:t>
            </a:r>
            <a:r>
              <a:rPr lang="en-NZ" sz="1400" b="0" strike="noStrike" spc="-1" dirty="0">
                <a:latin typeface="Arial"/>
              </a:rPr>
              <a:t>/</a:t>
            </a:r>
            <a:r>
              <a:rPr lang="en-NZ" sz="1400" b="0" strike="noStrike" spc="-1" dirty="0" err="1">
                <a:latin typeface="Arial"/>
              </a:rPr>
              <a:t>mco:otherConstraints</a:t>
            </a:r>
            <a:endParaRPr lang="en-NZ" sz="1400" b="0" strike="noStrike" spc="-1" dirty="0">
              <a:latin typeface="Arial"/>
            </a:endParaRPr>
          </a:p>
          <a:p>
            <a:pPr marL="1179450" lvl="2" indent="-171450">
              <a:spcBef>
                <a:spcPts val="850"/>
              </a:spcBef>
              <a:buClr>
                <a:srgbClr val="000000"/>
              </a:buClr>
              <a:buSzPct val="75000"/>
              <a:buFont typeface="Arial" panose="020B0604020202020204" pitchFamily="34" charset="0"/>
              <a:buChar char="•"/>
            </a:pPr>
            <a:r>
              <a:rPr lang="en-NZ" sz="1400" b="0" strike="noStrike" spc="-1" dirty="0">
                <a:latin typeface="Arial"/>
              </a:rPr>
              <a:t>Vague reference ‘</a:t>
            </a:r>
            <a:r>
              <a:rPr lang="en-NZ" sz="1400" b="0" strike="noStrike" spc="-1" dirty="0" err="1">
                <a:latin typeface="Arial"/>
              </a:rPr>
              <a:t>codeListValue</a:t>
            </a:r>
            <a:r>
              <a:rPr lang="en-NZ" sz="1400" b="0" strike="noStrike" spc="-1" dirty="0">
                <a:latin typeface="Arial"/>
              </a:rPr>
              <a:t>="copyright"’ under </a:t>
            </a:r>
            <a:r>
              <a:rPr lang="en-NZ" sz="1400" b="0" strike="noStrike" spc="-1" dirty="0" err="1">
                <a:latin typeface="Arial"/>
              </a:rPr>
              <a:t>mco:MD_LegalConstraints</a:t>
            </a:r>
            <a:r>
              <a:rPr lang="en-NZ" sz="1400" b="0" strike="noStrike" spc="-1" dirty="0">
                <a:latin typeface="Arial"/>
              </a:rPr>
              <a:t>/</a:t>
            </a:r>
            <a:r>
              <a:rPr lang="en-NZ" sz="1400" b="0" strike="noStrike" spc="-1" dirty="0" err="1">
                <a:latin typeface="Arial"/>
              </a:rPr>
              <a:t>mco:releasability</a:t>
            </a:r>
            <a:r>
              <a:rPr lang="en-NZ" sz="1400" b="0" strike="noStrike" spc="-1" dirty="0">
                <a:latin typeface="Arial"/>
              </a:rPr>
              <a:t>/</a:t>
            </a:r>
            <a:r>
              <a:rPr lang="en-NZ" sz="1400" b="0" strike="noStrike" spc="-1" dirty="0" err="1">
                <a:latin typeface="Arial"/>
              </a:rPr>
              <a:t>mco:MD_Releasability</a:t>
            </a:r>
            <a:r>
              <a:rPr lang="en-NZ" sz="1400" b="0" strike="noStrike" spc="-1" dirty="0">
                <a:latin typeface="Arial"/>
              </a:rPr>
              <a:t>/</a:t>
            </a:r>
            <a:r>
              <a:rPr lang="en-NZ" sz="1400" b="0" strike="noStrike" spc="-1" dirty="0" err="1">
                <a:latin typeface="Arial"/>
              </a:rPr>
              <a:t>mco:disseminationConstraints</a:t>
            </a:r>
            <a:endParaRPr lang="en-NZ" sz="1400" b="0" strike="noStrike" spc="-1" dirty="0">
              <a:latin typeface="Arial"/>
            </a:endParaRPr>
          </a:p>
          <a:p>
            <a:pPr marL="393750" indent="-285750">
              <a:spcBef>
                <a:spcPts val="1417"/>
              </a:spcBef>
              <a:buClr>
                <a:srgbClr val="000000"/>
              </a:buClr>
              <a:buSzPct val="75000"/>
              <a:buFont typeface="Arial" panose="020B0604020202020204" pitchFamily="34" charset="0"/>
              <a:buChar char="•"/>
            </a:pPr>
            <a:r>
              <a:rPr lang="en-NZ" b="0" strike="noStrike" spc="-1" dirty="0">
                <a:latin typeface="Arial"/>
              </a:rPr>
              <a:t>GA - No metadata constraint info captured in example record</a:t>
            </a:r>
          </a:p>
        </p:txBody>
      </p:sp>
      <p:pic>
        <p:nvPicPr>
          <p:cNvPr id="4" name="Picture 3">
            <a:extLst>
              <a:ext uri="{FF2B5EF4-FFF2-40B4-BE49-F238E27FC236}">
                <a16:creationId xmlns:a16="http://schemas.microsoft.com/office/drawing/2014/main" id="{C07136B5-51FE-194A-9F12-89FCB62CE0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73480" cy="1173480"/>
          </a:xfrm>
          <a:prstGeom prst="rect">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Shape 1"/>
          <p:cNvSpPr txBox="1"/>
          <p:nvPr/>
        </p:nvSpPr>
        <p:spPr>
          <a:xfrm>
            <a:off x="504000" y="74160"/>
            <a:ext cx="9071640" cy="1250280"/>
          </a:xfrm>
          <a:prstGeom prst="rect">
            <a:avLst/>
          </a:prstGeom>
          <a:noFill/>
          <a:ln>
            <a:noFill/>
          </a:ln>
        </p:spPr>
        <p:txBody>
          <a:bodyPr lIns="0" tIns="0" rIns="0" bIns="0" anchor="ctr"/>
          <a:lstStyle/>
          <a:p>
            <a:pPr algn="r"/>
            <a:r>
              <a:rPr lang="en-NZ" sz="4000" b="0" strike="noStrike" spc="-1" dirty="0">
                <a:latin typeface="Arial"/>
              </a:rPr>
              <a:t>Identified issues</a:t>
            </a:r>
            <a:r>
              <a:rPr dirty="0"/>
              <a:t/>
            </a:r>
            <a:br>
              <a:rPr dirty="0"/>
            </a:br>
            <a:r>
              <a:rPr lang="en-NZ" sz="2800" b="0" strike="noStrike" spc="-1" dirty="0">
                <a:latin typeface="Arial"/>
              </a:rPr>
              <a:t>MD Capture – Resource Info - </a:t>
            </a:r>
            <a:r>
              <a:rPr lang="en-NZ" sz="2800" b="0" strike="noStrike" spc="-1" dirty="0" err="1">
                <a:latin typeface="Arial"/>
              </a:rPr>
              <a:t>con’t</a:t>
            </a:r>
            <a:endParaRPr lang="en-NZ" sz="4400" b="0" strike="noStrike" spc="-1" dirty="0">
              <a:latin typeface="Arial"/>
            </a:endParaRPr>
          </a:p>
        </p:txBody>
      </p:sp>
      <p:sp>
        <p:nvSpPr>
          <p:cNvPr id="73" name="TextShape 2"/>
          <p:cNvSpPr txBox="1"/>
          <p:nvPr/>
        </p:nvSpPr>
        <p:spPr>
          <a:xfrm>
            <a:off x="504000" y="1326600"/>
            <a:ext cx="9071640" cy="3288240"/>
          </a:xfrm>
          <a:prstGeom prst="rect">
            <a:avLst/>
          </a:prstGeom>
          <a:noFill/>
          <a:ln>
            <a:noFill/>
          </a:ln>
        </p:spPr>
        <p:txBody>
          <a:bodyPr lIns="0" tIns="0" rIns="0" bIns="0">
            <a:normAutofit fontScale="88000"/>
          </a:bodyPr>
          <a:lstStyle/>
          <a:p>
            <a:pPr marL="432000" indent="-324000">
              <a:spcBef>
                <a:spcPts val="1417"/>
              </a:spcBef>
              <a:buClr>
                <a:srgbClr val="000000"/>
              </a:buClr>
              <a:buSzPct val="45000"/>
              <a:buFont typeface="Wingdings" charset="2"/>
              <a:buChar char=""/>
            </a:pPr>
            <a:r>
              <a:rPr lang="en-NZ" sz="3200" b="0" strike="noStrike" spc="-1" dirty="0">
                <a:latin typeface="Arial"/>
              </a:rPr>
              <a:t>Constraints</a:t>
            </a:r>
          </a:p>
          <a:p>
            <a:pPr marL="864000" lvl="1" indent="-324000">
              <a:spcBef>
                <a:spcPts val="1134"/>
              </a:spcBef>
              <a:buClr>
                <a:srgbClr val="000000"/>
              </a:buClr>
              <a:buSzPct val="75000"/>
              <a:buFont typeface="Symbol" charset="2"/>
              <a:buChar char=""/>
            </a:pPr>
            <a:r>
              <a:rPr lang="en-NZ" sz="2800" b="0" strike="noStrike" spc="-1" dirty="0">
                <a:latin typeface="Arial"/>
              </a:rPr>
              <a:t>ABARES cites “Creative Commons” under “</a:t>
            </a:r>
            <a:r>
              <a:rPr lang="en-NZ" sz="2800" b="0" strike="noStrike" spc="-1" dirty="0" err="1">
                <a:latin typeface="Arial"/>
              </a:rPr>
              <a:t>mco:otherConstraints</a:t>
            </a:r>
            <a:r>
              <a:rPr lang="en-NZ" sz="2800" b="0" strike="noStrike" spc="-1" dirty="0">
                <a:latin typeface="Arial"/>
              </a:rPr>
              <a:t>” instead of </a:t>
            </a:r>
            <a:r>
              <a:rPr lang="en-NZ" sz="2800" b="0" strike="noStrike" spc="-1" dirty="0" err="1">
                <a:latin typeface="Arial"/>
              </a:rPr>
              <a:t>mco:MD_LegalContraints</a:t>
            </a:r>
            <a:endParaRPr lang="en-NZ" sz="2800" b="0" strike="noStrike" spc="-1" dirty="0">
              <a:latin typeface="Arial"/>
            </a:endParaRPr>
          </a:p>
          <a:p>
            <a:pPr marL="864000" lvl="1" indent="-324000">
              <a:spcBef>
                <a:spcPts val="1134"/>
              </a:spcBef>
              <a:buClr>
                <a:srgbClr val="000000"/>
              </a:buClr>
              <a:buSzPct val="75000"/>
              <a:buFont typeface="Symbol" charset="2"/>
              <a:buChar char=""/>
            </a:pPr>
            <a:r>
              <a:rPr lang="en-NZ" sz="2800" b="0" strike="noStrike" spc="-1" dirty="0">
                <a:latin typeface="Arial"/>
              </a:rPr>
              <a:t>A general discussion is needed about copyright, license and other legal constraints and where they apply.  Special guidance with legal advice to draft is recommended</a:t>
            </a:r>
          </a:p>
          <a:p>
            <a:pPr marL="432000" indent="-324000">
              <a:spcBef>
                <a:spcPts val="1417"/>
              </a:spcBef>
              <a:buClr>
                <a:srgbClr val="000000"/>
              </a:buClr>
              <a:buSzPct val="45000"/>
              <a:buFont typeface="Wingdings" charset="2"/>
              <a:buChar char=""/>
            </a:pPr>
            <a:endParaRPr lang="en-NZ" sz="2800" b="0" strike="noStrike" spc="-1" dirty="0">
              <a:latin typeface="Arial"/>
            </a:endParaRPr>
          </a:p>
        </p:txBody>
      </p:sp>
      <p:pic>
        <p:nvPicPr>
          <p:cNvPr id="4" name="Picture 3">
            <a:extLst>
              <a:ext uri="{FF2B5EF4-FFF2-40B4-BE49-F238E27FC236}">
                <a16:creationId xmlns:a16="http://schemas.microsoft.com/office/drawing/2014/main" id="{86FFEE34-4F52-EF4D-8D1B-F0823BECCA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73480" cy="117348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Shape 1"/>
          <p:cNvSpPr txBox="1"/>
          <p:nvPr/>
        </p:nvSpPr>
        <p:spPr>
          <a:xfrm>
            <a:off x="504000" y="226080"/>
            <a:ext cx="9071640" cy="946440"/>
          </a:xfrm>
          <a:prstGeom prst="rect">
            <a:avLst/>
          </a:prstGeom>
          <a:noFill/>
          <a:ln>
            <a:noFill/>
          </a:ln>
        </p:spPr>
        <p:txBody>
          <a:bodyPr lIns="0" tIns="0" rIns="0" bIns="0" anchor="ctr"/>
          <a:lstStyle/>
          <a:p>
            <a:pPr algn="r"/>
            <a:r>
              <a:rPr lang="en-NZ" sz="4400" b="0" strike="noStrike" spc="-1" dirty="0">
                <a:latin typeface="Arial"/>
              </a:rPr>
              <a:t>General Issues</a:t>
            </a:r>
          </a:p>
        </p:txBody>
      </p:sp>
      <p:sp>
        <p:nvSpPr>
          <p:cNvPr id="81" name="TextShape 2"/>
          <p:cNvSpPr txBox="1"/>
          <p:nvPr/>
        </p:nvSpPr>
        <p:spPr>
          <a:xfrm>
            <a:off x="504000" y="1326600"/>
            <a:ext cx="9071640" cy="3288240"/>
          </a:xfrm>
          <a:prstGeom prst="rect">
            <a:avLst/>
          </a:prstGeom>
          <a:noFill/>
          <a:ln>
            <a:noFill/>
          </a:ln>
        </p:spPr>
        <p:txBody>
          <a:bodyPr lIns="0" tIns="0" rIns="0" bIns="0">
            <a:normAutofit fontScale="49500" lnSpcReduction="20000"/>
          </a:bodyPr>
          <a:lstStyle/>
          <a:p>
            <a:pPr marL="432000" indent="-324000">
              <a:lnSpc>
                <a:spcPct val="120000"/>
              </a:lnSpc>
              <a:spcBef>
                <a:spcPts val="1417"/>
              </a:spcBef>
              <a:buClr>
                <a:srgbClr val="000000"/>
              </a:buClr>
              <a:buSzPct val="45000"/>
              <a:buFont typeface="Wingdings" charset="2"/>
              <a:buChar char=""/>
            </a:pPr>
            <a:r>
              <a:rPr lang="en-NZ" sz="3200" b="0" strike="noStrike" spc="-1" dirty="0">
                <a:latin typeface="Arial"/>
              </a:rPr>
              <a:t>Copyrights – (DISCLAIMER – I am not a lawyer!)</a:t>
            </a:r>
          </a:p>
          <a:p>
            <a:pPr marL="864000" lvl="1" indent="-324000">
              <a:lnSpc>
                <a:spcPct val="120000"/>
              </a:lnSpc>
              <a:spcBef>
                <a:spcPts val="1134"/>
              </a:spcBef>
              <a:buClr>
                <a:srgbClr val="000000"/>
              </a:buClr>
              <a:buSzPct val="75000"/>
              <a:buFont typeface="Symbol" charset="2"/>
              <a:buChar char=""/>
            </a:pPr>
            <a:r>
              <a:rPr lang="en-NZ" sz="2800" b="0" strike="noStrike" spc="-1" dirty="0">
                <a:latin typeface="Arial"/>
              </a:rPr>
              <a:t>Are primarily for Distributions or Collections</a:t>
            </a:r>
          </a:p>
          <a:p>
            <a:pPr marL="864000" lvl="1" indent="-324000">
              <a:lnSpc>
                <a:spcPct val="120000"/>
              </a:lnSpc>
              <a:spcBef>
                <a:spcPts val="1134"/>
              </a:spcBef>
              <a:buClr>
                <a:srgbClr val="000000"/>
              </a:buClr>
              <a:buSzPct val="75000"/>
              <a:buFont typeface="Symbol" charset="2"/>
              <a:buChar char=""/>
            </a:pPr>
            <a:r>
              <a:rPr lang="en-NZ" sz="2800" b="0" strike="noStrike" spc="-1" dirty="0">
                <a:latin typeface="Arial"/>
              </a:rPr>
              <a:t>Different distributions can have different copyright licence</a:t>
            </a:r>
          </a:p>
          <a:p>
            <a:pPr marL="864000" lvl="1" indent="-324000">
              <a:lnSpc>
                <a:spcPct val="120000"/>
              </a:lnSpc>
              <a:spcBef>
                <a:spcPts val="1134"/>
              </a:spcBef>
              <a:buClr>
                <a:srgbClr val="000000"/>
              </a:buClr>
              <a:buSzPct val="75000"/>
              <a:buFont typeface="Symbol" charset="2"/>
              <a:buChar char=""/>
            </a:pPr>
            <a:r>
              <a:rPr lang="en-NZ" sz="2800" b="0" strike="noStrike" spc="-1" dirty="0">
                <a:latin typeface="Arial"/>
              </a:rPr>
              <a:t>Facts cannot be copyrighted</a:t>
            </a:r>
          </a:p>
          <a:p>
            <a:pPr marL="864000" lvl="1" indent="-324000">
              <a:lnSpc>
                <a:spcPct val="120000"/>
              </a:lnSpc>
              <a:spcBef>
                <a:spcPts val="1134"/>
              </a:spcBef>
              <a:buClr>
                <a:srgbClr val="000000"/>
              </a:buClr>
              <a:buSzPct val="75000"/>
              <a:buFont typeface="Symbol" charset="2"/>
              <a:buChar char=""/>
            </a:pPr>
            <a:r>
              <a:rPr lang="en-NZ" sz="2800" b="0" strike="noStrike" spc="-1" dirty="0">
                <a:latin typeface="Arial"/>
              </a:rPr>
              <a:t>There is a difference between copyright holders and copyright licence</a:t>
            </a:r>
          </a:p>
          <a:p>
            <a:pPr marL="864000" lvl="1" indent="-324000">
              <a:lnSpc>
                <a:spcPct val="120000"/>
              </a:lnSpc>
              <a:spcBef>
                <a:spcPts val="1134"/>
              </a:spcBef>
              <a:buClr>
                <a:srgbClr val="000000"/>
              </a:buClr>
              <a:buSzPct val="75000"/>
              <a:buFont typeface="Symbol" charset="2"/>
              <a:buChar char=""/>
            </a:pPr>
            <a:r>
              <a:rPr lang="en-NZ" sz="2800" b="0" strike="noStrike" spc="-1" dirty="0">
                <a:latin typeface="Arial"/>
              </a:rPr>
              <a:t>Creative commons is a licence granted by a copyright holder</a:t>
            </a:r>
          </a:p>
          <a:p>
            <a:pPr marL="864000" lvl="1" indent="-324000">
              <a:lnSpc>
                <a:spcPct val="120000"/>
              </a:lnSpc>
              <a:spcBef>
                <a:spcPts val="1134"/>
              </a:spcBef>
              <a:buClr>
                <a:srgbClr val="000000"/>
              </a:buClr>
              <a:buSzPct val="75000"/>
              <a:buFont typeface="Symbol" charset="2"/>
              <a:buChar char=""/>
            </a:pPr>
            <a:r>
              <a:rPr lang="en-NZ" sz="2800" b="0" strike="noStrike" spc="-1" dirty="0">
                <a:latin typeface="Arial"/>
              </a:rPr>
              <a:t>End user licence agreements are not licence in themselves but are a contract containing a grant a licence (which allows more restrictions than otherwise available under copyright)</a:t>
            </a:r>
          </a:p>
          <a:p>
            <a:pPr marL="864000" lvl="1" indent="-324000">
              <a:lnSpc>
                <a:spcPct val="120000"/>
              </a:lnSpc>
              <a:spcBef>
                <a:spcPts val="1134"/>
              </a:spcBef>
              <a:buClr>
                <a:srgbClr val="000000"/>
              </a:buClr>
              <a:buSzPct val="75000"/>
              <a:buFont typeface="Symbol" charset="2"/>
              <a:buChar char=""/>
            </a:pPr>
            <a:r>
              <a:rPr lang="en-NZ" sz="2800" b="0" strike="noStrike" spc="-1" dirty="0">
                <a:latin typeface="Arial"/>
              </a:rPr>
              <a:t>There are important copyright considerations inherent in provenance/lineage</a:t>
            </a:r>
          </a:p>
          <a:p>
            <a:pPr marL="864000" lvl="1" indent="-324000">
              <a:lnSpc>
                <a:spcPct val="120000"/>
              </a:lnSpc>
              <a:spcBef>
                <a:spcPts val="1134"/>
              </a:spcBef>
              <a:buClr>
                <a:srgbClr val="000000"/>
              </a:buClr>
              <a:buSzPct val="75000"/>
              <a:buFont typeface="Symbol" charset="2"/>
              <a:buChar char=""/>
            </a:pPr>
            <a:r>
              <a:rPr lang="en-NZ" sz="2800" b="0" strike="noStrike" spc="-1" dirty="0">
                <a:latin typeface="Arial"/>
              </a:rPr>
              <a:t>Legal advice would be advised to gain authoritative clarity</a:t>
            </a:r>
          </a:p>
          <a:p>
            <a:pPr marL="864000" lvl="1" indent="-324000">
              <a:spcBef>
                <a:spcPts val="1134"/>
              </a:spcBef>
              <a:buClr>
                <a:srgbClr val="000000"/>
              </a:buClr>
              <a:buSzPct val="75000"/>
              <a:buFont typeface="Symbol" charset="2"/>
              <a:buChar char=""/>
            </a:pPr>
            <a:endParaRPr lang="en-NZ" sz="2800" b="0" strike="noStrike" spc="-1" dirty="0">
              <a:latin typeface="Arial"/>
            </a:endParaRPr>
          </a:p>
        </p:txBody>
      </p:sp>
      <p:pic>
        <p:nvPicPr>
          <p:cNvPr id="4" name="Picture 3">
            <a:extLst>
              <a:ext uri="{FF2B5EF4-FFF2-40B4-BE49-F238E27FC236}">
                <a16:creationId xmlns:a16="http://schemas.microsoft.com/office/drawing/2014/main" id="{34144278-FB9F-9B42-8E68-0B4E7EDE73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73480" cy="1173480"/>
          </a:xfrm>
          <a:prstGeom prst="rect">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Shape 1"/>
          <p:cNvSpPr txBox="1"/>
          <p:nvPr/>
        </p:nvSpPr>
        <p:spPr>
          <a:xfrm>
            <a:off x="504000" y="226080"/>
            <a:ext cx="9071640" cy="946440"/>
          </a:xfrm>
          <a:prstGeom prst="rect">
            <a:avLst/>
          </a:prstGeom>
          <a:noFill/>
          <a:ln>
            <a:noFill/>
          </a:ln>
        </p:spPr>
        <p:txBody>
          <a:bodyPr lIns="0" tIns="0" rIns="0" bIns="0" anchor="ctr"/>
          <a:lstStyle/>
          <a:p>
            <a:pPr algn="r"/>
            <a:r>
              <a:rPr lang="en-NZ" sz="4400" b="0" strike="noStrike" spc="-1" dirty="0">
                <a:latin typeface="Arial"/>
              </a:rPr>
              <a:t>What we proposed</a:t>
            </a:r>
          </a:p>
        </p:txBody>
      </p:sp>
      <p:sp>
        <p:nvSpPr>
          <p:cNvPr id="44" name="TextShape 2"/>
          <p:cNvSpPr txBox="1"/>
          <p:nvPr/>
        </p:nvSpPr>
        <p:spPr>
          <a:xfrm>
            <a:off x="504000" y="1326600"/>
            <a:ext cx="9071640" cy="3288240"/>
          </a:xfrm>
          <a:prstGeom prst="rect">
            <a:avLst/>
          </a:prstGeom>
          <a:noFill/>
          <a:ln>
            <a:noFill/>
          </a:ln>
        </p:spPr>
        <p:txBody>
          <a:bodyPr lIns="0" tIns="0" rIns="0" bIns="0">
            <a:normAutofit/>
          </a:bodyPr>
          <a:lstStyle/>
          <a:p>
            <a:pPr marL="432000" indent="-324000">
              <a:spcBef>
                <a:spcPts val="1417"/>
              </a:spcBef>
              <a:buClr>
                <a:srgbClr val="000000"/>
              </a:buClr>
              <a:buSzPct val="45000"/>
              <a:buFont typeface="Wingdings" charset="2"/>
              <a:buChar char=""/>
            </a:pPr>
            <a:r>
              <a:rPr lang="en-NZ" sz="3200" b="0" strike="noStrike" spc="-1" dirty="0">
                <a:latin typeface="Arial"/>
              </a:rPr>
              <a:t>Objective:</a:t>
            </a:r>
          </a:p>
          <a:p>
            <a:pPr marL="864000" lvl="1" indent="-324000">
              <a:spcBef>
                <a:spcPts val="1134"/>
              </a:spcBef>
              <a:buClr>
                <a:srgbClr val="000000"/>
              </a:buClr>
              <a:buSzPct val="75000"/>
              <a:buFont typeface="Symbol" charset="2"/>
              <a:buChar char=""/>
            </a:pPr>
            <a:r>
              <a:rPr lang="en-NZ" sz="2800" b="0" strike="noStrike" spc="-1" dirty="0">
                <a:latin typeface="Arial"/>
              </a:rPr>
              <a:t>Provide substantive information to use for future evidence base analysis as to the differences between existing applications of the ISO 19115-1 metadata standard in organisations. This will be used to resolve differences in application of this standard and provide guidance to future use.</a:t>
            </a:r>
          </a:p>
          <a:p>
            <a:pPr marL="432000" indent="-324000">
              <a:spcBef>
                <a:spcPts val="1417"/>
              </a:spcBef>
              <a:buClr>
                <a:srgbClr val="000000"/>
              </a:buClr>
              <a:buSzPct val="45000"/>
              <a:buFont typeface="Wingdings" charset="2"/>
              <a:buChar char=""/>
            </a:pPr>
            <a:endParaRPr lang="en-NZ" sz="2800" b="0" strike="noStrike" spc="-1" dirty="0">
              <a:latin typeface="Arial"/>
            </a:endParaRPr>
          </a:p>
        </p:txBody>
      </p:sp>
      <p:pic>
        <p:nvPicPr>
          <p:cNvPr id="3" name="Picture 2">
            <a:extLst>
              <a:ext uri="{FF2B5EF4-FFF2-40B4-BE49-F238E27FC236}">
                <a16:creationId xmlns:a16="http://schemas.microsoft.com/office/drawing/2014/main" id="{F9CB8FC8-8D7E-4248-9CAF-9F36054F55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73480" cy="1173480"/>
          </a:xfrm>
          <a:prstGeom prst="rect">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Shape 1"/>
          <p:cNvSpPr txBox="1"/>
          <p:nvPr/>
        </p:nvSpPr>
        <p:spPr>
          <a:xfrm>
            <a:off x="503999" y="268725"/>
            <a:ext cx="9071640" cy="946440"/>
          </a:xfrm>
          <a:prstGeom prst="rect">
            <a:avLst/>
          </a:prstGeom>
          <a:noFill/>
          <a:ln>
            <a:noFill/>
          </a:ln>
        </p:spPr>
        <p:txBody>
          <a:bodyPr lIns="0" tIns="0" rIns="0" bIns="0" anchor="ctr"/>
          <a:lstStyle/>
          <a:p>
            <a:pPr algn="r"/>
            <a:r>
              <a:rPr lang="en-NZ" sz="4000" b="0" strike="noStrike" spc="-1" dirty="0">
                <a:latin typeface="Arial"/>
              </a:rPr>
              <a:t>General </a:t>
            </a:r>
            <a:r>
              <a:rPr lang="en-NZ" sz="4000" spc="-1" dirty="0">
                <a:latin typeface="Arial"/>
              </a:rPr>
              <a:t>I</a:t>
            </a:r>
            <a:r>
              <a:rPr lang="en-NZ" sz="4000" b="0" strike="noStrike" spc="-1" dirty="0">
                <a:latin typeface="Arial"/>
              </a:rPr>
              <a:t>ssues</a:t>
            </a:r>
          </a:p>
          <a:p>
            <a:pPr algn="r"/>
            <a:r>
              <a:rPr lang="en-US" sz="3200" dirty="0"/>
              <a:t>Metadata Identity</a:t>
            </a:r>
          </a:p>
        </p:txBody>
      </p:sp>
      <p:sp>
        <p:nvSpPr>
          <p:cNvPr id="81" name="TextShape 2"/>
          <p:cNvSpPr txBox="1"/>
          <p:nvPr/>
        </p:nvSpPr>
        <p:spPr>
          <a:xfrm>
            <a:off x="503999" y="1500772"/>
            <a:ext cx="9441189" cy="4011754"/>
          </a:xfrm>
          <a:prstGeom prst="rect">
            <a:avLst/>
          </a:prstGeom>
          <a:noFill/>
          <a:ln>
            <a:noFill/>
          </a:ln>
        </p:spPr>
        <p:txBody>
          <a:bodyPr lIns="0" tIns="0" rIns="0" bIns="0">
            <a:normAutofit fontScale="94500"/>
          </a:bodyPr>
          <a:lstStyle/>
          <a:p>
            <a:pPr marL="285750" indent="-285750">
              <a:lnSpc>
                <a:spcPct val="150000"/>
              </a:lnSpc>
              <a:buFont typeface="Arial" panose="020B0604020202020204" pitchFamily="34" charset="0"/>
              <a:buChar char="•"/>
            </a:pPr>
            <a:r>
              <a:rPr lang="en-US" sz="1700" dirty="0" err="1"/>
              <a:t>Toolkit.data.gov.au</a:t>
            </a:r>
            <a:r>
              <a:rPr lang="en-US" sz="1700" dirty="0"/>
              <a:t> </a:t>
            </a:r>
            <a:r>
              <a:rPr lang="en-US" sz="1700" dirty="0">
                <a:hlinkClick r:id="rId3"/>
              </a:rPr>
              <a:t>Mappings</a:t>
            </a:r>
            <a:endParaRPr lang="en-US" sz="1700" dirty="0"/>
          </a:p>
          <a:p>
            <a:pPr>
              <a:lnSpc>
                <a:spcPct val="150000"/>
              </a:lnSpc>
            </a:pPr>
            <a:endParaRPr lang="en-US" sz="1600" dirty="0"/>
          </a:p>
          <a:p>
            <a:pPr marL="285750" indent="-285750">
              <a:lnSpc>
                <a:spcPct val="150000"/>
              </a:lnSpc>
              <a:buFont typeface="Arial" panose="020B0604020202020204" pitchFamily="34" charset="0"/>
              <a:buChar char="•"/>
            </a:pPr>
            <a:r>
              <a:rPr lang="en-US" sz="1600" dirty="0">
                <a:hlinkClick r:id="rId4"/>
              </a:rPr>
              <a:t>Identifier of resource </a:t>
            </a:r>
            <a:r>
              <a:rPr lang="en-US" sz="1600" dirty="0"/>
              <a:t>(Dublin Core) </a:t>
            </a:r>
          </a:p>
          <a:p>
            <a:pPr marL="742950" lvl="1" indent="-285750">
              <a:lnSpc>
                <a:spcPct val="150000"/>
              </a:lnSpc>
              <a:buFont typeface="Arial" panose="020B0604020202020204" pitchFamily="34" charset="0"/>
              <a:buChar char="•"/>
            </a:pPr>
            <a:r>
              <a:rPr lang="en-NZ" sz="1200" dirty="0"/>
              <a:t>Definition: An unambiguous reference to the </a:t>
            </a:r>
            <a:r>
              <a:rPr lang="en-NZ" sz="1200" b="1" u="sng" dirty="0"/>
              <a:t>resource</a:t>
            </a:r>
            <a:r>
              <a:rPr lang="en-NZ" sz="1200" dirty="0"/>
              <a:t> within a given context.</a:t>
            </a:r>
          </a:p>
          <a:p>
            <a:pPr marL="742950" lvl="1" indent="-285750">
              <a:lnSpc>
                <a:spcPct val="150000"/>
              </a:lnSpc>
              <a:buFont typeface="Arial" panose="020B0604020202020204" pitchFamily="34" charset="0"/>
              <a:buChar char="•"/>
            </a:pPr>
            <a:r>
              <a:rPr lang="en-NZ" sz="1200" dirty="0"/>
              <a:t>Comment: Recommended best practice is to identify the </a:t>
            </a:r>
            <a:r>
              <a:rPr lang="en-NZ" sz="1200" b="1" u="sng" dirty="0"/>
              <a:t>resource</a:t>
            </a:r>
            <a:r>
              <a:rPr lang="en-NZ" sz="1200" dirty="0"/>
              <a:t> by means of a string conforming to a formal identification system.</a:t>
            </a:r>
          </a:p>
          <a:p>
            <a:pPr marL="742950" lvl="1" indent="-285750">
              <a:lnSpc>
                <a:spcPct val="150000"/>
              </a:lnSpc>
              <a:buFont typeface="Arial" panose="020B0604020202020204" pitchFamily="34" charset="0"/>
              <a:buChar char="•"/>
            </a:pPr>
            <a:r>
              <a:rPr lang="en-NZ" sz="1200" dirty="0">
                <a:hlinkClick r:id="rId5"/>
              </a:rPr>
              <a:t>Examples</a:t>
            </a:r>
            <a:r>
              <a:rPr lang="en-NZ" sz="1200" dirty="0"/>
              <a:t>:</a:t>
            </a:r>
          </a:p>
          <a:p>
            <a:pPr marL="1200150" lvl="2" indent="-285750">
              <a:lnSpc>
                <a:spcPct val="150000"/>
              </a:lnSpc>
              <a:buFont typeface="Arial" panose="020B0604020202020204" pitchFamily="34" charset="0"/>
              <a:buChar char="•"/>
            </a:pPr>
            <a:r>
              <a:rPr lang="en-NZ" sz="1100" dirty="0"/>
              <a:t>Identifier="http://</a:t>
            </a:r>
            <a:r>
              <a:rPr lang="en-NZ" sz="1100" dirty="0" err="1"/>
              <a:t>purl.oclc.org</a:t>
            </a:r>
            <a:r>
              <a:rPr lang="en-NZ" sz="1100" dirty="0"/>
              <a:t>/metadata/</a:t>
            </a:r>
            <a:r>
              <a:rPr lang="en-NZ" sz="1100" dirty="0" err="1"/>
              <a:t>dublin_core</a:t>
            </a:r>
            <a:r>
              <a:rPr lang="en-NZ" sz="1100" dirty="0"/>
              <a:t>/"</a:t>
            </a:r>
          </a:p>
          <a:p>
            <a:pPr marL="1200150" lvl="2" indent="-285750">
              <a:lnSpc>
                <a:spcPct val="150000"/>
              </a:lnSpc>
              <a:buFont typeface="Arial" panose="020B0604020202020204" pitchFamily="34" charset="0"/>
              <a:buChar char="•"/>
            </a:pPr>
            <a:r>
              <a:rPr lang="en-NZ" sz="1100" dirty="0"/>
              <a:t>Identifier="0385424728" [ISBN]</a:t>
            </a:r>
          </a:p>
          <a:p>
            <a:pPr marL="1200150" lvl="2" indent="-285750">
              <a:lnSpc>
                <a:spcPct val="150000"/>
              </a:lnSpc>
              <a:buFont typeface="Arial" panose="020B0604020202020204" pitchFamily="34" charset="0"/>
              <a:buChar char="•"/>
            </a:pPr>
            <a:r>
              <a:rPr lang="en-NZ" sz="1100" dirty="0"/>
              <a:t>Identifier="H-A-X 5690B" [publisher number]</a:t>
            </a:r>
          </a:p>
          <a:p>
            <a:pPr marL="285750" indent="-285750">
              <a:lnSpc>
                <a:spcPct val="150000"/>
              </a:lnSpc>
              <a:buFont typeface="Arial" panose="020B0604020202020204" pitchFamily="34" charset="0"/>
              <a:buChar char="•"/>
            </a:pPr>
            <a:r>
              <a:rPr lang="en-US" sz="1700" dirty="0"/>
              <a:t>Identifier of dataset (CKAN)</a:t>
            </a:r>
          </a:p>
          <a:p>
            <a:pPr marL="742950" lvl="1" indent="-285750">
              <a:lnSpc>
                <a:spcPct val="150000"/>
              </a:lnSpc>
              <a:buFont typeface="Arial" panose="020B0604020202020204" pitchFamily="34" charset="0"/>
              <a:buChar char="•"/>
            </a:pPr>
            <a:r>
              <a:rPr lang="en-NZ" sz="1200" dirty="0">
                <a:hlinkClick r:id="rId6"/>
              </a:rPr>
              <a:t>Unique identifier </a:t>
            </a:r>
            <a:r>
              <a:rPr lang="en-NZ" sz="1200" dirty="0"/>
              <a:t>– </a:t>
            </a:r>
            <a:r>
              <a:rPr lang="en-NZ" sz="1200" b="1" u="sng" dirty="0"/>
              <a:t>dataset has a unique URL </a:t>
            </a:r>
            <a:r>
              <a:rPr lang="en-NZ" sz="1200" dirty="0"/>
              <a:t>which is customizable by the publisher</a:t>
            </a:r>
            <a:r>
              <a:rPr lang="en-NZ" sz="1100" dirty="0"/>
              <a:t>.</a:t>
            </a:r>
            <a:endParaRPr lang="en-US" sz="1100" dirty="0"/>
          </a:p>
          <a:p>
            <a:pPr marL="285750" indent="-285750">
              <a:lnSpc>
                <a:spcPct val="150000"/>
              </a:lnSpc>
              <a:buFont typeface="Arial" panose="020B0604020202020204" pitchFamily="34" charset="0"/>
              <a:buChar char="•"/>
            </a:pPr>
            <a:r>
              <a:rPr lang="en-US" sz="1700" dirty="0"/>
              <a:t>Identifier of Metadata record (ISO 19115)</a:t>
            </a:r>
          </a:p>
          <a:p>
            <a:pPr marL="742950" lvl="1" indent="-285750">
              <a:lnSpc>
                <a:spcPct val="150000"/>
              </a:lnSpc>
              <a:buFont typeface="Arial" panose="020B0604020202020204" pitchFamily="34" charset="0"/>
              <a:buChar char="•"/>
            </a:pPr>
            <a:r>
              <a:rPr lang="en-US" sz="1200" dirty="0" err="1"/>
              <a:t>GeoNetwork</a:t>
            </a:r>
            <a:r>
              <a:rPr lang="en-US" sz="1200" dirty="0"/>
              <a:t> allowance of </a:t>
            </a:r>
            <a:r>
              <a:rPr lang="en-US" sz="1200" dirty="0">
                <a:hlinkClick r:id="rId7"/>
              </a:rPr>
              <a:t>URIs</a:t>
            </a:r>
            <a:r>
              <a:rPr lang="en-US" sz="1200" dirty="0"/>
              <a:t>?</a:t>
            </a:r>
          </a:p>
        </p:txBody>
      </p:sp>
      <p:graphicFrame>
        <p:nvGraphicFramePr>
          <p:cNvPr id="5" name="Table 4">
            <a:extLst>
              <a:ext uri="{FF2B5EF4-FFF2-40B4-BE49-F238E27FC236}">
                <a16:creationId xmlns:a16="http://schemas.microsoft.com/office/drawing/2014/main" id="{ABFECD76-5CDD-5646-B2FC-300C05BEA19B}"/>
              </a:ext>
            </a:extLst>
          </p:cNvPr>
          <p:cNvGraphicFramePr>
            <a:graphicFrameLocks noGrp="1"/>
          </p:cNvGraphicFramePr>
          <p:nvPr>
            <p:extLst>
              <p:ext uri="{D42A27DB-BD31-4B8C-83A1-F6EECF244321}">
                <p14:modId xmlns:p14="http://schemas.microsoft.com/office/powerpoint/2010/main" val="3279079337"/>
              </p:ext>
            </p:extLst>
          </p:nvPr>
        </p:nvGraphicFramePr>
        <p:xfrm>
          <a:off x="872628" y="1853731"/>
          <a:ext cx="9072560" cy="222870"/>
        </p:xfrm>
        <a:graphic>
          <a:graphicData uri="http://schemas.openxmlformats.org/drawingml/2006/table">
            <a:tbl>
              <a:tblPr/>
              <a:tblGrid>
                <a:gridCol w="2268140">
                  <a:extLst>
                    <a:ext uri="{9D8B030D-6E8A-4147-A177-3AD203B41FA5}">
                      <a16:colId xmlns:a16="http://schemas.microsoft.com/office/drawing/2014/main" val="2349188898"/>
                    </a:ext>
                  </a:extLst>
                </a:gridCol>
                <a:gridCol w="2268140">
                  <a:extLst>
                    <a:ext uri="{9D8B030D-6E8A-4147-A177-3AD203B41FA5}">
                      <a16:colId xmlns:a16="http://schemas.microsoft.com/office/drawing/2014/main" val="426178350"/>
                    </a:ext>
                  </a:extLst>
                </a:gridCol>
                <a:gridCol w="2268140">
                  <a:extLst>
                    <a:ext uri="{9D8B030D-6E8A-4147-A177-3AD203B41FA5}">
                      <a16:colId xmlns:a16="http://schemas.microsoft.com/office/drawing/2014/main" val="2989611786"/>
                    </a:ext>
                  </a:extLst>
                </a:gridCol>
                <a:gridCol w="2268140">
                  <a:extLst>
                    <a:ext uri="{9D8B030D-6E8A-4147-A177-3AD203B41FA5}">
                      <a16:colId xmlns:a16="http://schemas.microsoft.com/office/drawing/2014/main" val="2354669025"/>
                    </a:ext>
                  </a:extLst>
                </a:gridCol>
              </a:tblGrid>
              <a:tr h="220917">
                <a:tc>
                  <a:txBody>
                    <a:bodyPr/>
                    <a:lstStyle/>
                    <a:p>
                      <a:pPr algn="l"/>
                      <a:r>
                        <a:rPr lang="en-NZ" sz="1100" dirty="0">
                          <a:effectLst/>
                        </a:rPr>
                        <a:t>Human Readable Name</a:t>
                      </a:r>
                    </a:p>
                  </a:txBody>
                  <a:tcPr marL="55229" marR="55229" marT="27615" marB="276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l"/>
                      <a:r>
                        <a:rPr lang="en-NZ" sz="1100" dirty="0">
                          <a:effectLst/>
                        </a:rPr>
                        <a:t>AGLS Map</a:t>
                      </a:r>
                    </a:p>
                  </a:txBody>
                  <a:tcPr marL="55229" marR="55229" marT="27615" marB="276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l"/>
                      <a:r>
                        <a:rPr lang="en-NZ" sz="1100">
                          <a:effectLst/>
                        </a:rPr>
                        <a:t>DCAT Map</a:t>
                      </a:r>
                    </a:p>
                  </a:txBody>
                  <a:tcPr marL="55229" marR="55229" marT="27615" marB="276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l"/>
                      <a:r>
                        <a:rPr lang="en-NZ" sz="1100" dirty="0">
                          <a:effectLst/>
                        </a:rPr>
                        <a:t>ANZLIC Map</a:t>
                      </a:r>
                    </a:p>
                  </a:txBody>
                  <a:tcPr marL="55229" marR="55229" marT="27615" marB="276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2840564902"/>
                  </a:ext>
                </a:extLst>
              </a:tr>
            </a:tbl>
          </a:graphicData>
        </a:graphic>
      </p:graphicFrame>
      <p:graphicFrame>
        <p:nvGraphicFramePr>
          <p:cNvPr id="6" name="Table 5">
            <a:extLst>
              <a:ext uri="{FF2B5EF4-FFF2-40B4-BE49-F238E27FC236}">
                <a16:creationId xmlns:a16="http://schemas.microsoft.com/office/drawing/2014/main" id="{D8E14642-A90D-3A49-8E81-40AFCDA4C2B5}"/>
              </a:ext>
            </a:extLst>
          </p:cNvPr>
          <p:cNvGraphicFramePr>
            <a:graphicFrameLocks noGrp="1"/>
          </p:cNvGraphicFramePr>
          <p:nvPr>
            <p:extLst>
              <p:ext uri="{D42A27DB-BD31-4B8C-83A1-F6EECF244321}">
                <p14:modId xmlns:p14="http://schemas.microsoft.com/office/powerpoint/2010/main" val="2514476779"/>
              </p:ext>
            </p:extLst>
          </p:nvPr>
        </p:nvGraphicFramePr>
        <p:xfrm>
          <a:off x="872628" y="2076601"/>
          <a:ext cx="9072560" cy="222870"/>
        </p:xfrm>
        <a:graphic>
          <a:graphicData uri="http://schemas.openxmlformats.org/drawingml/2006/table">
            <a:tbl>
              <a:tblPr/>
              <a:tblGrid>
                <a:gridCol w="2268140">
                  <a:extLst>
                    <a:ext uri="{9D8B030D-6E8A-4147-A177-3AD203B41FA5}">
                      <a16:colId xmlns:a16="http://schemas.microsoft.com/office/drawing/2014/main" val="1470319005"/>
                    </a:ext>
                  </a:extLst>
                </a:gridCol>
                <a:gridCol w="2268140">
                  <a:extLst>
                    <a:ext uri="{9D8B030D-6E8A-4147-A177-3AD203B41FA5}">
                      <a16:colId xmlns:a16="http://schemas.microsoft.com/office/drawing/2014/main" val="1798614099"/>
                    </a:ext>
                  </a:extLst>
                </a:gridCol>
                <a:gridCol w="2268140">
                  <a:extLst>
                    <a:ext uri="{9D8B030D-6E8A-4147-A177-3AD203B41FA5}">
                      <a16:colId xmlns:a16="http://schemas.microsoft.com/office/drawing/2014/main" val="4172007826"/>
                    </a:ext>
                  </a:extLst>
                </a:gridCol>
                <a:gridCol w="2268140">
                  <a:extLst>
                    <a:ext uri="{9D8B030D-6E8A-4147-A177-3AD203B41FA5}">
                      <a16:colId xmlns:a16="http://schemas.microsoft.com/office/drawing/2014/main" val="1073567154"/>
                    </a:ext>
                  </a:extLst>
                </a:gridCol>
              </a:tblGrid>
              <a:tr h="220917">
                <a:tc>
                  <a:txBody>
                    <a:bodyPr/>
                    <a:lstStyle/>
                    <a:p>
                      <a:r>
                        <a:rPr lang="en-NZ" sz="1100" dirty="0">
                          <a:effectLst/>
                        </a:rPr>
                        <a:t>Identifier</a:t>
                      </a:r>
                    </a:p>
                  </a:txBody>
                  <a:tcPr marL="55229" marR="55229" marT="27615" marB="276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NZ" sz="1100">
                          <a:effectLst/>
                        </a:rPr>
                        <a:t>agls:fileIdentifier</a:t>
                      </a:r>
                    </a:p>
                  </a:txBody>
                  <a:tcPr marL="55229" marR="55229" marT="27615" marB="276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NZ" sz="1100">
                          <a:effectLst/>
                        </a:rPr>
                        <a:t>dcat:Dataset/dct:identifier</a:t>
                      </a:r>
                    </a:p>
                  </a:txBody>
                  <a:tcPr marL="55229" marR="55229" marT="27615" marB="276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NZ" sz="1100" dirty="0" err="1">
                          <a:effectLst/>
                        </a:rPr>
                        <a:t>MD_Metadata.fileIdentifier</a:t>
                      </a:r>
                      <a:endParaRPr lang="en-NZ" sz="1100" dirty="0">
                        <a:effectLst/>
                      </a:endParaRPr>
                    </a:p>
                  </a:txBody>
                  <a:tcPr marL="55229" marR="55229" marT="27615" marB="276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83014516"/>
                  </a:ext>
                </a:extLst>
              </a:tr>
            </a:tbl>
          </a:graphicData>
        </a:graphic>
      </p:graphicFrame>
      <p:pic>
        <p:nvPicPr>
          <p:cNvPr id="9" name="Picture 8">
            <a:extLst>
              <a:ext uri="{FF2B5EF4-FFF2-40B4-BE49-F238E27FC236}">
                <a16:creationId xmlns:a16="http://schemas.microsoft.com/office/drawing/2014/main" id="{CB13ABDB-F83F-924E-AD21-0389FC6679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173480" cy="1173480"/>
          </a:xfrm>
          <a:prstGeom prst="rect">
            <a:avLst/>
          </a:prstGeom>
        </p:spPr>
      </p:pic>
    </p:spTree>
    <p:extLst>
      <p:ext uri="{BB962C8B-B14F-4D97-AF65-F5344CB8AC3E}">
        <p14:creationId xmlns:p14="http://schemas.microsoft.com/office/powerpoint/2010/main" val="1852413336"/>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9F2DD-FCA4-4A41-9265-BEAE681AEB11}"/>
              </a:ext>
            </a:extLst>
          </p:cNvPr>
          <p:cNvSpPr>
            <a:spLocks noGrp="1"/>
          </p:cNvSpPr>
          <p:nvPr>
            <p:ph type="title"/>
          </p:nvPr>
        </p:nvSpPr>
        <p:spPr/>
        <p:txBody>
          <a:bodyPr/>
          <a:lstStyle/>
          <a:p>
            <a:pPr algn="r"/>
            <a:r>
              <a:rPr lang="en-US" dirty="0"/>
              <a:t>Search – </a:t>
            </a:r>
            <a:br>
              <a:rPr lang="en-US" dirty="0"/>
            </a:br>
            <a:r>
              <a:rPr lang="en-US" sz="4000" dirty="0"/>
              <a:t>A Shopping Experience</a:t>
            </a:r>
            <a:endParaRPr lang="en-US" dirty="0"/>
          </a:p>
        </p:txBody>
      </p:sp>
      <p:sp>
        <p:nvSpPr>
          <p:cNvPr id="3" name="Text Placeholder 2">
            <a:extLst>
              <a:ext uri="{FF2B5EF4-FFF2-40B4-BE49-F238E27FC236}">
                <a16:creationId xmlns:a16="http://schemas.microsoft.com/office/drawing/2014/main" id="{1D865963-698B-B645-9077-5DE3D50A16C2}"/>
              </a:ext>
            </a:extLst>
          </p:cNvPr>
          <p:cNvSpPr>
            <a:spLocks noGrp="1"/>
          </p:cNvSpPr>
          <p:nvPr>
            <p:ph type="body"/>
          </p:nvPr>
        </p:nvSpPr>
        <p:spPr>
          <a:xfrm>
            <a:off x="504000" y="1326600"/>
            <a:ext cx="9071640" cy="4117870"/>
          </a:xfrm>
        </p:spPr>
        <p:txBody>
          <a:bodyPr>
            <a:normAutofit fontScale="92500" lnSpcReduction="20000"/>
          </a:bodyPr>
          <a:lstStyle/>
          <a:p>
            <a:r>
              <a:rPr lang="en-US" dirty="0"/>
              <a:t>Avoid immediate “Buy” trap</a:t>
            </a:r>
          </a:p>
          <a:p>
            <a:pPr lvl="1"/>
            <a:r>
              <a:rPr lang="en-US" dirty="0"/>
              <a:t>Direct the shopper to find out more</a:t>
            </a:r>
          </a:p>
          <a:p>
            <a:pPr lvl="1"/>
            <a:r>
              <a:rPr lang="en-US" dirty="0"/>
              <a:t>Move from general to detailed product information </a:t>
            </a:r>
          </a:p>
          <a:p>
            <a:pPr lvl="1"/>
            <a:r>
              <a:rPr lang="en-US" dirty="0"/>
              <a:t>Pictures are useful – Thumbnails</a:t>
            </a:r>
          </a:p>
          <a:p>
            <a:r>
              <a:rPr lang="en-NZ" dirty="0"/>
              <a:t>Customise the experience to the product type</a:t>
            </a:r>
          </a:p>
          <a:p>
            <a:pPr lvl="1"/>
            <a:r>
              <a:rPr lang="en-US" dirty="0">
                <a:hlinkClick r:id="rId2"/>
              </a:rPr>
              <a:t>Jobs</a:t>
            </a:r>
            <a:endParaRPr lang="en-US" dirty="0"/>
          </a:p>
          <a:p>
            <a:pPr lvl="1"/>
            <a:r>
              <a:rPr lang="en-US" dirty="0">
                <a:hlinkClick r:id="rId3"/>
              </a:rPr>
              <a:t>Cars</a:t>
            </a:r>
            <a:endParaRPr lang="en-US" dirty="0"/>
          </a:p>
          <a:p>
            <a:pPr lvl="1"/>
            <a:r>
              <a:rPr lang="en-US" dirty="0">
                <a:hlinkClick r:id="rId4"/>
              </a:rPr>
              <a:t>Homes</a:t>
            </a:r>
            <a:endParaRPr lang="en-US" dirty="0"/>
          </a:p>
          <a:p>
            <a:pPr lvl="1"/>
            <a:r>
              <a:rPr lang="en-US" dirty="0">
                <a:hlinkClick r:id="rId5"/>
              </a:rPr>
              <a:t>Geodata</a:t>
            </a:r>
            <a:endParaRPr lang="en-US" dirty="0"/>
          </a:p>
          <a:p>
            <a:pPr lvl="1"/>
            <a:r>
              <a:rPr lang="en-US" dirty="0">
                <a:hlinkClick r:id="rId6"/>
              </a:rPr>
              <a:t>Statistical data</a:t>
            </a:r>
            <a:endParaRPr lang="en-US" dirty="0"/>
          </a:p>
          <a:p>
            <a:r>
              <a:rPr lang="en-US" dirty="0"/>
              <a:t>One size / One box does not fit all / </a:t>
            </a:r>
            <a:r>
              <a:rPr lang="en-US" strike="sngStrike" dirty="0">
                <a:hlinkClick r:id="rId7"/>
              </a:rPr>
              <a:t>GOOGLE</a:t>
            </a:r>
            <a:r>
              <a:rPr lang="en-US" strike="sngStrike" dirty="0"/>
              <a:t> search box</a:t>
            </a:r>
            <a:endParaRPr lang="en-US" dirty="0"/>
          </a:p>
          <a:p>
            <a:pPr lvl="1"/>
            <a:endParaRPr lang="en-US" dirty="0"/>
          </a:p>
          <a:p>
            <a:pPr lvl="1"/>
            <a:endParaRPr lang="en-NZ" dirty="0"/>
          </a:p>
        </p:txBody>
      </p:sp>
      <p:pic>
        <p:nvPicPr>
          <p:cNvPr id="4" name="Picture 3">
            <a:extLst>
              <a:ext uri="{FF2B5EF4-FFF2-40B4-BE49-F238E27FC236}">
                <a16:creationId xmlns:a16="http://schemas.microsoft.com/office/drawing/2014/main" id="{D96EF864-2D03-E845-B59B-BEC56BAA095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173480" cy="1173480"/>
          </a:xfrm>
          <a:prstGeom prst="rect">
            <a:avLst/>
          </a:prstGeom>
        </p:spPr>
      </p:pic>
    </p:spTree>
    <p:extLst>
      <p:ext uri="{BB962C8B-B14F-4D97-AF65-F5344CB8AC3E}">
        <p14:creationId xmlns:p14="http://schemas.microsoft.com/office/powerpoint/2010/main" val="2219501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9F9362-F295-504D-9F3E-4D8596928BF9}"/>
              </a:ext>
            </a:extLst>
          </p:cNvPr>
          <p:cNvSpPr>
            <a:spLocks noGrp="1"/>
          </p:cNvSpPr>
          <p:nvPr>
            <p:ph type="title"/>
          </p:nvPr>
        </p:nvSpPr>
        <p:spPr/>
        <p:txBody>
          <a:bodyPr/>
          <a:lstStyle/>
          <a:p>
            <a:pPr algn="r"/>
            <a:r>
              <a:rPr lang="en-US" sz="4000" dirty="0"/>
              <a:t>GN Default Summary CSW Result</a:t>
            </a:r>
            <a:br>
              <a:rPr lang="en-US" sz="4000" dirty="0"/>
            </a:br>
            <a:r>
              <a:rPr lang="en-US" sz="3200" dirty="0"/>
              <a:t>No Links – Metadata UUID as Identifier</a:t>
            </a:r>
            <a:endParaRPr lang="en-US" sz="4000" dirty="0"/>
          </a:p>
        </p:txBody>
      </p:sp>
      <p:sp>
        <p:nvSpPr>
          <p:cNvPr id="4" name="Subtitle 3">
            <a:extLst>
              <a:ext uri="{FF2B5EF4-FFF2-40B4-BE49-F238E27FC236}">
                <a16:creationId xmlns:a16="http://schemas.microsoft.com/office/drawing/2014/main" id="{6D9544F8-3028-8944-9B1C-0776E0E4C4CF}"/>
              </a:ext>
            </a:extLst>
          </p:cNvPr>
          <p:cNvSpPr>
            <a:spLocks noGrp="1"/>
          </p:cNvSpPr>
          <p:nvPr>
            <p:ph type="body"/>
          </p:nvPr>
        </p:nvSpPr>
        <p:spPr>
          <a:xfrm>
            <a:off x="545592" y="1291764"/>
            <a:ext cx="9071640" cy="4230739"/>
          </a:xfrm>
        </p:spPr>
        <p:txBody>
          <a:bodyPr>
            <a:normAutofit fontScale="92500" lnSpcReduction="10000"/>
          </a:bodyPr>
          <a:lstStyle/>
          <a:p>
            <a:pPr>
              <a:lnSpc>
                <a:spcPct val="120000"/>
              </a:lnSpc>
            </a:pPr>
            <a:r>
              <a:rPr lang="en-NZ" sz="1600" dirty="0"/>
              <a:t>&lt;</a:t>
            </a:r>
            <a:r>
              <a:rPr lang="en-NZ" sz="1600" dirty="0" err="1"/>
              <a:t>csw:SummaryRecord</a:t>
            </a:r>
            <a:r>
              <a:rPr lang="en-NZ" sz="1600" dirty="0"/>
              <a:t> </a:t>
            </a:r>
            <a:r>
              <a:rPr lang="en-NZ" sz="1600" dirty="0" err="1"/>
              <a:t>xmlns:dc</a:t>
            </a:r>
            <a:r>
              <a:rPr lang="en-NZ" sz="1600" dirty="0"/>
              <a:t>="http://</a:t>
            </a:r>
            <a:r>
              <a:rPr lang="en-NZ" sz="1600" dirty="0" err="1"/>
              <a:t>purl.org</a:t>
            </a:r>
            <a:r>
              <a:rPr lang="en-NZ" sz="1600" dirty="0"/>
              <a:t>/dc/elements/1.1/" </a:t>
            </a:r>
            <a:r>
              <a:rPr lang="en-NZ" sz="1600" dirty="0" err="1"/>
              <a:t>xmlns:dct</a:t>
            </a:r>
            <a:r>
              <a:rPr lang="en-NZ" sz="1600" dirty="0"/>
              <a:t>="http://</a:t>
            </a:r>
            <a:r>
              <a:rPr lang="en-NZ" sz="1600" dirty="0" err="1"/>
              <a:t>purl.org</a:t>
            </a:r>
            <a:r>
              <a:rPr lang="en-NZ" sz="1600" dirty="0"/>
              <a:t>/dc/terms/" </a:t>
            </a:r>
            <a:r>
              <a:rPr lang="en-NZ" sz="1600" dirty="0" err="1"/>
              <a:t>xmlns:geonet</a:t>
            </a:r>
            <a:r>
              <a:rPr lang="en-NZ" sz="1600" dirty="0"/>
              <a:t>="http://</a:t>
            </a:r>
            <a:r>
              <a:rPr lang="en-NZ" sz="1600" dirty="0" err="1"/>
              <a:t>www.fao.org</a:t>
            </a:r>
            <a:r>
              <a:rPr lang="en-NZ" sz="1600" dirty="0"/>
              <a:t>/</a:t>
            </a:r>
            <a:r>
              <a:rPr lang="en-NZ" sz="1600" dirty="0" err="1"/>
              <a:t>geonetwork</a:t>
            </a:r>
            <a:r>
              <a:rPr lang="en-NZ" sz="1600" dirty="0"/>
              <a:t>"&gt;</a:t>
            </a:r>
          </a:p>
          <a:p>
            <a:pPr>
              <a:lnSpc>
                <a:spcPct val="120000"/>
              </a:lnSpc>
            </a:pPr>
            <a:r>
              <a:rPr lang="en-NZ" sz="1600" dirty="0"/>
              <a:t>&lt;</a:t>
            </a:r>
            <a:r>
              <a:rPr lang="en-NZ" sz="1600" dirty="0" err="1"/>
              <a:t>dc:identifier</a:t>
            </a:r>
            <a:r>
              <a:rPr lang="en-NZ" sz="1600" dirty="0"/>
              <a:t>&gt;</a:t>
            </a:r>
            <a:r>
              <a:rPr lang="en-NZ" sz="1600" b="1" u="sng" dirty="0">
                <a:hlinkClick r:id="rId3"/>
              </a:rPr>
              <a:t>886fc989-406c-321c-0ad5-8dd185b72dab</a:t>
            </a:r>
            <a:r>
              <a:rPr lang="en-NZ" sz="1600" dirty="0"/>
              <a:t>&lt;/</a:t>
            </a:r>
            <a:r>
              <a:rPr lang="en-NZ" sz="1600" dirty="0" err="1"/>
              <a:t>dc:identifier</a:t>
            </a:r>
            <a:r>
              <a:rPr lang="en-NZ" sz="1600" dirty="0"/>
              <a:t>&gt;</a:t>
            </a:r>
          </a:p>
          <a:p>
            <a:pPr>
              <a:lnSpc>
                <a:spcPct val="120000"/>
              </a:lnSpc>
            </a:pPr>
            <a:r>
              <a:rPr lang="en-NZ" sz="1600" dirty="0"/>
              <a:t>&lt;</a:t>
            </a:r>
            <a:r>
              <a:rPr lang="en-NZ" sz="1600" dirty="0" err="1"/>
              <a:t>dc:title</a:t>
            </a:r>
            <a:r>
              <a:rPr lang="en-NZ" sz="1600" dirty="0"/>
              <a:t>&gt;NZ Land Districts&lt;/</a:t>
            </a:r>
            <a:r>
              <a:rPr lang="en-NZ" sz="1600" dirty="0" err="1"/>
              <a:t>dc:title</a:t>
            </a:r>
            <a:r>
              <a:rPr lang="en-NZ" sz="1600" dirty="0"/>
              <a:t>&gt;</a:t>
            </a:r>
          </a:p>
          <a:p>
            <a:pPr>
              <a:lnSpc>
                <a:spcPct val="120000"/>
              </a:lnSpc>
            </a:pPr>
            <a:r>
              <a:rPr lang="en-NZ" sz="1600" dirty="0"/>
              <a:t>&lt;</a:t>
            </a:r>
            <a:r>
              <a:rPr lang="en-NZ" sz="1600" dirty="0" err="1"/>
              <a:t>dc:type</a:t>
            </a:r>
            <a:r>
              <a:rPr lang="en-NZ" sz="1600" dirty="0"/>
              <a:t>&gt;dataset&lt;/</a:t>
            </a:r>
            <a:r>
              <a:rPr lang="en-NZ" sz="1600" dirty="0" err="1"/>
              <a:t>dc:type</a:t>
            </a:r>
            <a:r>
              <a:rPr lang="en-NZ" sz="1600" dirty="0"/>
              <a:t>&gt;</a:t>
            </a:r>
          </a:p>
          <a:p>
            <a:pPr>
              <a:lnSpc>
                <a:spcPct val="120000"/>
              </a:lnSpc>
            </a:pPr>
            <a:r>
              <a:rPr lang="en-NZ" sz="1600" dirty="0"/>
              <a:t>&lt;</a:t>
            </a:r>
            <a:r>
              <a:rPr lang="en-NZ" sz="1600" dirty="0" err="1"/>
              <a:t>dc:subject</a:t>
            </a:r>
            <a:r>
              <a:rPr lang="en-NZ" sz="1600" dirty="0"/>
              <a:t>&gt;New Zealand&lt;/</a:t>
            </a:r>
            <a:r>
              <a:rPr lang="en-NZ" sz="1600" dirty="0" err="1"/>
              <a:t>dc:subject</a:t>
            </a:r>
            <a:r>
              <a:rPr lang="en-NZ" sz="1600" dirty="0"/>
              <a:t>&gt;</a:t>
            </a:r>
          </a:p>
          <a:p>
            <a:pPr>
              <a:lnSpc>
                <a:spcPct val="120000"/>
              </a:lnSpc>
            </a:pPr>
            <a:r>
              <a:rPr lang="en-NZ" sz="1600" dirty="0"/>
              <a:t>&lt;</a:t>
            </a:r>
            <a:r>
              <a:rPr lang="en-NZ" sz="1600" dirty="0" err="1"/>
              <a:t>dc:subject</a:t>
            </a:r>
            <a:r>
              <a:rPr lang="en-NZ" sz="1600" dirty="0"/>
              <a:t>&gt;boundaries&lt;/</a:t>
            </a:r>
            <a:r>
              <a:rPr lang="en-NZ" sz="1600" dirty="0" err="1"/>
              <a:t>dc:subject</a:t>
            </a:r>
            <a:r>
              <a:rPr lang="en-NZ" sz="1600" dirty="0"/>
              <a:t>&gt;</a:t>
            </a:r>
          </a:p>
          <a:p>
            <a:pPr>
              <a:lnSpc>
                <a:spcPct val="120000"/>
              </a:lnSpc>
            </a:pPr>
            <a:r>
              <a:rPr lang="en-NZ" sz="1600" dirty="0"/>
              <a:t>&lt;</a:t>
            </a:r>
            <a:r>
              <a:rPr lang="en-NZ" sz="1600" dirty="0" err="1"/>
              <a:t>dc:subject</a:t>
            </a:r>
            <a:r>
              <a:rPr lang="en-NZ" sz="1600" dirty="0"/>
              <a:t>&gt;</a:t>
            </a:r>
            <a:r>
              <a:rPr lang="en-NZ" sz="1600" dirty="0" err="1"/>
              <a:t>planningCadastre</a:t>
            </a:r>
            <a:r>
              <a:rPr lang="en-NZ" sz="1600" dirty="0"/>
              <a:t>&lt;/</a:t>
            </a:r>
            <a:r>
              <a:rPr lang="en-NZ" sz="1600" dirty="0" err="1"/>
              <a:t>dc:subject</a:t>
            </a:r>
            <a:r>
              <a:rPr lang="en-NZ" sz="1600" dirty="0"/>
              <a:t>&gt;</a:t>
            </a:r>
          </a:p>
          <a:p>
            <a:pPr>
              <a:lnSpc>
                <a:spcPct val="120000"/>
              </a:lnSpc>
            </a:pPr>
            <a:r>
              <a:rPr lang="en-NZ" sz="1600" dirty="0"/>
              <a:t>&lt;</a:t>
            </a:r>
            <a:r>
              <a:rPr lang="en-NZ" sz="1600" dirty="0" err="1"/>
              <a:t>dct:abstract</a:t>
            </a:r>
            <a:r>
              <a:rPr lang="en-NZ" sz="1600" dirty="0"/>
              <a:t>&gt;</a:t>
            </a:r>
          </a:p>
          <a:p>
            <a:pPr>
              <a:lnSpc>
                <a:spcPct val="120000"/>
              </a:lnSpc>
            </a:pPr>
            <a:r>
              <a:rPr lang="en-NZ" sz="1600" dirty="0"/>
              <a:t>This layer provides Land District shapes and their name. A Land District is an administrative area that all titles and surveys were registered against prior to </a:t>
            </a:r>
            <a:r>
              <a:rPr lang="en-NZ" sz="1600" dirty="0" err="1"/>
              <a:t>Landonline</a:t>
            </a:r>
            <a:r>
              <a:rPr lang="en-NZ" sz="1600" dirty="0"/>
              <a:t>. It is required to uniquely identify survey and title records created prior to </a:t>
            </a:r>
            <a:r>
              <a:rPr lang="en-NZ" sz="1600" dirty="0" err="1"/>
              <a:t>Landonline</a:t>
            </a:r>
            <a:r>
              <a:rPr lang="en-NZ" sz="1600" dirty="0"/>
              <a:t>.</a:t>
            </a:r>
          </a:p>
          <a:p>
            <a:pPr>
              <a:lnSpc>
                <a:spcPct val="120000"/>
              </a:lnSpc>
            </a:pPr>
            <a:r>
              <a:rPr lang="en-NZ" sz="1600" dirty="0"/>
              <a:t>&lt;/</a:t>
            </a:r>
            <a:r>
              <a:rPr lang="en-NZ" sz="1600" dirty="0" err="1"/>
              <a:t>dct:abstract</a:t>
            </a:r>
            <a:r>
              <a:rPr lang="en-NZ" sz="1600" dirty="0"/>
              <a:t>&gt;</a:t>
            </a:r>
          </a:p>
          <a:p>
            <a:pPr>
              <a:lnSpc>
                <a:spcPct val="120000"/>
              </a:lnSpc>
            </a:pPr>
            <a:r>
              <a:rPr lang="en-NZ" sz="1600" dirty="0"/>
              <a:t>&lt;/</a:t>
            </a:r>
            <a:r>
              <a:rPr lang="en-NZ" sz="1600" dirty="0" err="1"/>
              <a:t>csw:SummaryRecord</a:t>
            </a:r>
            <a:r>
              <a:rPr lang="en-NZ" sz="1600" dirty="0"/>
              <a:t>&gt;</a:t>
            </a:r>
          </a:p>
          <a:p>
            <a:pPr>
              <a:lnSpc>
                <a:spcPct val="120000"/>
              </a:lnSpc>
            </a:pPr>
            <a:r>
              <a:rPr lang="en-NZ" sz="1600" dirty="0"/>
              <a:t>&lt;/</a:t>
            </a:r>
            <a:r>
              <a:rPr lang="en-NZ" sz="1600" dirty="0" err="1"/>
              <a:t>csw:GetRecordByIdResponse</a:t>
            </a:r>
            <a:r>
              <a:rPr lang="en-NZ" sz="1600" dirty="0"/>
              <a:t>&gt;</a:t>
            </a:r>
          </a:p>
          <a:p>
            <a:endParaRPr lang="en-NZ" sz="1600" dirty="0"/>
          </a:p>
          <a:p>
            <a:r>
              <a:rPr lang="en-US" sz="1600" i="1" dirty="0">
                <a:hlinkClick r:id="rId4"/>
              </a:rPr>
              <a:t>Full request</a:t>
            </a:r>
            <a:endParaRPr lang="en-US" sz="1600" i="1" dirty="0"/>
          </a:p>
        </p:txBody>
      </p:sp>
      <p:pic>
        <p:nvPicPr>
          <p:cNvPr id="6" name="Picture 5">
            <a:extLst>
              <a:ext uri="{FF2B5EF4-FFF2-40B4-BE49-F238E27FC236}">
                <a16:creationId xmlns:a16="http://schemas.microsoft.com/office/drawing/2014/main" id="{0F292595-F0C7-A040-8AF4-01811A2F26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173480" cy="1173480"/>
          </a:xfrm>
          <a:prstGeom prst="rect">
            <a:avLst/>
          </a:prstGeom>
        </p:spPr>
      </p:pic>
    </p:spTree>
    <p:extLst>
      <p:ext uri="{BB962C8B-B14F-4D97-AF65-F5344CB8AC3E}">
        <p14:creationId xmlns:p14="http://schemas.microsoft.com/office/powerpoint/2010/main" val="311742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252A13-1F92-C744-9C2E-F04A54EDDE2B}"/>
              </a:ext>
            </a:extLst>
          </p:cNvPr>
          <p:cNvSpPr>
            <a:spLocks noGrp="1"/>
          </p:cNvSpPr>
          <p:nvPr>
            <p:ph type="title"/>
          </p:nvPr>
        </p:nvSpPr>
        <p:spPr/>
        <p:txBody>
          <a:bodyPr/>
          <a:lstStyle/>
          <a:p>
            <a:pPr algn="r"/>
            <a:r>
              <a:rPr lang="en-US" dirty="0" err="1"/>
              <a:t>PyCSW</a:t>
            </a:r>
            <a:r>
              <a:rPr lang="en-US" dirty="0"/>
              <a:t> (Mod) Summary CSW</a:t>
            </a:r>
            <a:br>
              <a:rPr lang="en-US" dirty="0"/>
            </a:br>
            <a:r>
              <a:rPr lang="en-US" sz="3600" dirty="0"/>
              <a:t>Added Link – Metadata UUID</a:t>
            </a:r>
          </a:p>
        </p:txBody>
      </p:sp>
      <p:sp>
        <p:nvSpPr>
          <p:cNvPr id="3" name="Text Placeholder 2">
            <a:extLst>
              <a:ext uri="{FF2B5EF4-FFF2-40B4-BE49-F238E27FC236}">
                <a16:creationId xmlns:a16="http://schemas.microsoft.com/office/drawing/2014/main" id="{5F37E4E2-03B8-7F48-9C4C-9A7B79EE02D6}"/>
              </a:ext>
            </a:extLst>
          </p:cNvPr>
          <p:cNvSpPr>
            <a:spLocks noGrp="1"/>
          </p:cNvSpPr>
          <p:nvPr>
            <p:ph type="subTitle"/>
          </p:nvPr>
        </p:nvSpPr>
        <p:spPr>
          <a:xfrm>
            <a:off x="504000" y="1326600"/>
            <a:ext cx="9071640" cy="4117870"/>
          </a:xfrm>
        </p:spPr>
        <p:txBody>
          <a:bodyPr>
            <a:noAutofit/>
          </a:bodyPr>
          <a:lstStyle/>
          <a:p>
            <a:pPr>
              <a:lnSpc>
                <a:spcPct val="100000"/>
              </a:lnSpc>
            </a:pPr>
            <a:r>
              <a:rPr lang="en-NZ" sz="1600" dirty="0"/>
              <a:t>&lt;</a:t>
            </a:r>
            <a:r>
              <a:rPr lang="en-NZ" sz="1600" dirty="0" err="1"/>
              <a:t>csw:SummaryRecord</a:t>
            </a:r>
            <a:r>
              <a:rPr lang="en-NZ" sz="1600" dirty="0"/>
              <a:t>&gt;</a:t>
            </a:r>
          </a:p>
          <a:p>
            <a:pPr>
              <a:lnSpc>
                <a:spcPct val="100000"/>
              </a:lnSpc>
            </a:pPr>
            <a:r>
              <a:rPr lang="en-NZ" sz="1600" b="1" u="sng" dirty="0"/>
              <a:t>&lt;</a:t>
            </a:r>
            <a:r>
              <a:rPr lang="en-NZ" sz="1600" b="1" u="sng" dirty="0" err="1"/>
              <a:t>dc:identifier</a:t>
            </a:r>
            <a:r>
              <a:rPr lang="en-NZ" sz="1600" b="1" u="sng" dirty="0"/>
              <a:t>&gt;886fc989-406c-321c-0ad5-8dd185b72dab&lt;/</a:t>
            </a:r>
            <a:r>
              <a:rPr lang="en-NZ" sz="1600" b="1" u="sng" dirty="0" err="1"/>
              <a:t>dc:identifier</a:t>
            </a:r>
            <a:r>
              <a:rPr lang="en-NZ" sz="1600" b="1" u="sng" dirty="0"/>
              <a:t>&gt;</a:t>
            </a:r>
          </a:p>
          <a:p>
            <a:pPr>
              <a:lnSpc>
                <a:spcPct val="100000"/>
              </a:lnSpc>
            </a:pPr>
            <a:r>
              <a:rPr lang="en-NZ" sz="1600" dirty="0"/>
              <a:t>&lt;</a:t>
            </a:r>
            <a:r>
              <a:rPr lang="en-NZ" sz="1600" dirty="0" err="1"/>
              <a:t>dc:title</a:t>
            </a:r>
            <a:r>
              <a:rPr lang="en-NZ" sz="1600" dirty="0"/>
              <a:t>&gt;NZ Land Districts&lt;/</a:t>
            </a:r>
            <a:r>
              <a:rPr lang="en-NZ" sz="1600" dirty="0" err="1"/>
              <a:t>dc:title</a:t>
            </a:r>
            <a:r>
              <a:rPr lang="en-NZ" sz="1600" dirty="0"/>
              <a:t>&gt;</a:t>
            </a:r>
          </a:p>
          <a:p>
            <a:pPr>
              <a:lnSpc>
                <a:spcPct val="100000"/>
              </a:lnSpc>
            </a:pPr>
            <a:r>
              <a:rPr lang="en-NZ" sz="1600" dirty="0"/>
              <a:t>&lt;</a:t>
            </a:r>
            <a:r>
              <a:rPr lang="en-NZ" sz="1600" dirty="0" err="1"/>
              <a:t>dc:type</a:t>
            </a:r>
            <a:r>
              <a:rPr lang="en-NZ" sz="1600" dirty="0"/>
              <a:t>&gt;dataset&lt;/</a:t>
            </a:r>
            <a:r>
              <a:rPr lang="en-NZ" sz="1600" dirty="0" err="1"/>
              <a:t>dc:type</a:t>
            </a:r>
            <a:r>
              <a:rPr lang="en-NZ" sz="1600" dirty="0"/>
              <a:t>&gt;</a:t>
            </a:r>
          </a:p>
          <a:p>
            <a:pPr>
              <a:lnSpc>
                <a:spcPct val="100000"/>
              </a:lnSpc>
            </a:pPr>
            <a:r>
              <a:rPr lang="en-NZ" sz="1600" dirty="0"/>
              <a:t>&lt;</a:t>
            </a:r>
            <a:r>
              <a:rPr lang="en-NZ" sz="1600" dirty="0" err="1"/>
              <a:t>dc:subject</a:t>
            </a:r>
            <a:r>
              <a:rPr lang="en-NZ" sz="1600" dirty="0"/>
              <a:t>&gt;New Zealand&lt;/</a:t>
            </a:r>
            <a:r>
              <a:rPr lang="en-NZ" sz="1600" dirty="0" err="1"/>
              <a:t>dc:subject</a:t>
            </a:r>
            <a:r>
              <a:rPr lang="en-NZ" sz="1600" dirty="0"/>
              <a:t>&gt;</a:t>
            </a:r>
          </a:p>
          <a:p>
            <a:pPr>
              <a:lnSpc>
                <a:spcPct val="100000"/>
              </a:lnSpc>
            </a:pPr>
            <a:r>
              <a:rPr lang="en-NZ" sz="1600" dirty="0"/>
              <a:t>&lt;</a:t>
            </a:r>
            <a:r>
              <a:rPr lang="en-NZ" sz="1600" dirty="0" err="1"/>
              <a:t>dc:subject</a:t>
            </a:r>
            <a:r>
              <a:rPr lang="en-NZ" sz="1600" dirty="0"/>
              <a:t> scheme="http://www.isotc211.org/2005/resources/</a:t>
            </a:r>
            <a:r>
              <a:rPr lang="en-NZ" sz="1600" dirty="0" err="1"/>
              <a:t>Codelist</a:t>
            </a:r>
            <a:r>
              <a:rPr lang="en-NZ" sz="1600" dirty="0"/>
              <a:t>/</a:t>
            </a:r>
            <a:r>
              <a:rPr lang="en-NZ" sz="1600" dirty="0" err="1"/>
              <a:t>gmxCodelists.xml#MD_TopicCategoryCode</a:t>
            </a:r>
            <a:r>
              <a:rPr lang="en-NZ" sz="1600" dirty="0"/>
              <a:t>"&gt;boundaries&lt;/</a:t>
            </a:r>
            <a:r>
              <a:rPr lang="en-NZ" sz="1600" dirty="0" err="1"/>
              <a:t>dc:subject</a:t>
            </a:r>
            <a:r>
              <a:rPr lang="en-NZ" sz="1600" dirty="0"/>
              <a:t>&gt;</a:t>
            </a:r>
          </a:p>
          <a:p>
            <a:pPr>
              <a:lnSpc>
                <a:spcPct val="100000"/>
              </a:lnSpc>
            </a:pPr>
            <a:r>
              <a:rPr lang="en-NZ" sz="1600" dirty="0"/>
              <a:t>&lt;</a:t>
            </a:r>
            <a:r>
              <a:rPr lang="en-NZ" sz="1600" dirty="0" err="1"/>
              <a:t>dct:references</a:t>
            </a:r>
            <a:r>
              <a:rPr lang="en-NZ" sz="1600" dirty="0"/>
              <a:t> scheme="None"&gt;</a:t>
            </a:r>
            <a:r>
              <a:rPr lang="en-NZ" sz="1600" u="sng" dirty="0">
                <a:hlinkClick r:id="rId3"/>
              </a:rPr>
              <a:t>https://data.linz.govt.nz/layer/50785-nz-land-districts</a:t>
            </a:r>
            <a:r>
              <a:rPr lang="en-NZ" sz="1600" b="1" u="sng" dirty="0"/>
              <a:t>/</a:t>
            </a:r>
            <a:r>
              <a:rPr lang="en-NZ" sz="1600" dirty="0"/>
              <a:t>&lt;/</a:t>
            </a:r>
            <a:r>
              <a:rPr lang="en-NZ" sz="1600" dirty="0" err="1"/>
              <a:t>dct:references</a:t>
            </a:r>
            <a:r>
              <a:rPr lang="en-NZ" sz="1600" dirty="0"/>
              <a:t>&gt;</a:t>
            </a:r>
          </a:p>
          <a:p>
            <a:pPr>
              <a:lnSpc>
                <a:spcPct val="100000"/>
              </a:lnSpc>
            </a:pPr>
            <a:r>
              <a:rPr lang="en-NZ" sz="1600" dirty="0"/>
              <a:t>&lt;</a:t>
            </a:r>
            <a:r>
              <a:rPr lang="en-NZ" sz="1600" dirty="0" err="1"/>
              <a:t>dct:modified</a:t>
            </a:r>
            <a:r>
              <a:rPr lang="en-NZ" sz="1600" dirty="0"/>
              <a:t>&gt;2012-01-28&lt;/</a:t>
            </a:r>
            <a:r>
              <a:rPr lang="en-NZ" sz="1600" dirty="0" err="1"/>
              <a:t>dct:modified</a:t>
            </a:r>
            <a:r>
              <a:rPr lang="en-NZ" sz="1600" dirty="0"/>
              <a:t>&gt;</a:t>
            </a:r>
          </a:p>
          <a:p>
            <a:pPr>
              <a:lnSpc>
                <a:spcPct val="100000"/>
              </a:lnSpc>
            </a:pPr>
            <a:r>
              <a:rPr lang="en-NZ" sz="1600" dirty="0"/>
              <a:t>&lt;</a:t>
            </a:r>
            <a:r>
              <a:rPr lang="en-NZ" sz="1600" dirty="0" err="1"/>
              <a:t>dct:abstract</a:t>
            </a:r>
            <a:r>
              <a:rPr lang="en-NZ" sz="1600" dirty="0"/>
              <a:t>&gt;This layer provides Land District shapes and their name. A Land District is an administrative area that all titles and surveys were registered against prior to </a:t>
            </a:r>
            <a:r>
              <a:rPr lang="en-NZ" sz="1600" dirty="0" err="1"/>
              <a:t>Landonline</a:t>
            </a:r>
            <a:r>
              <a:rPr lang="en-NZ" sz="1600" dirty="0"/>
              <a:t>. It is required to uniquely identify survey and title records created prior to </a:t>
            </a:r>
            <a:r>
              <a:rPr lang="en-NZ" sz="1600" dirty="0" err="1"/>
              <a:t>Landonline</a:t>
            </a:r>
            <a:r>
              <a:rPr lang="en-NZ" sz="1600" dirty="0"/>
              <a:t>.&lt;/</a:t>
            </a:r>
            <a:r>
              <a:rPr lang="en-NZ" sz="1600" dirty="0" err="1"/>
              <a:t>dct:abstract</a:t>
            </a:r>
            <a:r>
              <a:rPr lang="en-NZ" sz="1600" dirty="0"/>
              <a:t>&gt;</a:t>
            </a:r>
          </a:p>
          <a:p>
            <a:pPr>
              <a:lnSpc>
                <a:spcPct val="100000"/>
              </a:lnSpc>
            </a:pPr>
            <a:r>
              <a:rPr lang="en-NZ" sz="1600" dirty="0"/>
              <a:t>&lt;</a:t>
            </a:r>
            <a:r>
              <a:rPr lang="en-NZ" sz="1600" dirty="0" err="1"/>
              <a:t>ows:BoundingBox</a:t>
            </a:r>
            <a:r>
              <a:rPr lang="en-NZ" sz="1600" dirty="0"/>
              <a:t> </a:t>
            </a:r>
            <a:r>
              <a:rPr lang="en-NZ" sz="1600" dirty="0" err="1"/>
              <a:t>crs</a:t>
            </a:r>
            <a:r>
              <a:rPr lang="en-NZ" sz="1600" dirty="0"/>
              <a:t>="urn:x-ogc:def:crs:EPSG:6.11:4326" dimensions="2"&gt;&lt;</a:t>
            </a:r>
            <a:r>
              <a:rPr lang="en-NZ" sz="1600" dirty="0" err="1"/>
              <a:t>ows:LowerCorner</a:t>
            </a:r>
            <a:r>
              <a:rPr lang="en-NZ" sz="1600" dirty="0"/>
              <a:t>&gt;-47.73 -175.5&lt;/</a:t>
            </a:r>
            <a:r>
              <a:rPr lang="en-NZ" sz="1600" dirty="0" err="1"/>
              <a:t>ows:LowerCorner</a:t>
            </a:r>
            <a:r>
              <a:rPr lang="en-NZ" sz="1600" dirty="0"/>
              <a:t>&gt;&lt;</a:t>
            </a:r>
            <a:r>
              <a:rPr lang="en-NZ" sz="1600" dirty="0" err="1"/>
              <a:t>ows:UpperCorner</a:t>
            </a:r>
            <a:r>
              <a:rPr lang="en-NZ" sz="1600" dirty="0"/>
              <a:t>&gt;-34.0 166.13&lt;/</a:t>
            </a:r>
            <a:r>
              <a:rPr lang="en-NZ" sz="1600" dirty="0" err="1"/>
              <a:t>ows:UpperCorner</a:t>
            </a:r>
            <a:r>
              <a:rPr lang="en-NZ" sz="1600" dirty="0"/>
              <a:t>&gt;&lt;/</a:t>
            </a:r>
            <a:r>
              <a:rPr lang="en-NZ" sz="1600" dirty="0" err="1"/>
              <a:t>ows:BoundingBox</a:t>
            </a:r>
            <a:r>
              <a:rPr lang="en-NZ" sz="1600" dirty="0"/>
              <a:t>&gt;</a:t>
            </a:r>
          </a:p>
          <a:p>
            <a:pPr>
              <a:lnSpc>
                <a:spcPct val="100000"/>
              </a:lnSpc>
            </a:pPr>
            <a:r>
              <a:rPr lang="en-NZ" sz="1600" dirty="0"/>
              <a:t>&lt;/</a:t>
            </a:r>
            <a:r>
              <a:rPr lang="en-NZ" sz="1600" dirty="0" err="1"/>
              <a:t>csw:SummaryRecord</a:t>
            </a:r>
            <a:r>
              <a:rPr lang="en-NZ" sz="1600" dirty="0"/>
              <a:t>&gt;</a:t>
            </a:r>
          </a:p>
        </p:txBody>
      </p:sp>
      <p:pic>
        <p:nvPicPr>
          <p:cNvPr id="5" name="Picture 4">
            <a:extLst>
              <a:ext uri="{FF2B5EF4-FFF2-40B4-BE49-F238E27FC236}">
                <a16:creationId xmlns:a16="http://schemas.microsoft.com/office/drawing/2014/main" id="{0CDC085F-DA7D-6B4B-94D8-B1E62D2464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173480" cy="1173480"/>
          </a:xfrm>
          <a:prstGeom prst="rect">
            <a:avLst/>
          </a:prstGeom>
        </p:spPr>
      </p:pic>
    </p:spTree>
    <p:extLst>
      <p:ext uri="{BB962C8B-B14F-4D97-AF65-F5344CB8AC3E}">
        <p14:creationId xmlns:p14="http://schemas.microsoft.com/office/powerpoint/2010/main" val="2825770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Shape 1"/>
          <p:cNvSpPr txBox="1"/>
          <p:nvPr/>
        </p:nvSpPr>
        <p:spPr>
          <a:xfrm>
            <a:off x="504000" y="226080"/>
            <a:ext cx="9071640" cy="946440"/>
          </a:xfrm>
          <a:prstGeom prst="rect">
            <a:avLst/>
          </a:prstGeom>
          <a:noFill/>
          <a:ln>
            <a:noFill/>
          </a:ln>
        </p:spPr>
        <p:txBody>
          <a:bodyPr lIns="0" tIns="0" rIns="0" bIns="0" anchor="ctr"/>
          <a:lstStyle/>
          <a:p>
            <a:pPr algn="r"/>
            <a:r>
              <a:rPr lang="en-NZ" sz="4400" b="0" strike="noStrike" spc="-1" dirty="0">
                <a:latin typeface="Arial"/>
              </a:rPr>
              <a:t>General Issues</a:t>
            </a:r>
          </a:p>
        </p:txBody>
      </p:sp>
      <p:sp>
        <p:nvSpPr>
          <p:cNvPr id="79" name="TextShape 2"/>
          <p:cNvSpPr txBox="1"/>
          <p:nvPr/>
        </p:nvSpPr>
        <p:spPr>
          <a:xfrm>
            <a:off x="504000" y="1326600"/>
            <a:ext cx="9071640" cy="3288240"/>
          </a:xfrm>
          <a:prstGeom prst="rect">
            <a:avLst/>
          </a:prstGeom>
          <a:noFill/>
          <a:ln>
            <a:noFill/>
          </a:ln>
        </p:spPr>
        <p:txBody>
          <a:bodyPr lIns="0" tIns="0" rIns="0" bIns="0">
            <a:normAutofit fontScale="89500" lnSpcReduction="10000"/>
          </a:bodyPr>
          <a:lstStyle/>
          <a:p>
            <a:pPr marL="432000" indent="-324000">
              <a:lnSpc>
                <a:spcPct val="110000"/>
              </a:lnSpc>
              <a:spcBef>
                <a:spcPts val="1417"/>
              </a:spcBef>
              <a:buClr>
                <a:srgbClr val="000000"/>
              </a:buClr>
              <a:buSzPct val="45000"/>
              <a:buFont typeface="Wingdings" charset="2"/>
              <a:buChar char=""/>
            </a:pPr>
            <a:r>
              <a:rPr lang="en-NZ" sz="2800" b="0" strike="noStrike" spc="-1" dirty="0">
                <a:latin typeface="Arial"/>
              </a:rPr>
              <a:t>Confusion often occurs in what is being described</a:t>
            </a:r>
          </a:p>
          <a:p>
            <a:pPr marL="864000" lvl="1" indent="-324000">
              <a:lnSpc>
                <a:spcPct val="110000"/>
              </a:lnSpc>
              <a:spcBef>
                <a:spcPts val="1134"/>
              </a:spcBef>
              <a:buClr>
                <a:srgbClr val="000000"/>
              </a:buClr>
              <a:buSzPct val="75000"/>
              <a:buFont typeface="Symbol" charset="2"/>
              <a:buChar char=""/>
            </a:pPr>
            <a:r>
              <a:rPr lang="en-NZ" sz="2400" b="0" strike="noStrike" spc="-1" dirty="0">
                <a:latin typeface="Arial"/>
              </a:rPr>
              <a:t>The Resource?</a:t>
            </a:r>
          </a:p>
          <a:p>
            <a:pPr marL="864000" lvl="1" indent="-324000">
              <a:lnSpc>
                <a:spcPct val="110000"/>
              </a:lnSpc>
              <a:spcBef>
                <a:spcPts val="1134"/>
              </a:spcBef>
              <a:buClr>
                <a:srgbClr val="000000"/>
              </a:buClr>
              <a:buSzPct val="75000"/>
              <a:buFont typeface="Symbol" charset="2"/>
              <a:buChar char=""/>
            </a:pPr>
            <a:r>
              <a:rPr lang="en-NZ" sz="2400" b="0" strike="noStrike" spc="-1" dirty="0">
                <a:latin typeface="Arial"/>
              </a:rPr>
              <a:t>A Distribution of the resource?</a:t>
            </a:r>
          </a:p>
          <a:p>
            <a:pPr marL="864000" lvl="1" indent="-324000">
              <a:lnSpc>
                <a:spcPct val="110000"/>
              </a:lnSpc>
              <a:spcBef>
                <a:spcPts val="1134"/>
              </a:spcBef>
              <a:buClr>
                <a:srgbClr val="000000"/>
              </a:buClr>
              <a:buSzPct val="75000"/>
              <a:buFont typeface="Symbol" charset="2"/>
              <a:buChar char=""/>
            </a:pPr>
            <a:r>
              <a:rPr lang="en-NZ" sz="2400" b="0" strike="noStrike" spc="-1" dirty="0">
                <a:latin typeface="Arial"/>
              </a:rPr>
              <a:t>The Metadata describing the resource?</a:t>
            </a:r>
          </a:p>
          <a:p>
            <a:pPr marL="432000" indent="-324000">
              <a:lnSpc>
                <a:spcPct val="110000"/>
              </a:lnSpc>
              <a:spcBef>
                <a:spcPts val="1417"/>
              </a:spcBef>
              <a:buClr>
                <a:srgbClr val="000000"/>
              </a:buClr>
              <a:buSzPct val="45000"/>
              <a:buFont typeface="Wingdings" charset="2"/>
              <a:buChar char=""/>
            </a:pPr>
            <a:r>
              <a:rPr lang="en-NZ" sz="2800" b="0" strike="noStrike" spc="-1" dirty="0">
                <a:latin typeface="Arial"/>
              </a:rPr>
              <a:t>Confusion as to what the metadata describes</a:t>
            </a:r>
          </a:p>
          <a:p>
            <a:pPr marL="864000" lvl="1" indent="-324000">
              <a:lnSpc>
                <a:spcPct val="110000"/>
              </a:lnSpc>
              <a:spcBef>
                <a:spcPts val="1134"/>
              </a:spcBef>
              <a:buClr>
                <a:srgbClr val="000000"/>
              </a:buClr>
              <a:buSzPct val="75000"/>
              <a:buFont typeface="Symbol" charset="2"/>
              <a:buChar char=""/>
            </a:pPr>
            <a:r>
              <a:rPr lang="en-NZ" sz="2400" b="0" strike="noStrike" spc="-1" dirty="0">
                <a:latin typeface="Arial"/>
              </a:rPr>
              <a:t>A data resource?</a:t>
            </a:r>
          </a:p>
          <a:p>
            <a:pPr marL="864000" lvl="1" indent="-324000">
              <a:lnSpc>
                <a:spcPct val="110000"/>
              </a:lnSpc>
              <a:spcBef>
                <a:spcPts val="1134"/>
              </a:spcBef>
              <a:buClr>
                <a:srgbClr val="000000"/>
              </a:buClr>
              <a:buSzPct val="75000"/>
              <a:buFont typeface="Symbol" charset="2"/>
              <a:buChar char=""/>
            </a:pPr>
            <a:r>
              <a:rPr lang="en-NZ" sz="2400" b="0" strike="noStrike" spc="-1" dirty="0">
                <a:latin typeface="Arial"/>
              </a:rPr>
              <a:t>A distribution of a data resource?</a:t>
            </a:r>
          </a:p>
        </p:txBody>
      </p:sp>
      <p:pic>
        <p:nvPicPr>
          <p:cNvPr id="4" name="Picture 3">
            <a:extLst>
              <a:ext uri="{FF2B5EF4-FFF2-40B4-BE49-F238E27FC236}">
                <a16:creationId xmlns:a16="http://schemas.microsoft.com/office/drawing/2014/main" id="{76E56ECD-867D-2141-A782-9EB66929BB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73480" cy="1173480"/>
          </a:xfrm>
          <a:prstGeom prst="rect">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0186101-5261-D149-8618-4D8E30188A21}"/>
              </a:ext>
            </a:extLst>
          </p:cNvPr>
          <p:cNvSpPr>
            <a:spLocks noGrp="1"/>
          </p:cNvSpPr>
          <p:nvPr>
            <p:ph type="subTitle"/>
          </p:nvPr>
        </p:nvSpPr>
        <p:spPr>
          <a:xfrm>
            <a:off x="504000" y="2608333"/>
            <a:ext cx="9071640" cy="946440"/>
          </a:xfrm>
        </p:spPr>
        <p:txBody>
          <a:bodyPr/>
          <a:lstStyle/>
          <a:p>
            <a:pPr marL="342900" indent="-342900">
              <a:lnSpc>
                <a:spcPct val="150000"/>
              </a:lnSpc>
              <a:buFont typeface="Arial" panose="020B0604020202020204" pitchFamily="34" charset="0"/>
              <a:buChar char="•"/>
            </a:pPr>
            <a:r>
              <a:rPr lang="en-US" sz="2500" dirty="0">
                <a:latin typeface="+mn-lt"/>
              </a:rPr>
              <a:t>Lineage</a:t>
            </a:r>
          </a:p>
          <a:p>
            <a:pPr marL="742950" lvl="1" indent="-285750">
              <a:lnSpc>
                <a:spcPct val="150000"/>
              </a:lnSpc>
            </a:pPr>
            <a:r>
              <a:rPr lang="en-US" sz="2100" dirty="0">
                <a:latin typeface="+mn-lt"/>
              </a:rPr>
              <a:t>What is important to capture here?</a:t>
            </a:r>
          </a:p>
          <a:p>
            <a:pPr marL="742950" lvl="1" indent="-285750">
              <a:lnSpc>
                <a:spcPct val="150000"/>
              </a:lnSpc>
            </a:pPr>
            <a:r>
              <a:rPr lang="en-US" sz="2100" dirty="0">
                <a:latin typeface="+mn-lt"/>
              </a:rPr>
              <a:t>Copyright considerations? (European copyright directive, GDPR)</a:t>
            </a:r>
          </a:p>
          <a:p>
            <a:pPr marL="742950" lvl="1" indent="-285750">
              <a:lnSpc>
                <a:spcPct val="150000"/>
              </a:lnSpc>
            </a:pPr>
            <a:r>
              <a:rPr lang="en-US" sz="2100" dirty="0">
                <a:latin typeface="+mn-lt"/>
              </a:rPr>
              <a:t>Tie-ins to FSDF The LINK?</a:t>
            </a:r>
          </a:p>
          <a:p>
            <a:endParaRPr lang="en-US" dirty="0">
              <a:latin typeface="+mn-lt"/>
            </a:endParaRPr>
          </a:p>
        </p:txBody>
      </p:sp>
      <p:sp>
        <p:nvSpPr>
          <p:cNvPr id="7" name="TextShape 1">
            <a:extLst>
              <a:ext uri="{FF2B5EF4-FFF2-40B4-BE49-F238E27FC236}">
                <a16:creationId xmlns:a16="http://schemas.microsoft.com/office/drawing/2014/main" id="{E0002295-7C56-534C-8592-A35925B9E2C6}"/>
              </a:ext>
            </a:extLst>
          </p:cNvPr>
          <p:cNvSpPr txBox="1">
            <a:spLocks noGrp="1"/>
          </p:cNvSpPr>
          <p:nvPr>
            <p:ph type="title"/>
          </p:nvPr>
        </p:nvSpPr>
        <p:spPr>
          <a:prstGeom prst="rect">
            <a:avLst/>
          </a:prstGeom>
          <a:noFill/>
          <a:ln>
            <a:noFill/>
          </a:ln>
        </p:spPr>
        <p:txBody>
          <a:bodyPr lIns="0" tIns="0" rIns="0" bIns="0" anchor="ctr"/>
          <a:lstStyle/>
          <a:p>
            <a:pPr algn="r"/>
            <a:r>
              <a:rPr lang="en-NZ" sz="4400" b="0" strike="noStrike" spc="-1" dirty="0">
                <a:latin typeface="Arial"/>
              </a:rPr>
              <a:t>General Issues</a:t>
            </a:r>
          </a:p>
        </p:txBody>
      </p:sp>
      <p:pic>
        <p:nvPicPr>
          <p:cNvPr id="8" name="Picture 7">
            <a:extLst>
              <a:ext uri="{FF2B5EF4-FFF2-40B4-BE49-F238E27FC236}">
                <a16:creationId xmlns:a16="http://schemas.microsoft.com/office/drawing/2014/main" id="{9F39A93C-0CFC-7A4E-8E2D-A8571469B6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73480" cy="1173480"/>
          </a:xfrm>
          <a:prstGeom prst="rect">
            <a:avLst/>
          </a:prstGeom>
        </p:spPr>
      </p:pic>
    </p:spTree>
    <p:extLst>
      <p:ext uri="{BB962C8B-B14F-4D97-AF65-F5344CB8AC3E}">
        <p14:creationId xmlns:p14="http://schemas.microsoft.com/office/powerpoint/2010/main" val="1541320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1AA99D2-33C7-6848-BCDE-57131ACE72DF}"/>
              </a:ext>
            </a:extLst>
          </p:cNvPr>
          <p:cNvSpPr>
            <a:spLocks noGrp="1"/>
          </p:cNvSpPr>
          <p:nvPr>
            <p:ph type="subTitle"/>
          </p:nvPr>
        </p:nvSpPr>
        <p:spPr>
          <a:xfrm>
            <a:off x="720569" y="1790185"/>
            <a:ext cx="9071640" cy="3202920"/>
          </a:xfrm>
        </p:spPr>
        <p:txBody>
          <a:bodyPr anchor="t"/>
          <a:lstStyle/>
          <a:p>
            <a:pPr marL="571500" indent="-571500">
              <a:lnSpc>
                <a:spcPct val="100000"/>
              </a:lnSpc>
              <a:buFont typeface="+mj-lt"/>
              <a:buAutoNum type="arabicPeriod"/>
            </a:pPr>
            <a:r>
              <a:rPr lang="en-US" sz="3200" dirty="0"/>
              <a:t>Review key elements and definitions</a:t>
            </a:r>
          </a:p>
          <a:p>
            <a:pPr marL="571500" indent="-571500">
              <a:lnSpc>
                <a:spcPct val="100000"/>
              </a:lnSpc>
              <a:buFont typeface="+mj-lt"/>
              <a:buAutoNum type="arabicPeriod"/>
            </a:pPr>
            <a:r>
              <a:rPr lang="en-US" sz="3200" dirty="0"/>
              <a:t>Identifiers</a:t>
            </a:r>
          </a:p>
          <a:p>
            <a:pPr marL="571500" indent="-571500">
              <a:lnSpc>
                <a:spcPct val="100000"/>
              </a:lnSpc>
              <a:buFont typeface="+mj-lt"/>
              <a:buAutoNum type="arabicPeriod"/>
            </a:pPr>
            <a:r>
              <a:rPr lang="en-US" sz="3200" dirty="0"/>
              <a:t>Keywords &amp; Thesauri</a:t>
            </a:r>
          </a:p>
          <a:p>
            <a:pPr marL="571500" indent="-571500">
              <a:lnSpc>
                <a:spcPct val="100000"/>
              </a:lnSpc>
              <a:buFont typeface="+mj-lt"/>
              <a:buAutoNum type="arabicPeriod"/>
            </a:pPr>
            <a:r>
              <a:rPr lang="en-US" sz="3200" dirty="0"/>
              <a:t>Constraints</a:t>
            </a:r>
          </a:p>
          <a:p>
            <a:pPr marL="571500" indent="-571500">
              <a:lnSpc>
                <a:spcPct val="100000"/>
              </a:lnSpc>
              <a:buFont typeface="+mj-lt"/>
              <a:buAutoNum type="arabicPeriod"/>
            </a:pPr>
            <a:r>
              <a:rPr lang="en-US" sz="3200" dirty="0"/>
              <a:t>Contact info</a:t>
            </a:r>
          </a:p>
          <a:p>
            <a:pPr marL="571500" indent="-571500">
              <a:lnSpc>
                <a:spcPct val="100000"/>
              </a:lnSpc>
              <a:buFont typeface="+mj-lt"/>
              <a:buAutoNum type="arabicPeriod"/>
            </a:pPr>
            <a:r>
              <a:rPr lang="en-US" sz="3200" dirty="0"/>
              <a:t>Cardinality</a:t>
            </a:r>
          </a:p>
        </p:txBody>
      </p:sp>
      <p:sp>
        <p:nvSpPr>
          <p:cNvPr id="2" name="Title 1">
            <a:extLst>
              <a:ext uri="{FF2B5EF4-FFF2-40B4-BE49-F238E27FC236}">
                <a16:creationId xmlns:a16="http://schemas.microsoft.com/office/drawing/2014/main" id="{396A1B4B-F153-2B42-93E5-BC7A4EB1A7F8}"/>
              </a:ext>
            </a:extLst>
          </p:cNvPr>
          <p:cNvSpPr>
            <a:spLocks noGrp="1"/>
          </p:cNvSpPr>
          <p:nvPr>
            <p:ph type="title"/>
          </p:nvPr>
        </p:nvSpPr>
        <p:spPr/>
        <p:txBody>
          <a:bodyPr/>
          <a:lstStyle/>
          <a:p>
            <a:pPr algn="r"/>
            <a:r>
              <a:rPr lang="en-US" dirty="0"/>
              <a:t>Workshop Topics</a:t>
            </a:r>
          </a:p>
        </p:txBody>
      </p:sp>
      <p:pic>
        <p:nvPicPr>
          <p:cNvPr id="4" name="Picture 3">
            <a:extLst>
              <a:ext uri="{FF2B5EF4-FFF2-40B4-BE49-F238E27FC236}">
                <a16:creationId xmlns:a16="http://schemas.microsoft.com/office/drawing/2014/main" id="{DD4ADB12-2F56-8145-B18C-AA38679E1F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73480" cy="1173480"/>
          </a:xfrm>
          <a:prstGeom prst="rect">
            <a:avLst/>
          </a:prstGeom>
        </p:spPr>
      </p:pic>
      <p:sp>
        <p:nvSpPr>
          <p:cNvPr id="5" name="TextBox 4">
            <a:extLst>
              <a:ext uri="{FF2B5EF4-FFF2-40B4-BE49-F238E27FC236}">
                <a16:creationId xmlns:a16="http://schemas.microsoft.com/office/drawing/2014/main" id="{B6A93373-097E-1049-A97D-0EA9240CAD35}"/>
              </a:ext>
            </a:extLst>
          </p:cNvPr>
          <p:cNvSpPr txBox="1"/>
          <p:nvPr/>
        </p:nvSpPr>
        <p:spPr>
          <a:xfrm>
            <a:off x="7880684" y="202130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23047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Shape 1"/>
          <p:cNvSpPr txBox="1"/>
          <p:nvPr/>
        </p:nvSpPr>
        <p:spPr>
          <a:xfrm>
            <a:off x="504000" y="226080"/>
            <a:ext cx="9071640" cy="946440"/>
          </a:xfrm>
          <a:prstGeom prst="rect">
            <a:avLst/>
          </a:prstGeom>
          <a:noFill/>
          <a:ln>
            <a:noFill/>
          </a:ln>
        </p:spPr>
        <p:txBody>
          <a:bodyPr lIns="0" tIns="0" rIns="0" bIns="0" anchor="ctr"/>
          <a:lstStyle/>
          <a:p>
            <a:pPr algn="r"/>
            <a:r>
              <a:rPr lang="en-NZ" sz="4400" b="0" strike="noStrike" spc="-1" dirty="0">
                <a:latin typeface="Arial"/>
              </a:rPr>
              <a:t>Tasks - </a:t>
            </a:r>
            <a:r>
              <a:rPr lang="en-NZ" sz="4400" spc="-1" dirty="0"/>
              <a:t>Insert and Populate</a:t>
            </a:r>
          </a:p>
        </p:txBody>
      </p:sp>
      <p:sp>
        <p:nvSpPr>
          <p:cNvPr id="46" name="TextShape 2"/>
          <p:cNvSpPr txBox="1"/>
          <p:nvPr/>
        </p:nvSpPr>
        <p:spPr>
          <a:xfrm>
            <a:off x="504492" y="1378852"/>
            <a:ext cx="9071640" cy="4001400"/>
          </a:xfrm>
          <a:prstGeom prst="rect">
            <a:avLst/>
          </a:prstGeom>
          <a:noFill/>
          <a:ln>
            <a:noFill/>
          </a:ln>
        </p:spPr>
        <p:txBody>
          <a:bodyPr lIns="0" tIns="0" rIns="0" bIns="0">
            <a:normAutofit fontScale="47500" lnSpcReduction="20000"/>
          </a:bodyPr>
          <a:lstStyle/>
          <a:p>
            <a:pPr marL="565200" indent="-457200">
              <a:lnSpc>
                <a:spcPct val="120000"/>
              </a:lnSpc>
              <a:spcBef>
                <a:spcPts val="1417"/>
              </a:spcBef>
              <a:buClr>
                <a:srgbClr val="000000"/>
              </a:buClr>
              <a:buFont typeface="Arial" panose="020B0604020202020204" pitchFamily="34" charset="0"/>
              <a:buChar char="•"/>
            </a:pPr>
            <a:r>
              <a:rPr lang="en-NZ" sz="3200" b="0" strike="noStrike" spc="-1" dirty="0">
                <a:latin typeface="Arial"/>
              </a:rPr>
              <a:t>ISO 19115-1 definitions column on the “Metadata Mappings Between Profiles” table </a:t>
            </a:r>
          </a:p>
          <a:p>
            <a:pPr marL="565200" indent="-457200">
              <a:lnSpc>
                <a:spcPct val="120000"/>
              </a:lnSpc>
              <a:spcBef>
                <a:spcPts val="1417"/>
              </a:spcBef>
              <a:buClr>
                <a:srgbClr val="000000"/>
              </a:buClr>
              <a:buFont typeface="Arial" panose="020B0604020202020204" pitchFamily="34" charset="0"/>
              <a:buChar char="•"/>
            </a:pPr>
            <a:r>
              <a:rPr lang="en-NZ" sz="3200" b="0" strike="noStrike" spc="-1" dirty="0">
                <a:latin typeface="Arial"/>
              </a:rPr>
              <a:t>CKAN (</a:t>
            </a:r>
            <a:r>
              <a:rPr lang="en-NZ" sz="3200" b="0" strike="noStrike" spc="-1" dirty="0" err="1">
                <a:latin typeface="Arial"/>
              </a:rPr>
              <a:t>data.gov.au</a:t>
            </a:r>
            <a:r>
              <a:rPr lang="en-NZ" sz="3200" b="0" strike="noStrike" spc="-1" dirty="0">
                <a:latin typeface="Arial"/>
              </a:rPr>
              <a:t>) definitions column on the “Metadata Mappings Between Profiles” </a:t>
            </a:r>
          </a:p>
          <a:p>
            <a:pPr marL="565200" indent="-457200">
              <a:lnSpc>
                <a:spcPct val="120000"/>
              </a:lnSpc>
              <a:spcBef>
                <a:spcPts val="1417"/>
              </a:spcBef>
              <a:buClr>
                <a:srgbClr val="000000"/>
              </a:buClr>
              <a:buFont typeface="Arial" panose="020B0604020202020204" pitchFamily="34" charset="0"/>
              <a:buChar char="•"/>
            </a:pPr>
            <a:r>
              <a:rPr lang="en-NZ" sz="3200" b="0" strike="noStrike" spc="-1" dirty="0">
                <a:latin typeface="Arial"/>
              </a:rPr>
              <a:t>DCAT definitions column on the “Metadata Mappings Between Profiles” table</a:t>
            </a:r>
          </a:p>
          <a:p>
            <a:pPr marL="565200" indent="-457200">
              <a:lnSpc>
                <a:spcPct val="120000"/>
              </a:lnSpc>
              <a:spcBef>
                <a:spcPts val="1417"/>
              </a:spcBef>
              <a:buClr>
                <a:srgbClr val="000000"/>
              </a:buClr>
              <a:buFont typeface="Arial" panose="020B0604020202020204" pitchFamily="34" charset="0"/>
              <a:buChar char="•"/>
            </a:pPr>
            <a:r>
              <a:rPr lang="en-NZ" sz="3200" b="0" strike="noStrike" spc="-1" dirty="0">
                <a:latin typeface="Arial"/>
              </a:rPr>
              <a:t>In parallel, ask participants for best and most complete examples of metadata records from each of the 3 organisations that have submitted ISO 19115-1 metadata to the “Metadata Mappings Between Profiles” table. </a:t>
            </a:r>
          </a:p>
          <a:p>
            <a:pPr marL="565200" indent="-457200">
              <a:lnSpc>
                <a:spcPct val="120000"/>
              </a:lnSpc>
              <a:spcBef>
                <a:spcPts val="1417"/>
              </a:spcBef>
              <a:buClr>
                <a:srgbClr val="000000"/>
              </a:buClr>
              <a:buFont typeface="Arial" panose="020B0604020202020204" pitchFamily="34" charset="0"/>
              <a:buChar char="•"/>
            </a:pPr>
            <a:r>
              <a:rPr lang="en-NZ" sz="3200" b="0" strike="noStrike" spc="-1" dirty="0">
                <a:latin typeface="Arial"/>
              </a:rPr>
              <a:t>For each of the 58 elements, we will create a table containing:</a:t>
            </a:r>
          </a:p>
          <a:p>
            <a:pPr marL="997200" lvl="1" indent="-457200">
              <a:lnSpc>
                <a:spcPct val="120000"/>
              </a:lnSpc>
              <a:spcBef>
                <a:spcPts val="1134"/>
              </a:spcBef>
              <a:buClr>
                <a:srgbClr val="000000"/>
              </a:buClr>
              <a:buFont typeface="Arial" panose="020B0604020202020204" pitchFamily="34" charset="0"/>
              <a:buChar char="•"/>
            </a:pPr>
            <a:r>
              <a:rPr lang="en-NZ" sz="2800" b="0" strike="noStrike" spc="-1" dirty="0">
                <a:latin typeface="Arial"/>
              </a:rPr>
              <a:t>ISO 19115-1 element definition</a:t>
            </a:r>
          </a:p>
          <a:p>
            <a:pPr marL="997200" lvl="1" indent="-457200">
              <a:lnSpc>
                <a:spcPct val="120000"/>
              </a:lnSpc>
              <a:spcBef>
                <a:spcPts val="1134"/>
              </a:spcBef>
              <a:buClr>
                <a:srgbClr val="000000"/>
              </a:buClr>
              <a:buFont typeface="Arial" panose="020B0604020202020204" pitchFamily="34" charset="0"/>
              <a:buChar char="•"/>
            </a:pPr>
            <a:r>
              <a:rPr lang="en-NZ" sz="2800" b="0" strike="noStrike" spc="-1" dirty="0">
                <a:latin typeface="Arial"/>
              </a:rPr>
              <a:t>real examples from each of the 3 above mentioned organisations of how the element is populated</a:t>
            </a:r>
          </a:p>
          <a:p>
            <a:pPr marL="997200" lvl="1" indent="-457200">
              <a:lnSpc>
                <a:spcPct val="120000"/>
              </a:lnSpc>
              <a:spcBef>
                <a:spcPts val="1134"/>
              </a:spcBef>
              <a:buClr>
                <a:srgbClr val="000000"/>
              </a:buClr>
              <a:buFont typeface="Arial" panose="020B0604020202020204" pitchFamily="34" charset="0"/>
              <a:buChar char="•"/>
            </a:pPr>
            <a:r>
              <a:rPr lang="en-NZ" sz="2800" b="0" strike="noStrike" spc="-1" dirty="0">
                <a:latin typeface="Arial"/>
              </a:rPr>
              <a:t>a cursory “stoplight” level assessment of the level agreement between organisations on use of each element</a:t>
            </a:r>
          </a:p>
          <a:p>
            <a:pPr marL="565200" indent="-457200">
              <a:lnSpc>
                <a:spcPct val="120000"/>
              </a:lnSpc>
              <a:spcBef>
                <a:spcPts val="1417"/>
              </a:spcBef>
              <a:buClr>
                <a:srgbClr val="000000"/>
              </a:buClr>
              <a:buFont typeface="Arial" panose="020B0604020202020204" pitchFamily="34" charset="0"/>
              <a:buChar char="•"/>
            </a:pPr>
            <a:r>
              <a:rPr lang="en-NZ" sz="3200" b="0" strike="noStrike" spc="-1" dirty="0">
                <a:latin typeface="Arial"/>
              </a:rPr>
              <a:t>Results to be compiled and shared with all participants for review and further analysis.</a:t>
            </a:r>
          </a:p>
        </p:txBody>
      </p:sp>
      <p:pic>
        <p:nvPicPr>
          <p:cNvPr id="4" name="Picture 3">
            <a:extLst>
              <a:ext uri="{FF2B5EF4-FFF2-40B4-BE49-F238E27FC236}">
                <a16:creationId xmlns:a16="http://schemas.microsoft.com/office/drawing/2014/main" id="{33B85B3E-F367-3A4C-BAFB-F4CC183D1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73480" cy="1173480"/>
          </a:xfrm>
          <a:prstGeom prst="rect">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Shape 1"/>
          <p:cNvSpPr txBox="1"/>
          <p:nvPr/>
        </p:nvSpPr>
        <p:spPr>
          <a:xfrm>
            <a:off x="504000" y="226080"/>
            <a:ext cx="9071640" cy="946440"/>
          </a:xfrm>
          <a:prstGeom prst="rect">
            <a:avLst/>
          </a:prstGeom>
          <a:noFill/>
          <a:ln>
            <a:noFill/>
          </a:ln>
        </p:spPr>
        <p:txBody>
          <a:bodyPr lIns="0" tIns="0" rIns="0" bIns="0" anchor="ctr"/>
          <a:lstStyle/>
          <a:p>
            <a:pPr algn="ctr"/>
            <a:endParaRPr lang="en-NZ" sz="4400" b="0" strike="noStrike" spc="-1">
              <a:latin typeface="Arial"/>
            </a:endParaRPr>
          </a:p>
        </p:txBody>
      </p:sp>
      <p:sp>
        <p:nvSpPr>
          <p:cNvPr id="48" name="TextShape 2"/>
          <p:cNvSpPr txBox="1"/>
          <p:nvPr/>
        </p:nvSpPr>
        <p:spPr>
          <a:xfrm>
            <a:off x="504000" y="1326600"/>
            <a:ext cx="9071640" cy="3288240"/>
          </a:xfrm>
          <a:prstGeom prst="rect">
            <a:avLst/>
          </a:prstGeom>
          <a:noFill/>
          <a:ln>
            <a:noFill/>
          </a:ln>
        </p:spPr>
        <p:txBody>
          <a:bodyPr lIns="0" tIns="0" rIns="0" bIns="0">
            <a:normAutofit/>
          </a:bodyPr>
          <a:lstStyle/>
          <a:p>
            <a:pPr marL="432000" indent="-324000">
              <a:spcBef>
                <a:spcPts val="1417"/>
              </a:spcBef>
              <a:buClr>
                <a:srgbClr val="000000"/>
              </a:buClr>
              <a:buSzPct val="45000"/>
              <a:buFont typeface="Wingdings" charset="2"/>
              <a:buChar char=""/>
            </a:pPr>
            <a:r>
              <a:rPr lang="en-NZ" sz="3200" b="0" strike="noStrike" spc="-1" dirty="0">
                <a:latin typeface="Arial"/>
              </a:rPr>
              <a:t>As our focus was on alignment of definitions to gain mutual agreement on terminology and use, we have chosen not to address obligation and cardinality issues. We have limited in this report to those elements cited in “Metadata Mappings Between </a:t>
            </a:r>
            <a:r>
              <a:rPr lang="en-NZ" sz="3200" b="0" strike="noStrike" spc="-1" dirty="0" err="1">
                <a:latin typeface="Arial"/>
              </a:rPr>
              <a:t>Profiles_main</a:t>
            </a:r>
            <a:r>
              <a:rPr lang="en-NZ" sz="3200" b="0" strike="noStrike" spc="-1" dirty="0">
                <a:latin typeface="Arial"/>
              </a:rPr>
              <a:t> 2.xlsx”</a:t>
            </a:r>
          </a:p>
        </p:txBody>
      </p:sp>
      <p:pic>
        <p:nvPicPr>
          <p:cNvPr id="4" name="Picture 3">
            <a:extLst>
              <a:ext uri="{FF2B5EF4-FFF2-40B4-BE49-F238E27FC236}">
                <a16:creationId xmlns:a16="http://schemas.microsoft.com/office/drawing/2014/main" id="{ADB2753D-1DB2-C347-9349-4CFA07DBCE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73480" cy="1173480"/>
          </a:xfrm>
          <a:prstGeom prst="rect">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Shape 1"/>
          <p:cNvSpPr txBox="1"/>
          <p:nvPr/>
        </p:nvSpPr>
        <p:spPr>
          <a:xfrm>
            <a:off x="1173480" y="226080"/>
            <a:ext cx="8402160" cy="946440"/>
          </a:xfrm>
          <a:prstGeom prst="rect">
            <a:avLst/>
          </a:prstGeom>
          <a:noFill/>
          <a:ln>
            <a:noFill/>
          </a:ln>
        </p:spPr>
        <p:txBody>
          <a:bodyPr lIns="0" tIns="0" rIns="0" bIns="0" anchor="ctr"/>
          <a:lstStyle/>
          <a:p>
            <a:pPr algn="r"/>
            <a:r>
              <a:rPr lang="en-NZ" sz="4400" b="0" strike="noStrike" spc="-1" dirty="0">
                <a:latin typeface="Arial"/>
              </a:rPr>
              <a:t>Notes and Variances</a:t>
            </a:r>
          </a:p>
        </p:txBody>
      </p:sp>
      <p:sp>
        <p:nvSpPr>
          <p:cNvPr id="50" name="TextShape 2"/>
          <p:cNvSpPr txBox="1"/>
          <p:nvPr/>
        </p:nvSpPr>
        <p:spPr>
          <a:xfrm>
            <a:off x="504000" y="1326600"/>
            <a:ext cx="9071640" cy="3288240"/>
          </a:xfrm>
          <a:prstGeom prst="rect">
            <a:avLst/>
          </a:prstGeom>
          <a:noFill/>
          <a:ln>
            <a:noFill/>
          </a:ln>
        </p:spPr>
        <p:txBody>
          <a:bodyPr lIns="0" tIns="0" rIns="0" bIns="0">
            <a:normAutofit fontScale="76000" lnSpcReduction="20000"/>
          </a:bodyPr>
          <a:lstStyle/>
          <a:p>
            <a:pPr marL="432000" indent="-324000">
              <a:lnSpc>
                <a:spcPct val="120000"/>
              </a:lnSpc>
              <a:spcBef>
                <a:spcPts val="1417"/>
              </a:spcBef>
              <a:buClr>
                <a:srgbClr val="000000"/>
              </a:buClr>
              <a:buSzPct val="45000"/>
              <a:buFont typeface="Wingdings" charset="2"/>
              <a:buChar char=""/>
            </a:pPr>
            <a:r>
              <a:rPr lang="en-NZ" sz="3200" b="0" strike="noStrike" spc="-1" dirty="0">
                <a:latin typeface="Arial"/>
              </a:rPr>
              <a:t>The ISO Definitions consist of 3 columns – one that contains the path, one that contains the ISO definitions for each node in the path, and one that creates a summary definition of the element based on its location in the element path. This was done in order to add context to the element definitions in a transparent way. These definitions are sourced from the official AS/NZS standard document “ASNZSISO19115.1-2015+A1.pdf”</a:t>
            </a:r>
          </a:p>
        </p:txBody>
      </p:sp>
      <p:pic>
        <p:nvPicPr>
          <p:cNvPr id="4" name="Picture 3">
            <a:extLst>
              <a:ext uri="{FF2B5EF4-FFF2-40B4-BE49-F238E27FC236}">
                <a16:creationId xmlns:a16="http://schemas.microsoft.com/office/drawing/2014/main" id="{019C7C32-F8A3-D946-92C7-71E24F2444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73480" cy="1173480"/>
          </a:xfrm>
          <a:prstGeom prst="rect">
            <a:avLst/>
          </a:prstGeom>
          <a:scene3d>
            <a:camera prst="orthographicFront"/>
            <a:lightRig rig="flat" dir="t"/>
          </a:scene3d>
          <a:sp3d prstMaterial="matte"/>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Shape 1"/>
          <p:cNvSpPr txBox="1"/>
          <p:nvPr/>
        </p:nvSpPr>
        <p:spPr>
          <a:xfrm>
            <a:off x="504000" y="226080"/>
            <a:ext cx="9071640" cy="946440"/>
          </a:xfrm>
          <a:prstGeom prst="rect">
            <a:avLst/>
          </a:prstGeom>
          <a:noFill/>
          <a:ln>
            <a:noFill/>
          </a:ln>
        </p:spPr>
        <p:txBody>
          <a:bodyPr lIns="0" tIns="0" rIns="0" bIns="0" anchor="ctr"/>
          <a:lstStyle/>
          <a:p>
            <a:pPr algn="r"/>
            <a:r>
              <a:rPr lang="en-NZ" sz="4400" b="0" strike="noStrike" spc="-1" dirty="0">
                <a:latin typeface="Arial"/>
              </a:rPr>
              <a:t>Notes and Variances</a:t>
            </a:r>
          </a:p>
        </p:txBody>
      </p:sp>
      <p:sp>
        <p:nvSpPr>
          <p:cNvPr id="52" name="TextShape 2"/>
          <p:cNvSpPr txBox="1"/>
          <p:nvPr/>
        </p:nvSpPr>
        <p:spPr>
          <a:xfrm>
            <a:off x="504000" y="1326600"/>
            <a:ext cx="9071640" cy="3288240"/>
          </a:xfrm>
          <a:prstGeom prst="rect">
            <a:avLst/>
          </a:prstGeom>
          <a:noFill/>
          <a:ln>
            <a:noFill/>
          </a:ln>
        </p:spPr>
        <p:txBody>
          <a:bodyPr lIns="0" tIns="0" rIns="0" bIns="0">
            <a:normAutofit/>
          </a:bodyPr>
          <a:lstStyle/>
          <a:p>
            <a:pPr marL="432000" indent="-324000">
              <a:spcBef>
                <a:spcPts val="1417"/>
              </a:spcBef>
              <a:buClr>
                <a:srgbClr val="000000"/>
              </a:buClr>
              <a:buSzPct val="45000"/>
              <a:buFont typeface="Wingdings" charset="2"/>
              <a:buChar char=""/>
            </a:pPr>
            <a:r>
              <a:rPr lang="en-NZ" sz="3200" b="0" strike="noStrike" spc="-1" dirty="0">
                <a:latin typeface="Arial"/>
              </a:rPr>
              <a:t>The </a:t>
            </a:r>
            <a:r>
              <a:rPr lang="en-NZ" sz="3200" b="0" strike="noStrike" spc="-1" dirty="0" err="1">
                <a:latin typeface="Arial"/>
              </a:rPr>
              <a:t>data.gov.au</a:t>
            </a:r>
            <a:r>
              <a:rPr lang="en-NZ" sz="3200" b="0" strike="noStrike" spc="-1" dirty="0">
                <a:latin typeface="Arial"/>
              </a:rPr>
              <a:t> elements (CKAN) are defined by two columns sourced from the “Description” and “Vocab Control” columns in the tables at </a:t>
            </a:r>
            <a:r>
              <a:rPr lang="en-NZ" sz="3200" b="0" strike="noStrike" spc="-1" dirty="0">
                <a:latin typeface="Arial"/>
                <a:hlinkClick r:id="rId2"/>
              </a:rPr>
              <a:t>https://toolkit.data.gov.au/index.php/Discovering_Metadata</a:t>
            </a:r>
            <a:r>
              <a:rPr lang="en-NZ" sz="3200" b="0" strike="noStrike" spc="-1" dirty="0">
                <a:latin typeface="Arial"/>
              </a:rPr>
              <a:t>.</a:t>
            </a:r>
          </a:p>
          <a:p>
            <a:pPr marL="432000" indent="-324000">
              <a:spcBef>
                <a:spcPts val="1417"/>
              </a:spcBef>
              <a:buClr>
                <a:srgbClr val="000000"/>
              </a:buClr>
              <a:buSzPct val="45000"/>
              <a:buFont typeface="Wingdings" charset="2"/>
              <a:buChar char=""/>
            </a:pPr>
            <a:endParaRPr lang="en-NZ" sz="3200" b="0" strike="noStrike" spc="-1" dirty="0">
              <a:latin typeface="Arial"/>
            </a:endParaRPr>
          </a:p>
        </p:txBody>
      </p:sp>
      <p:pic>
        <p:nvPicPr>
          <p:cNvPr id="4" name="Picture 3">
            <a:extLst>
              <a:ext uri="{FF2B5EF4-FFF2-40B4-BE49-F238E27FC236}">
                <a16:creationId xmlns:a16="http://schemas.microsoft.com/office/drawing/2014/main" id="{C54C560C-5298-F54A-B465-9403B93FC9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73480" cy="1173480"/>
          </a:xfrm>
          <a:prstGeom prst="rect">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Shape 1"/>
          <p:cNvSpPr txBox="1"/>
          <p:nvPr/>
        </p:nvSpPr>
        <p:spPr>
          <a:xfrm>
            <a:off x="504000" y="226080"/>
            <a:ext cx="9071640" cy="946440"/>
          </a:xfrm>
          <a:prstGeom prst="rect">
            <a:avLst/>
          </a:prstGeom>
          <a:noFill/>
          <a:ln>
            <a:noFill/>
          </a:ln>
        </p:spPr>
        <p:txBody>
          <a:bodyPr lIns="0" tIns="0" rIns="0" bIns="0" anchor="ctr"/>
          <a:lstStyle/>
          <a:p>
            <a:pPr algn="r"/>
            <a:r>
              <a:rPr lang="en-NZ" sz="4400" b="0" strike="noStrike" spc="-1" dirty="0">
                <a:latin typeface="Arial"/>
              </a:rPr>
              <a:t>Notes and Variances</a:t>
            </a:r>
          </a:p>
        </p:txBody>
      </p:sp>
      <p:sp>
        <p:nvSpPr>
          <p:cNvPr id="54" name="TextShape 2"/>
          <p:cNvSpPr txBox="1"/>
          <p:nvPr/>
        </p:nvSpPr>
        <p:spPr>
          <a:xfrm>
            <a:off x="504000" y="1326600"/>
            <a:ext cx="9071640" cy="3288240"/>
          </a:xfrm>
          <a:prstGeom prst="rect">
            <a:avLst/>
          </a:prstGeom>
          <a:noFill/>
          <a:ln>
            <a:noFill/>
          </a:ln>
        </p:spPr>
        <p:txBody>
          <a:bodyPr lIns="0" tIns="0" rIns="0" bIns="0">
            <a:normAutofit fontScale="92500"/>
          </a:bodyPr>
          <a:lstStyle/>
          <a:p>
            <a:pPr marL="432000" indent="-324000">
              <a:spcBef>
                <a:spcPts val="1417"/>
              </a:spcBef>
              <a:buClr>
                <a:srgbClr val="000000"/>
              </a:buClr>
              <a:buSzPct val="45000"/>
              <a:buFont typeface="Wingdings" charset="2"/>
              <a:buChar char=""/>
            </a:pPr>
            <a:r>
              <a:rPr lang="en-NZ" sz="3200" b="0" strike="noStrike" spc="-1" dirty="0">
                <a:latin typeface="Arial"/>
              </a:rPr>
              <a:t>DCAT definitions are described using the latest documentation from the W3C Dataset Exchange Working Group (DXWG) with two columns added “DCAT def” and “Notes”. These are sourced from </a:t>
            </a:r>
            <a:r>
              <a:rPr lang="en-NZ" sz="3200" b="0" strike="noStrike" spc="-1" dirty="0">
                <a:latin typeface="Arial"/>
                <a:hlinkClick r:id="rId3"/>
              </a:rPr>
              <a:t>https://w3c.github.io/</a:t>
            </a:r>
            <a:r>
              <a:rPr lang="en-NZ" sz="3200" b="0" strike="noStrike" spc="-1" dirty="0" err="1">
                <a:latin typeface="Arial"/>
                <a:hlinkClick r:id="rId3"/>
              </a:rPr>
              <a:t>dxwg</a:t>
            </a:r>
            <a:r>
              <a:rPr lang="en-NZ" sz="3200" b="0" strike="noStrike" spc="-1" dirty="0">
                <a:latin typeface="Arial"/>
                <a:hlinkClick r:id="rId3"/>
              </a:rPr>
              <a:t>/</a:t>
            </a:r>
            <a:r>
              <a:rPr lang="en-NZ" sz="3200" b="0" strike="noStrike" spc="-1" dirty="0" err="1">
                <a:latin typeface="Arial"/>
                <a:hlinkClick r:id="rId3"/>
              </a:rPr>
              <a:t>dcat</a:t>
            </a:r>
            <a:r>
              <a:rPr lang="en-NZ" sz="3200" b="0" strike="noStrike" spc="-1" dirty="0">
                <a:latin typeface="Arial"/>
                <a:hlinkClick r:id="rId3"/>
              </a:rPr>
              <a:t>/ </a:t>
            </a:r>
            <a:r>
              <a:rPr lang="en-NZ" sz="3200" b="0" strike="noStrike" spc="-1" dirty="0">
                <a:latin typeface="Arial"/>
              </a:rPr>
              <a:t>and </a:t>
            </a:r>
            <a:r>
              <a:rPr lang="en-NZ" sz="3200" b="0" strike="noStrike" spc="-1" dirty="0">
                <a:latin typeface="Arial"/>
                <a:hlinkClick r:id="rId4"/>
              </a:rPr>
              <a:t>https://</a:t>
            </a:r>
            <a:r>
              <a:rPr lang="en-NZ" sz="3200" b="0" strike="noStrike" spc="-1" dirty="0" err="1">
                <a:latin typeface="Arial"/>
                <a:hlinkClick r:id="rId4"/>
              </a:rPr>
              <a:t>github.com</a:t>
            </a:r>
            <a:r>
              <a:rPr lang="en-NZ" sz="3200" b="0" strike="noStrike" spc="-1" dirty="0">
                <a:latin typeface="Arial"/>
                <a:hlinkClick r:id="rId4"/>
              </a:rPr>
              <a:t>/w3c/</a:t>
            </a:r>
            <a:r>
              <a:rPr lang="en-NZ" sz="3200" b="0" strike="noStrike" spc="-1" dirty="0" err="1">
                <a:latin typeface="Arial"/>
                <a:hlinkClick r:id="rId4"/>
              </a:rPr>
              <a:t>dxwg</a:t>
            </a:r>
            <a:r>
              <a:rPr lang="en-NZ" sz="3200" b="0" strike="noStrike" spc="-1" dirty="0">
                <a:latin typeface="Arial"/>
                <a:hlinkClick r:id="rId4"/>
              </a:rPr>
              <a:t>/blob/</a:t>
            </a:r>
            <a:r>
              <a:rPr lang="en-NZ" sz="3200" b="0" strike="noStrike" spc="-1" dirty="0" err="1">
                <a:latin typeface="Arial"/>
                <a:hlinkClick r:id="rId4"/>
              </a:rPr>
              <a:t>gh</a:t>
            </a:r>
            <a:r>
              <a:rPr lang="en-NZ" sz="3200" b="0" strike="noStrike" spc="-1" dirty="0">
                <a:latin typeface="Arial"/>
                <a:hlinkClick r:id="rId4"/>
              </a:rPr>
              <a:t>-pages/DCAT-ISO19115-mapping.xlsx</a:t>
            </a:r>
            <a:r>
              <a:rPr lang="en-NZ" sz="3200" b="0" strike="noStrike" spc="-1" dirty="0">
                <a:latin typeface="Arial"/>
              </a:rPr>
              <a:t> respectively</a:t>
            </a:r>
          </a:p>
        </p:txBody>
      </p:sp>
      <p:pic>
        <p:nvPicPr>
          <p:cNvPr id="4" name="Picture 3">
            <a:extLst>
              <a:ext uri="{FF2B5EF4-FFF2-40B4-BE49-F238E27FC236}">
                <a16:creationId xmlns:a16="http://schemas.microsoft.com/office/drawing/2014/main" id="{95905488-3248-124E-B558-4C5BD53BF7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173480" cy="1173480"/>
          </a:xfrm>
          <a:prstGeom prst="rect">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Shape 1"/>
          <p:cNvSpPr txBox="1"/>
          <p:nvPr/>
        </p:nvSpPr>
        <p:spPr>
          <a:xfrm>
            <a:off x="504000" y="226080"/>
            <a:ext cx="9071640" cy="946440"/>
          </a:xfrm>
          <a:prstGeom prst="rect">
            <a:avLst/>
          </a:prstGeom>
          <a:noFill/>
          <a:ln>
            <a:noFill/>
          </a:ln>
        </p:spPr>
        <p:txBody>
          <a:bodyPr lIns="0" tIns="0" rIns="0" bIns="0" anchor="ctr"/>
          <a:lstStyle/>
          <a:p>
            <a:pPr algn="r"/>
            <a:r>
              <a:rPr lang="en-NZ" sz="4400" b="0" strike="noStrike" spc="-1" dirty="0">
                <a:latin typeface="Arial"/>
              </a:rPr>
              <a:t>Notes and Variances</a:t>
            </a:r>
          </a:p>
        </p:txBody>
      </p:sp>
      <p:sp>
        <p:nvSpPr>
          <p:cNvPr id="56" name="TextShape 2"/>
          <p:cNvSpPr txBox="1"/>
          <p:nvPr/>
        </p:nvSpPr>
        <p:spPr>
          <a:xfrm>
            <a:off x="504000" y="1326600"/>
            <a:ext cx="9071640" cy="4117870"/>
          </a:xfrm>
          <a:prstGeom prst="rect">
            <a:avLst/>
          </a:prstGeom>
          <a:noFill/>
          <a:ln>
            <a:noFill/>
          </a:ln>
        </p:spPr>
        <p:txBody>
          <a:bodyPr lIns="0" tIns="0" rIns="0" bIns="0">
            <a:normAutofit fontScale="63000" lnSpcReduction="20000"/>
          </a:bodyPr>
          <a:lstStyle/>
          <a:p>
            <a:pPr marL="432000" indent="-324000">
              <a:lnSpc>
                <a:spcPct val="120000"/>
              </a:lnSpc>
              <a:spcBef>
                <a:spcPts val="1417"/>
              </a:spcBef>
              <a:buClr>
                <a:srgbClr val="000000"/>
              </a:buClr>
              <a:buSzPct val="45000"/>
              <a:buFont typeface="Wingdings" charset="2"/>
              <a:buChar char=""/>
            </a:pPr>
            <a:r>
              <a:rPr lang="en-NZ" sz="3200" b="0" strike="noStrike" spc="-1" dirty="0">
                <a:latin typeface="Arial"/>
              </a:rPr>
              <a:t>Due to lack of access to needed participants over the holidays, we used two rather than three ISO 19115-3 examples. </a:t>
            </a:r>
          </a:p>
          <a:p>
            <a:pPr marL="889200" lvl="1" indent="-324000">
              <a:lnSpc>
                <a:spcPct val="120000"/>
              </a:lnSpc>
              <a:spcBef>
                <a:spcPts val="1417"/>
              </a:spcBef>
              <a:buClr>
                <a:srgbClr val="000000"/>
              </a:buClr>
              <a:buSzPct val="45000"/>
              <a:buFont typeface="Wingdings" charset="2"/>
              <a:buChar char=""/>
            </a:pPr>
            <a:r>
              <a:rPr lang="en-NZ" sz="3200" b="0" strike="noStrike" spc="-1" dirty="0">
                <a:latin typeface="Arial"/>
              </a:rPr>
              <a:t>From ABARES we used the “</a:t>
            </a:r>
            <a:r>
              <a:rPr lang="en-NZ" sz="3200" b="0" strike="noStrike" spc="-1" dirty="0" err="1">
                <a:latin typeface="Arial"/>
              </a:rPr>
              <a:t>test.xml</a:t>
            </a:r>
            <a:r>
              <a:rPr lang="en-NZ" sz="3200" b="0" strike="noStrike" spc="-1" dirty="0">
                <a:latin typeface="Arial"/>
              </a:rPr>
              <a:t>” from Evert supplied with his earlier documentation. </a:t>
            </a:r>
          </a:p>
          <a:p>
            <a:pPr marL="889200" lvl="1" indent="-324000">
              <a:lnSpc>
                <a:spcPct val="120000"/>
              </a:lnSpc>
              <a:spcBef>
                <a:spcPts val="1417"/>
              </a:spcBef>
              <a:buClr>
                <a:srgbClr val="000000"/>
              </a:buClr>
              <a:buSzPct val="45000"/>
              <a:buFont typeface="Wingdings" charset="2"/>
              <a:buChar char=""/>
            </a:pPr>
            <a:r>
              <a:rPr lang="en-NZ" sz="3200" b="0" strike="noStrike" spc="-1" dirty="0">
                <a:latin typeface="Arial"/>
              </a:rPr>
              <a:t>For GA, we randomly chose a ISO19115-3 record from their catalogue, “Geomorphic features of the Antarctic and Southern Ocean 2012” - </a:t>
            </a:r>
            <a:r>
              <a:rPr lang="en-NZ" sz="3200" b="0" strike="noStrike" spc="-1" dirty="0">
                <a:latin typeface="Arial"/>
                <a:hlinkClick r:id="rId2"/>
              </a:rPr>
              <a:t>http://www.ga.gov.au/metadata-gateway/metadata/record/102441</a:t>
            </a:r>
            <a:r>
              <a:rPr lang="en-NZ" sz="3200" b="0" strike="noStrike" spc="-1" dirty="0">
                <a:latin typeface="Arial"/>
              </a:rPr>
              <a:t>.  </a:t>
            </a:r>
          </a:p>
          <a:p>
            <a:pPr marL="889200" lvl="1" indent="-324000">
              <a:lnSpc>
                <a:spcPct val="120000"/>
              </a:lnSpc>
              <a:spcBef>
                <a:spcPts val="1417"/>
              </a:spcBef>
              <a:buClr>
                <a:srgbClr val="000000"/>
              </a:buClr>
              <a:buSzPct val="45000"/>
              <a:buFont typeface="Wingdings" charset="2"/>
              <a:buChar char=""/>
            </a:pPr>
            <a:r>
              <a:rPr lang="en-NZ" sz="3200" spc="-1" dirty="0"/>
              <a:t>?AADC records?</a:t>
            </a:r>
          </a:p>
          <a:p>
            <a:pPr marL="889200" lvl="1" indent="-324000">
              <a:lnSpc>
                <a:spcPct val="120000"/>
              </a:lnSpc>
              <a:spcBef>
                <a:spcPts val="1417"/>
              </a:spcBef>
              <a:buClr>
                <a:srgbClr val="000000"/>
              </a:buClr>
              <a:buSzPct val="45000"/>
              <a:buFont typeface="Wingdings" charset="2"/>
              <a:buChar char=""/>
            </a:pPr>
            <a:r>
              <a:rPr lang="en-NZ" sz="3200" b="0" strike="noStrike" spc="-1" dirty="0">
                <a:latin typeface="Arial"/>
              </a:rPr>
              <a:t>We also include example metadata from </a:t>
            </a:r>
            <a:r>
              <a:rPr lang="en-NZ" sz="3200" b="0" strike="noStrike" spc="-1" dirty="0" err="1">
                <a:latin typeface="Arial"/>
              </a:rPr>
              <a:t>data.gov.au</a:t>
            </a:r>
            <a:r>
              <a:rPr lang="en-NZ" sz="3200" b="0" strike="noStrike" spc="-1" dirty="0">
                <a:latin typeface="Arial"/>
              </a:rPr>
              <a:t> which provides insight to how the metadata field mappings align between the two standards.</a:t>
            </a:r>
          </a:p>
        </p:txBody>
      </p:sp>
      <p:pic>
        <p:nvPicPr>
          <p:cNvPr id="4" name="Picture 3">
            <a:extLst>
              <a:ext uri="{FF2B5EF4-FFF2-40B4-BE49-F238E27FC236}">
                <a16:creationId xmlns:a16="http://schemas.microsoft.com/office/drawing/2014/main" id="{93FAF379-7300-2B49-A5CB-D070BE61F9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73480" cy="1173480"/>
          </a:xfrm>
          <a:prstGeom prst="rect">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Shape 1"/>
          <p:cNvSpPr txBox="1"/>
          <p:nvPr/>
        </p:nvSpPr>
        <p:spPr>
          <a:xfrm>
            <a:off x="504000" y="226080"/>
            <a:ext cx="9071640" cy="946440"/>
          </a:xfrm>
          <a:prstGeom prst="rect">
            <a:avLst/>
          </a:prstGeom>
          <a:noFill/>
          <a:ln>
            <a:noFill/>
          </a:ln>
        </p:spPr>
        <p:txBody>
          <a:bodyPr lIns="0" tIns="0" rIns="0" bIns="0" anchor="ctr"/>
          <a:lstStyle/>
          <a:p>
            <a:pPr algn="r"/>
            <a:r>
              <a:rPr lang="en-NZ" sz="4400" b="0" strike="noStrike" spc="-1" dirty="0">
                <a:latin typeface="Arial"/>
              </a:rPr>
              <a:t>Notes and Variances</a:t>
            </a:r>
          </a:p>
        </p:txBody>
      </p:sp>
      <p:sp>
        <p:nvSpPr>
          <p:cNvPr id="58" name="TextShape 2"/>
          <p:cNvSpPr txBox="1"/>
          <p:nvPr/>
        </p:nvSpPr>
        <p:spPr>
          <a:xfrm>
            <a:off x="504000" y="1326600"/>
            <a:ext cx="9071640" cy="3288240"/>
          </a:xfrm>
          <a:prstGeom prst="rect">
            <a:avLst/>
          </a:prstGeom>
          <a:noFill/>
          <a:ln>
            <a:noFill/>
          </a:ln>
        </p:spPr>
        <p:txBody>
          <a:bodyPr lIns="0" tIns="0" rIns="0" bIns="0">
            <a:normAutofit fontScale="90000" lnSpcReduction="20000"/>
          </a:bodyPr>
          <a:lstStyle/>
          <a:p>
            <a:pPr marL="432000" indent="-324000">
              <a:lnSpc>
                <a:spcPct val="110000"/>
              </a:lnSpc>
              <a:spcBef>
                <a:spcPts val="1417"/>
              </a:spcBef>
              <a:buClr>
                <a:srgbClr val="000000"/>
              </a:buClr>
              <a:buSzPct val="45000"/>
              <a:buFont typeface="Wingdings" charset="2"/>
              <a:buChar char=""/>
            </a:pPr>
            <a:r>
              <a:rPr lang="en-NZ" sz="3200" b="0" strike="noStrike" spc="-1" dirty="0">
                <a:latin typeface="Arial"/>
              </a:rPr>
              <a:t>In the MDWG Definitions report spreadsheet, we  included</a:t>
            </a:r>
          </a:p>
          <a:p>
            <a:pPr marL="889200" lvl="1" indent="-324000">
              <a:lnSpc>
                <a:spcPct val="110000"/>
              </a:lnSpc>
              <a:spcBef>
                <a:spcPts val="1417"/>
              </a:spcBef>
              <a:buClr>
                <a:srgbClr val="000000"/>
              </a:buClr>
              <a:buSzPct val="45000"/>
              <a:buFont typeface="Wingdings" charset="2"/>
              <a:buChar char=""/>
            </a:pPr>
            <a:r>
              <a:rPr lang="en-NZ" sz="3200" b="0" strike="noStrike" spc="-1" dirty="0">
                <a:latin typeface="Arial"/>
              </a:rPr>
              <a:t> definitions supplied by ABARES</a:t>
            </a:r>
          </a:p>
          <a:p>
            <a:pPr marL="1346400" lvl="2" indent="-324000">
              <a:lnSpc>
                <a:spcPct val="110000"/>
              </a:lnSpc>
              <a:spcBef>
                <a:spcPts val="1417"/>
              </a:spcBef>
              <a:buClr>
                <a:srgbClr val="000000"/>
              </a:buClr>
              <a:buSzPct val="45000"/>
              <a:buFont typeface="Wingdings" charset="2"/>
              <a:buChar char=""/>
            </a:pPr>
            <a:r>
              <a:rPr lang="en-NZ" sz="3200" b="0" strike="noStrike" spc="-1" dirty="0">
                <a:latin typeface="Arial"/>
              </a:rPr>
              <a:t>from “draftDataMetadataReqV0.4.xlsx”  </a:t>
            </a:r>
          </a:p>
          <a:p>
            <a:pPr marL="889200" lvl="1" indent="-324000">
              <a:lnSpc>
                <a:spcPct val="110000"/>
              </a:lnSpc>
              <a:spcBef>
                <a:spcPts val="1417"/>
              </a:spcBef>
              <a:buClr>
                <a:srgbClr val="000000"/>
              </a:buClr>
              <a:buSzPct val="45000"/>
              <a:buFont typeface="Wingdings" charset="2"/>
              <a:buChar char=""/>
            </a:pPr>
            <a:r>
              <a:rPr lang="en-NZ" sz="3200" spc="-1" dirty="0"/>
              <a:t>definitions supplied by GA</a:t>
            </a:r>
          </a:p>
          <a:p>
            <a:pPr marL="1346400" lvl="2" indent="-324000">
              <a:lnSpc>
                <a:spcPct val="110000"/>
              </a:lnSpc>
              <a:spcBef>
                <a:spcPts val="1417"/>
              </a:spcBef>
              <a:buClr>
                <a:srgbClr val="000000"/>
              </a:buClr>
              <a:buSzPct val="45000"/>
              <a:buFont typeface="Wingdings" charset="2"/>
              <a:buChar char=""/>
            </a:pPr>
            <a:r>
              <a:rPr lang="en-NZ" sz="3200" spc="-1" dirty="0"/>
              <a:t>“</a:t>
            </a:r>
            <a:r>
              <a:rPr lang="en-NZ" sz="3200" b="0" strike="noStrike" spc="-1" dirty="0">
                <a:latin typeface="Arial"/>
              </a:rPr>
              <a:t>GA Profile 19115_1 0.2 </a:t>
            </a:r>
            <a:r>
              <a:rPr lang="en-NZ" sz="3200" b="0" strike="noStrike" spc="-1" dirty="0" err="1">
                <a:latin typeface="Arial"/>
              </a:rPr>
              <a:t>draft.pdf</a:t>
            </a:r>
            <a:r>
              <a:rPr lang="en-NZ" sz="3200" b="0" strike="noStrike" spc="-1" dirty="0">
                <a:latin typeface="Arial"/>
              </a:rPr>
              <a:t>”. </a:t>
            </a:r>
          </a:p>
          <a:p>
            <a:pPr marL="1022400" lvl="2">
              <a:spcBef>
                <a:spcPts val="1417"/>
              </a:spcBef>
              <a:buClr>
                <a:srgbClr val="000000"/>
              </a:buClr>
              <a:buSzPct val="45000"/>
            </a:pPr>
            <a:endParaRPr lang="en-NZ" sz="3200" spc="-1" dirty="0">
              <a:latin typeface="Arial"/>
            </a:endParaRPr>
          </a:p>
        </p:txBody>
      </p:sp>
      <p:pic>
        <p:nvPicPr>
          <p:cNvPr id="4" name="Picture 3">
            <a:extLst>
              <a:ext uri="{FF2B5EF4-FFF2-40B4-BE49-F238E27FC236}">
                <a16:creationId xmlns:a16="http://schemas.microsoft.com/office/drawing/2014/main" id="{4F161A59-DF55-D94E-A5FD-FC8E56AA06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73480" cy="1173480"/>
          </a:xfrm>
          <a:prstGeom prst="rect">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6679</TotalTime>
  <Words>1726</Words>
  <Application>Microsoft Office PowerPoint</Application>
  <PresentationFormat>Custom</PresentationFormat>
  <Paragraphs>217</Paragraphs>
  <Slides>26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DejaVu Sans</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Identified issues Metadata Capture – Resource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Search –  A Shopping Experience</vt:lpstr>
      <vt:lpstr>GN Default Summary CSW Result No Links – Metadata UUID as Identifier</vt:lpstr>
      <vt:lpstr>PyCSW (Mod) Summary CSW Added Link – Metadata UUID</vt:lpstr>
      <vt:lpstr>PowerPoint Presentation</vt:lpstr>
      <vt:lpstr>General Issues</vt:lpstr>
      <vt:lpstr>Workshop Topics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Waterhouse Lesley</dc:creator>
  <dc:description/>
  <cp:lastModifiedBy>Waterhouse Lesley</cp:lastModifiedBy>
  <cp:revision>8</cp:revision>
  <dcterms:created xsi:type="dcterms:W3CDTF">2019-02-05T10:06:36Z</dcterms:created>
  <dcterms:modified xsi:type="dcterms:W3CDTF">2019-04-05T04:14:21Z</dcterms:modified>
  <dc:language>en-NZ</dc:language>
</cp:coreProperties>
</file>