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8" r:id="rId6"/>
    <p:sldId id="279" r:id="rId7"/>
    <p:sldId id="281" r:id="rId8"/>
    <p:sldId id="280" r:id="rId9"/>
    <p:sldId id="287" r:id="rId10"/>
    <p:sldId id="282" r:id="rId11"/>
    <p:sldId id="286" r:id="rId12"/>
    <p:sldId id="285" r:id="rId13"/>
    <p:sldId id="283" r:id="rId14"/>
    <p:sldId id="2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51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4F3E5-C7F0-41B3-878E-36ECE0FF7179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77F04-BE0B-464A-955E-A185D0384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863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In Australia we have</a:t>
            </a:r>
            <a:r>
              <a:rPr lang="en-AU" baseline="0" dirty="0"/>
              <a:t> been receiving calls from GIS users asking us why their maps are now misaligned by 1.8 metres.</a:t>
            </a:r>
          </a:p>
          <a:p>
            <a:r>
              <a:rPr lang="en-AU" baseline="0" dirty="0"/>
              <a:t>For instance,..</a:t>
            </a:r>
          </a:p>
          <a:p>
            <a:endParaRPr lang="en-AU" baseline="0" dirty="0"/>
          </a:p>
          <a:p>
            <a:r>
              <a:rPr lang="en-AU" baseline="0" dirty="0"/>
              <a:t>Meet “Julie”</a:t>
            </a:r>
          </a:p>
          <a:p>
            <a:endParaRPr lang="en-AU" baseline="0" dirty="0"/>
          </a:p>
          <a:p>
            <a:r>
              <a:rPr lang="en-AU" baseline="0" dirty="0"/>
              <a:t>Julie is a GIS officer in a local council.</a:t>
            </a:r>
          </a:p>
          <a:p>
            <a:r>
              <a:rPr lang="en-AU" baseline="0" dirty="0"/>
              <a:t>Keep in mind she’s been in the job for 6 months, isn’t paid very much, and is the coal-face of this issue.</a:t>
            </a:r>
            <a:br>
              <a:rPr lang="en-AU" baseline="0" dirty="0"/>
            </a:br>
            <a:r>
              <a:rPr lang="en-AU" b="1" baseline="0" dirty="0"/>
              <a:t>She</a:t>
            </a:r>
            <a:r>
              <a:rPr lang="en-AU" b="0" baseline="0" dirty="0"/>
              <a:t> is the one expected to make it all work, and to explain up the chain when something is going wrong.</a:t>
            </a:r>
          </a:p>
          <a:p>
            <a:endParaRPr lang="en-AU" baseline="0" dirty="0"/>
          </a:p>
          <a:p>
            <a:r>
              <a:rPr lang="en-AU" baseline="0" dirty="0"/>
              <a:t>Julie was layering map features from ESRI portal over a </a:t>
            </a:r>
            <a:r>
              <a:rPr lang="en-AU" baseline="0" dirty="0" err="1"/>
              <a:t>basemap</a:t>
            </a:r>
            <a:r>
              <a:rPr lang="en-AU" baseline="0" dirty="0"/>
              <a:t> WMS from </a:t>
            </a:r>
            <a:r>
              <a:rPr lang="en-AU" baseline="0" dirty="0" err="1"/>
              <a:t>Nearmap</a:t>
            </a:r>
            <a:r>
              <a:rPr lang="en-AU" baseline="0" dirty="0"/>
              <a:t>.</a:t>
            </a:r>
          </a:p>
          <a:p>
            <a:r>
              <a:rPr lang="en-AU" baseline="0" dirty="0"/>
              <a:t>The features (in WGS84) were aligned with our </a:t>
            </a:r>
            <a:r>
              <a:rPr lang="en-AU" b="1" baseline="0" dirty="0"/>
              <a:t>old</a:t>
            </a:r>
            <a:r>
              <a:rPr lang="en-AU" baseline="0" dirty="0"/>
              <a:t> national datum, and </a:t>
            </a:r>
            <a:r>
              <a:rPr lang="en-AU" baseline="0" dirty="0" err="1"/>
              <a:t>basemap</a:t>
            </a:r>
            <a:r>
              <a:rPr lang="en-AU" baseline="0" dirty="0"/>
              <a:t>, (also in WGS84) was aligning maps with our </a:t>
            </a:r>
            <a:r>
              <a:rPr lang="en-AU" b="1" baseline="0" dirty="0"/>
              <a:t>new</a:t>
            </a:r>
            <a:r>
              <a:rPr lang="en-AU" baseline="0" dirty="0"/>
              <a:t> datum. </a:t>
            </a:r>
          </a:p>
          <a:p>
            <a:r>
              <a:rPr lang="en-AU" baseline="0" dirty="0"/>
              <a:t>By definition, that is supposed to be okay. </a:t>
            </a:r>
          </a:p>
          <a:p>
            <a:endParaRPr lang="en-AU" baseline="0" dirty="0"/>
          </a:p>
          <a:p>
            <a:r>
              <a:rPr lang="en-AU" baseline="0" dirty="0"/>
              <a:t>But 1.8 metre misalignment is not okay for a local council.</a:t>
            </a:r>
            <a:endParaRPr lang="en-AU" dirty="0"/>
          </a:p>
          <a:p>
            <a:r>
              <a:rPr lang="en-AU" dirty="0"/>
              <a:t>This map-misalignment problem</a:t>
            </a:r>
            <a:r>
              <a:rPr lang="en-AU" baseline="0" dirty="0"/>
              <a:t> we are experience is</a:t>
            </a:r>
            <a:r>
              <a:rPr lang="en-AU" dirty="0"/>
              <a:t> the Y2K</a:t>
            </a:r>
            <a:r>
              <a:rPr lang="en-AU" baseline="0" dirty="0"/>
              <a:t> problem of mapping.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/>
              <a:t>The shortcuts our mapping community previously took with web-mapping are breaking Australia’s datum modernisation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AEA83-CFAA-4D8C-ABFB-F1A35A712C33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858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44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6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0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7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0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99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5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7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73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E681-C428-41BD-921F-D58EC3708441}" type="datetimeFigureOut">
              <a:rPr lang="en-AU" smtClean="0"/>
              <a:t>30/07/2020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sm.gov.au/what-we-do/metadata-working-group" TargetMode="External"/><Relationship Id="rId2" Type="http://schemas.openxmlformats.org/officeDocument/2006/relationships/hyperlink" Target="https://www.icsm.gov.au/sites/default/files/Preparing%20metadata%20for%20the%20Australian%20Geospatial%20Reference%20System_v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sm.gov.au/upgrades-australian-geospatial-reference-syste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sm.gov.au/publications" TargetMode="External"/><Relationship Id="rId2" Type="http://schemas.openxmlformats.org/officeDocument/2006/relationships/hyperlink" Target="https://www.icsm.gov.au/datum/gda-transformation-products-and-tool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sm.gov.au/publicatio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sm.gov.au/publica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s://www.google.com/url?sa=i&amp;rct=j&amp;q=&amp;esrc=s&amp;source=images&amp;cd=&amp;cad=rja&amp;uact=8&amp;ved=2ahUKEwiGhbSZ7-beAhWCbX0KHR-ZALQQjRx6BAgBEAU&amp;url=https://thatsmaths.com/2012/10/18/carving-up-the-globe/&amp;psig=AOvVaw0-1XFxRYhg6IZCSV4QijI-&amp;ust=1542937218037468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sm.gov.au/gda2020-and-gda94-technical-manual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sg-registry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9943"/>
            <a:ext cx="11076214" cy="3026228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/>
              <a:t>Preparing metadata for GDA2020 and the AGRS</a:t>
            </a:r>
            <a:br>
              <a:rPr lang="en-AU" b="1" dirty="0"/>
            </a:b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sz="4400" b="1" dirty="0" smtClean="0"/>
              <a:t>ANZ </a:t>
            </a:r>
            <a:r>
              <a:rPr lang="en-AU" sz="4400" b="1" dirty="0"/>
              <a:t>Metadata Working Group Meeting No </a:t>
            </a:r>
            <a:r>
              <a:rPr lang="en-AU" sz="4400" b="1" dirty="0" smtClean="0"/>
              <a:t>7</a:t>
            </a:r>
            <a:endParaRPr lang="en-GB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52999"/>
            <a:ext cx="9144000" cy="1019175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29-31 July 2020</a:t>
            </a:r>
          </a:p>
          <a:p>
            <a:r>
              <a:rPr lang="en-AU" dirty="0" smtClean="0"/>
              <a:t>Virtual </a:t>
            </a:r>
            <a:r>
              <a:rPr lang="en-AU" dirty="0" smtClean="0"/>
              <a:t>meeting</a:t>
            </a:r>
          </a:p>
          <a:p>
            <a:r>
              <a:rPr lang="en-AU" dirty="0" smtClean="0"/>
              <a:t>Irina Bastrakova, </a:t>
            </a:r>
            <a:r>
              <a:rPr lang="en-AU"/>
              <a:t>Joel </a:t>
            </a:r>
            <a:r>
              <a:rPr lang="en-AU" smtClean="0"/>
              <a:t>Haasdyk, Byron Cochrane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0908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3061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History of acquisition &amp; transformations - Lineage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876589"/>
              </p:ext>
            </p:extLst>
          </p:nvPr>
        </p:nvGraphicFramePr>
        <p:xfrm>
          <a:off x="713015" y="1371600"/>
          <a:ext cx="10466614" cy="4599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2032">
                  <a:extLst>
                    <a:ext uri="{9D8B030D-6E8A-4147-A177-3AD203B41FA5}">
                      <a16:colId xmlns:a16="http://schemas.microsoft.com/office/drawing/2014/main" val="2553266562"/>
                    </a:ext>
                  </a:extLst>
                </a:gridCol>
                <a:gridCol w="1812032">
                  <a:extLst>
                    <a:ext uri="{9D8B030D-6E8A-4147-A177-3AD203B41FA5}">
                      <a16:colId xmlns:a16="http://schemas.microsoft.com/office/drawing/2014/main" val="2714074149"/>
                    </a:ext>
                  </a:extLst>
                </a:gridCol>
                <a:gridCol w="3421275">
                  <a:extLst>
                    <a:ext uri="{9D8B030D-6E8A-4147-A177-3AD203B41FA5}">
                      <a16:colId xmlns:a16="http://schemas.microsoft.com/office/drawing/2014/main" val="1452774717"/>
                    </a:ext>
                  </a:extLst>
                </a:gridCol>
                <a:gridCol w="3421275">
                  <a:extLst>
                    <a:ext uri="{9D8B030D-6E8A-4147-A177-3AD203B41FA5}">
                      <a16:colId xmlns:a16="http://schemas.microsoft.com/office/drawing/2014/main" val="392901917"/>
                    </a:ext>
                  </a:extLst>
                </a:gridCol>
              </a:tblGrid>
              <a:tr h="27054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Class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Element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Definition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Comments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4064665762"/>
                  </a:ext>
                </a:extLst>
              </a:tr>
              <a:tr h="1352737">
                <a:tc row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Lineage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Information about the events or source data used in constructing the data or lack of knowledge about them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Record of history of the data lifecycle, including processing steps and transformations;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Link to the source data metadata where possible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2114557675"/>
                  </a:ext>
                </a:extLst>
              </a:tr>
              <a:tr h="8116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Statement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General explanation of the data producer’s knowledge about the data history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Record of history of data generation or transformation, including accuracy/uncertainty of data. 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1476824706"/>
                  </a:ext>
                </a:extLst>
              </a:tr>
              <a:tr h="108219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Process steps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Structured details of an event or transformation in the life of data including the process used to maintain data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Record of procedure(s) of data generation or transformation in a structured way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2540931807"/>
                  </a:ext>
                </a:extLst>
              </a:tr>
              <a:tr h="108219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Source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A link to metadata or records information about the source data used in creating the data specified by the scope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Recording information about source data used in creating a dataset helps to better understand and access data quality and fitness for purpose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2" marR="35602" marT="0" marB="0"/>
                </a:tc>
                <a:extLst>
                  <a:ext uri="{0D108BD9-81ED-4DB2-BD59-A6C34878D82A}">
                    <a16:rowId xmlns:a16="http://schemas.microsoft.com/office/drawing/2014/main" val="2693256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967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hlinkClick r:id="rId2" tooltip="Preparing metadata for the Australian Geospatial Reference System_v2.pdf"/>
              </a:rPr>
              <a:t>Preparing metadata for GDA2020 and the </a:t>
            </a:r>
            <a:r>
              <a:rPr lang="en-AU" dirty="0" smtClean="0">
                <a:hlinkClick r:id="rId2" tooltip="Preparing metadata for the Australian Geospatial Reference System_v2.pdf"/>
              </a:rPr>
              <a:t>AGRS</a:t>
            </a:r>
            <a:r>
              <a:rPr lang="en-AU" dirty="0" smtClean="0"/>
              <a:t> available at </a:t>
            </a:r>
          </a:p>
          <a:p>
            <a:pPr marL="0" indent="0">
              <a:buNone/>
            </a:pPr>
            <a:r>
              <a:rPr lang="en-AU" dirty="0" smtClean="0">
                <a:hlinkClick r:id="rId3"/>
              </a:rPr>
              <a:t>ICSM - Metadata Working </a:t>
            </a:r>
            <a:r>
              <a:rPr lang="en-AU" smtClean="0">
                <a:hlinkClick r:id="rId3"/>
              </a:rPr>
              <a:t>Group</a:t>
            </a:r>
            <a:r>
              <a:rPr lang="en-AU" smtClean="0"/>
              <a:t> web pages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03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dirty="0"/>
              <a:t>Upgrades to the Australian Geospatial Reference System (AGRS)</a:t>
            </a:r>
            <a:endParaRPr lang="en-A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14561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AU" dirty="0" smtClean="0"/>
              <a:t>Concerns providers </a:t>
            </a:r>
            <a:r>
              <a:rPr lang="en-AU" dirty="0"/>
              <a:t>and users of spatial </a:t>
            </a:r>
            <a:r>
              <a:rPr lang="en-AU" dirty="0" smtClean="0"/>
              <a:t>data</a:t>
            </a:r>
          </a:p>
          <a:p>
            <a:pPr marL="0" indent="0" hangingPunct="0">
              <a:buNone/>
            </a:pPr>
            <a:r>
              <a:rPr lang="en-AU" dirty="0" smtClean="0"/>
              <a:t>Includes:</a:t>
            </a:r>
            <a:endParaRPr lang="en-AU" dirty="0"/>
          </a:p>
          <a:p>
            <a:pPr lvl="0" hangingPunct="0"/>
            <a:r>
              <a:rPr lang="en-AU" dirty="0"/>
              <a:t>Geocentric Datum of Australia 2020 (GDA2020)</a:t>
            </a:r>
          </a:p>
          <a:p>
            <a:pPr lvl="0" hangingPunct="0"/>
            <a:r>
              <a:rPr lang="en-AU" dirty="0"/>
              <a:t>Australian Terrestrial Reference Frame (ATRF)</a:t>
            </a:r>
          </a:p>
          <a:p>
            <a:pPr lvl="0" hangingPunct="0"/>
            <a:r>
              <a:rPr lang="en-AU" dirty="0"/>
              <a:t>Australian Vertical Working Surface (AVWS)</a:t>
            </a:r>
          </a:p>
          <a:p>
            <a:endParaRPr lang="en-AU" dirty="0" smtClean="0"/>
          </a:p>
          <a:p>
            <a:pPr marL="0" indent="0">
              <a:buNone/>
            </a:pPr>
            <a:r>
              <a:rPr lang="en-AU" dirty="0"/>
              <a:t>M</a:t>
            </a:r>
            <a:r>
              <a:rPr lang="en-AU" dirty="0" smtClean="0"/>
              <a:t>ore information: </a:t>
            </a:r>
            <a:r>
              <a:rPr lang="en-AU" u="sng" dirty="0">
                <a:hlinkClick r:id="rId2"/>
              </a:rPr>
              <a:t>https://www.icsm.gov.au/upgrades-australian-geospatial-reference-system</a:t>
            </a:r>
            <a:endParaRPr lang="en-AU" dirty="0"/>
          </a:p>
          <a:p>
            <a:pPr marL="0" indent="0" algn="ctr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56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8" y="136071"/>
            <a:ext cx="10515600" cy="843643"/>
          </a:xfrm>
        </p:spPr>
        <p:txBody>
          <a:bodyPr>
            <a:normAutofit/>
          </a:bodyPr>
          <a:lstStyle/>
          <a:p>
            <a:r>
              <a:rPr lang="en-AU" sz="4000" b="1" dirty="0"/>
              <a:t>Geocentric Datum of Australia 2020 (GDA2020</a:t>
            </a:r>
            <a:r>
              <a:rPr lang="en-AU" sz="4000" b="1" dirty="0" smtClean="0"/>
              <a:t>)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08" y="919843"/>
            <a:ext cx="11620500" cy="5388428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en-AU" sz="2400" dirty="0" smtClean="0"/>
              <a:t>GDA2020 </a:t>
            </a:r>
            <a:r>
              <a:rPr lang="en-AU" sz="2400" dirty="0"/>
              <a:t>is a </a:t>
            </a:r>
            <a:r>
              <a:rPr lang="en-AU" sz="2400" u="sng" dirty="0"/>
              <a:t>static datum </a:t>
            </a:r>
            <a:r>
              <a:rPr lang="en-AU" sz="2400" dirty="0"/>
              <a:t>– just like GDA94</a:t>
            </a:r>
          </a:p>
          <a:p>
            <a:pPr>
              <a:spcAft>
                <a:spcPts val="1200"/>
              </a:spcAft>
            </a:pPr>
            <a:r>
              <a:rPr lang="en-AU" sz="2400" dirty="0" smtClean="0"/>
              <a:t>Positions </a:t>
            </a:r>
            <a:r>
              <a:rPr lang="en-AU" sz="2400" dirty="0"/>
              <a:t>of features (e.g. roads) do not change over time</a:t>
            </a:r>
          </a:p>
          <a:p>
            <a:pPr>
              <a:spcAft>
                <a:spcPts val="1200"/>
              </a:spcAft>
            </a:pPr>
            <a:r>
              <a:rPr lang="en-AU" sz="2400" dirty="0" smtClean="0"/>
              <a:t>GDA94 </a:t>
            </a:r>
            <a:r>
              <a:rPr lang="en-AU" sz="2400" dirty="0"/>
              <a:t>to GDA2020 differences will range in size </a:t>
            </a:r>
            <a:r>
              <a:rPr lang="en-AU" sz="2400" dirty="0" smtClean="0"/>
              <a:t>from </a:t>
            </a:r>
            <a:r>
              <a:rPr lang="en-AU" sz="2400" dirty="0"/>
              <a:t>~1.5 to 1.8m due </a:t>
            </a:r>
            <a:r>
              <a:rPr lang="en-AU" sz="2400" dirty="0" smtClean="0"/>
              <a:t>to </a:t>
            </a:r>
            <a:r>
              <a:rPr lang="en-AU" sz="2400" dirty="0"/>
              <a:t>tectonic plate motion and ~1.3 to 2.3m when </a:t>
            </a:r>
            <a:r>
              <a:rPr lang="en-AU" sz="2400" dirty="0" smtClean="0"/>
              <a:t>include </a:t>
            </a:r>
            <a:r>
              <a:rPr lang="en-AU" sz="2400" dirty="0"/>
              <a:t>regional GDA94 </a:t>
            </a:r>
            <a:r>
              <a:rPr lang="en-AU" sz="2400" dirty="0" smtClean="0"/>
              <a:t>definitions</a:t>
            </a:r>
          </a:p>
          <a:p>
            <a:pPr lvl="0">
              <a:spcAft>
                <a:spcPts val="1200"/>
              </a:spcAft>
            </a:pPr>
            <a:r>
              <a:rPr lang="en-AU" sz="2400" dirty="0"/>
              <a:t>GDA2020 spatial data is more closely aligned to Global Navigation Satellite Systems (e.g. GPS) to benefit from modern positioning technology</a:t>
            </a:r>
          </a:p>
          <a:p>
            <a:pPr lvl="0">
              <a:spcAft>
                <a:spcPts val="1200"/>
              </a:spcAft>
            </a:pPr>
            <a:r>
              <a:rPr lang="en-AU" sz="2400" dirty="0"/>
              <a:t>GDA2020 has been available for use since 17 October 2017</a:t>
            </a:r>
          </a:p>
          <a:p>
            <a:pPr lvl="0">
              <a:spcAft>
                <a:spcPts val="1200"/>
              </a:spcAft>
            </a:pPr>
            <a:r>
              <a:rPr lang="en-AU" sz="2400" dirty="0" smtClean="0"/>
              <a:t>Transform </a:t>
            </a:r>
            <a:r>
              <a:rPr lang="en-AU" sz="2400" dirty="0"/>
              <a:t>between GDA94 and GDA2020 using </a:t>
            </a:r>
            <a:r>
              <a:rPr lang="en-AU" sz="2400" u="sng" dirty="0">
                <a:hlinkClick r:id="rId2" tooltip="GDA Transformation products and tools"/>
              </a:rPr>
              <a:t>transformation parameters or grids</a:t>
            </a:r>
            <a:r>
              <a:rPr lang="en-AU" sz="2400" baseline="30000" dirty="0"/>
              <a:t>1</a:t>
            </a:r>
            <a:endParaRPr lang="en-AU" sz="2400" dirty="0"/>
          </a:p>
          <a:p>
            <a:pPr hangingPunct="0">
              <a:spcAft>
                <a:spcPts val="1200"/>
              </a:spcAft>
            </a:pPr>
            <a:r>
              <a:rPr lang="en-AU" sz="2400" dirty="0"/>
              <a:t>Models and documentation </a:t>
            </a:r>
            <a:r>
              <a:rPr lang="en-AU" sz="2400" dirty="0" smtClean="0"/>
              <a:t>are at </a:t>
            </a:r>
            <a:r>
              <a:rPr lang="en-AU" sz="2400" u="sng" dirty="0">
                <a:hlinkClick r:id="rId3"/>
              </a:rPr>
              <a:t>https://</a:t>
            </a:r>
            <a:r>
              <a:rPr lang="en-AU" sz="2400" u="sng" dirty="0" smtClean="0">
                <a:hlinkClick r:id="rId3"/>
              </a:rPr>
              <a:t>www.icsm.gov.au/publications</a:t>
            </a:r>
            <a:r>
              <a:rPr lang="en-A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531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285" y="239940"/>
            <a:ext cx="10341428" cy="756104"/>
          </a:xfrm>
        </p:spPr>
        <p:txBody>
          <a:bodyPr>
            <a:normAutofit fontScale="90000"/>
          </a:bodyPr>
          <a:lstStyle/>
          <a:p>
            <a:r>
              <a:rPr lang="en-AU" sz="4000" b="1" dirty="0"/>
              <a:t>Australian Terrestrial Reference Frame </a:t>
            </a:r>
            <a:r>
              <a:rPr lang="en-AU" sz="4000" b="1" dirty="0" smtClean="0"/>
              <a:t>2014 (ATRF2014)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2243"/>
            <a:ext cx="10515600" cy="510472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AU" dirty="0"/>
              <a:t>The </a:t>
            </a:r>
            <a:r>
              <a:rPr lang="en-AU" dirty="0" smtClean="0"/>
              <a:t>ATRF2014 </a:t>
            </a:r>
            <a:r>
              <a:rPr lang="en-AU" dirty="0"/>
              <a:t>is a </a:t>
            </a:r>
            <a:r>
              <a:rPr lang="en-AU" u="sng" dirty="0"/>
              <a:t>time dependent </a:t>
            </a:r>
            <a:r>
              <a:rPr lang="en-AU" dirty="0"/>
              <a:t>reference frame</a:t>
            </a:r>
          </a:p>
          <a:p>
            <a:pPr lvl="0"/>
            <a:r>
              <a:rPr lang="en-AU" dirty="0"/>
              <a:t>A ‘time-dependent reference frame’ (a.k.a. ‘dynamic datum</a:t>
            </a:r>
            <a:r>
              <a:rPr lang="en-AU" dirty="0" smtClean="0"/>
              <a:t>’,) </a:t>
            </a:r>
            <a:r>
              <a:rPr lang="en-AU" dirty="0"/>
              <a:t>is used to describe features whose coordinates change with time, e.g. due to plate tectonic motion</a:t>
            </a:r>
          </a:p>
          <a:p>
            <a:pPr lvl="0"/>
            <a:r>
              <a:rPr lang="en-AU" dirty="0"/>
              <a:t>GNSS operates in a time-dependent reference frame</a:t>
            </a:r>
          </a:p>
          <a:p>
            <a:pPr lvl="0"/>
            <a:r>
              <a:rPr lang="en-AU" dirty="0"/>
              <a:t>ATRF2014 coordinates for a feature will change with time as the Australian tectonic plate moves</a:t>
            </a:r>
          </a:p>
          <a:p>
            <a:pPr lvl="0"/>
            <a:r>
              <a:rPr lang="en-AU" dirty="0"/>
              <a:t>Coordinates expressed in ATRF2014 </a:t>
            </a:r>
            <a:r>
              <a:rPr lang="en-AU" u="sng" dirty="0"/>
              <a:t>require a time-stamp </a:t>
            </a:r>
            <a:r>
              <a:rPr lang="en-AU" dirty="0"/>
              <a:t>in order to be unambiguous</a:t>
            </a:r>
          </a:p>
          <a:p>
            <a:pPr lvl="0"/>
            <a:r>
              <a:rPr lang="en-AU" dirty="0" smtClean="0"/>
              <a:t>ATRF2014 </a:t>
            </a:r>
            <a:r>
              <a:rPr lang="en-AU" dirty="0"/>
              <a:t>is expected to be </a:t>
            </a:r>
            <a:r>
              <a:rPr lang="en-AU" dirty="0" smtClean="0"/>
              <a:t>used </a:t>
            </a:r>
            <a:r>
              <a:rPr lang="en-AU" dirty="0"/>
              <a:t>for Intelligent Transport Services (e.g. autonomous vehicles), Location Based Services (e.g. mobile applications), or by the scientific community</a:t>
            </a:r>
          </a:p>
          <a:p>
            <a:pPr lvl="0"/>
            <a:r>
              <a:rPr lang="en-AU" dirty="0"/>
              <a:t>ATRF2014 has been available for use since 1 January 2020</a:t>
            </a:r>
          </a:p>
          <a:p>
            <a:pPr lvl="0"/>
            <a:r>
              <a:rPr lang="en-AU" dirty="0"/>
              <a:t>Users can propagate ATRF2014 coordinates through time using the Australian Plate Motion </a:t>
            </a:r>
            <a:r>
              <a:rPr lang="en-AU" dirty="0" smtClean="0"/>
              <a:t>Model</a:t>
            </a:r>
            <a:r>
              <a:rPr lang="en-AU" baseline="30000" dirty="0" smtClean="0"/>
              <a:t>:</a:t>
            </a:r>
            <a:r>
              <a:rPr lang="en-AU" dirty="0" smtClean="0"/>
              <a:t> </a:t>
            </a:r>
            <a:r>
              <a:rPr lang="en-AU" u="sng" dirty="0">
                <a:hlinkClick r:id="rId2"/>
              </a:rPr>
              <a:t>https://www.icsm.gov.au/publications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8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750661"/>
          </a:xfrm>
        </p:spPr>
        <p:txBody>
          <a:bodyPr/>
          <a:lstStyle/>
          <a:p>
            <a:r>
              <a:rPr lang="en-AU" sz="4000" b="1" dirty="0"/>
              <a:t>Australian Vertical Working Surface (AVWS</a:t>
            </a:r>
            <a:r>
              <a:rPr lang="en-AU" sz="4000" b="1" dirty="0" smtClean="0"/>
              <a:t>)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AVWS </a:t>
            </a:r>
            <a:r>
              <a:rPr lang="en-AU" dirty="0"/>
              <a:t>is a new reference surface for heights in Australia without the bias and distortion present in the Australian Height Datum (AHD)</a:t>
            </a:r>
          </a:p>
          <a:p>
            <a:pPr lvl="0"/>
            <a:r>
              <a:rPr lang="en-AU" dirty="0"/>
              <a:t>AVWS heights can be computed from GNSS ellipsoidal heights through application of the Australian </a:t>
            </a:r>
            <a:r>
              <a:rPr lang="en-AU" dirty="0" err="1"/>
              <a:t>QuasiGeoid</a:t>
            </a:r>
            <a:r>
              <a:rPr lang="en-AU" dirty="0"/>
              <a:t> </a:t>
            </a:r>
            <a:r>
              <a:rPr lang="en-AU" dirty="0" smtClean="0"/>
              <a:t>Model </a:t>
            </a:r>
            <a:r>
              <a:rPr lang="en-AU" dirty="0"/>
              <a:t>with accuracy of 4-8 cm</a:t>
            </a:r>
          </a:p>
          <a:p>
            <a:r>
              <a:rPr lang="en-AU" dirty="0"/>
              <a:t>AVWS has been available for use since 1 January </a:t>
            </a:r>
            <a:r>
              <a:rPr lang="en-AU" dirty="0" smtClean="0"/>
              <a:t>2020</a:t>
            </a:r>
          </a:p>
          <a:p>
            <a:r>
              <a:rPr lang="en-AU" dirty="0" smtClean="0"/>
              <a:t>For information about Australian </a:t>
            </a:r>
            <a:r>
              <a:rPr lang="en-AU" dirty="0"/>
              <a:t>Plate Motion Model</a:t>
            </a:r>
            <a:r>
              <a:rPr lang="en-AU" baseline="30000" dirty="0"/>
              <a:t>:</a:t>
            </a:r>
            <a:r>
              <a:rPr lang="en-AU" dirty="0"/>
              <a:t> </a:t>
            </a:r>
            <a:r>
              <a:rPr lang="en-AU" u="sng" dirty="0">
                <a:hlinkClick r:id="rId2"/>
              </a:rPr>
              <a:t>https://www.icsm.gov.au/publications</a:t>
            </a: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795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4" descr="Image result for clock">
            <a:extLst>
              <a:ext uri="{FF2B5EF4-FFF2-40B4-BE49-F238E27FC236}">
                <a16:creationId xmlns:a16="http://schemas.microsoft.com/office/drawing/2014/main" id="{F86E7448-7E9A-4B30-87B3-F8CBD0E74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07" y="627102"/>
            <a:ext cx="1295440" cy="1295440"/>
          </a:xfrm>
          <a:prstGeom prst="ellipse">
            <a:avLst/>
          </a:prstGeom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4" descr="Image result for clock">
            <a:extLst>
              <a:ext uri="{FF2B5EF4-FFF2-40B4-BE49-F238E27FC236}">
                <a16:creationId xmlns:a16="http://schemas.microsoft.com/office/drawing/2014/main" id="{128F8FC8-DA58-4335-A512-E43488A06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334" y="866893"/>
            <a:ext cx="1295440" cy="1295440"/>
          </a:xfrm>
          <a:prstGeom prst="ellipse">
            <a:avLst/>
          </a:prstGeom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4" descr="Image result for clock">
            <a:extLst>
              <a:ext uri="{FF2B5EF4-FFF2-40B4-BE49-F238E27FC236}">
                <a16:creationId xmlns:a16="http://schemas.microsoft.com/office/drawing/2014/main" id="{9BE6094E-9F93-4965-8330-A724EBF3E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488" y="1148657"/>
            <a:ext cx="1295440" cy="1295440"/>
          </a:xfrm>
          <a:prstGeom prst="ellipse">
            <a:avLst/>
          </a:prstGeom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ISO 19111 Coordinate Operations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DCF2FEE-EB32-4AA1-BBD3-59057A8E7A19}"/>
              </a:ext>
            </a:extLst>
          </p:cNvPr>
          <p:cNvGrpSpPr/>
          <p:nvPr/>
        </p:nvGrpSpPr>
        <p:grpSpPr>
          <a:xfrm>
            <a:off x="2647254" y="3031133"/>
            <a:ext cx="1063839" cy="502190"/>
            <a:chOff x="2351584" y="2937644"/>
            <a:chExt cx="1063839" cy="502190"/>
          </a:xfrm>
        </p:grpSpPr>
        <p:sp>
          <p:nvSpPr>
            <p:cNvPr id="31" name="Left-Right Arrow 30"/>
            <p:cNvSpPr/>
            <p:nvPr/>
          </p:nvSpPr>
          <p:spPr>
            <a:xfrm>
              <a:off x="2351584" y="2937644"/>
              <a:ext cx="1063839" cy="502190"/>
            </a:xfrm>
            <a:prstGeom prst="leftRightArrow">
              <a:avLst>
                <a:gd name="adj1" fmla="val 58399"/>
                <a:gd name="adj2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458175" y="2994018"/>
              <a:ext cx="8370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2000" dirty="0"/>
                <a:t>200 m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728139" y="6516414"/>
            <a:ext cx="64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/>
              <a:t>30 JUL 2020 – GDA2020 – ANZ MD WG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62BE12F1-FD65-4849-BCE7-688B77FB5D41}"/>
              </a:ext>
            </a:extLst>
          </p:cNvPr>
          <p:cNvGrpSpPr/>
          <p:nvPr/>
        </p:nvGrpSpPr>
        <p:grpSpPr>
          <a:xfrm rot="21215986">
            <a:off x="863891" y="2411938"/>
            <a:ext cx="1701472" cy="1599081"/>
            <a:chOff x="2649920" y="2564327"/>
            <a:chExt cx="1701472" cy="1599081"/>
          </a:xfrm>
        </p:grpSpPr>
        <p:pic>
          <p:nvPicPr>
            <p:cNvPr id="54" name="Picture 53" descr="Image result for image lat long grids">
              <a:hlinkClick r:id="rId4"/>
              <a:extLst>
                <a:ext uri="{FF2B5EF4-FFF2-40B4-BE49-F238E27FC236}">
                  <a16:creationId xmlns:a16="http://schemas.microsoft.com/office/drawing/2014/main" id="{FED79473-14D2-4FC8-9599-3C5A6212E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9920" y="2702908"/>
              <a:ext cx="1504950" cy="14605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/>
          </p:spPr>
        </p:pic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CAD3B988-26A3-41A5-9AAF-DA96E4656E1C}"/>
                </a:ext>
              </a:extLst>
            </p:cNvPr>
            <p:cNvSpPr/>
            <p:nvPr/>
          </p:nvSpPr>
          <p:spPr>
            <a:xfrm rot="20727128">
              <a:off x="3369860" y="3614319"/>
              <a:ext cx="421154" cy="283808"/>
            </a:xfrm>
            <a:custGeom>
              <a:avLst/>
              <a:gdLst>
                <a:gd name="connsiteX0" fmla="*/ 2004646 w 2644726"/>
                <a:gd name="connsiteY0" fmla="*/ 0 h 2032781"/>
                <a:gd name="connsiteX1" fmla="*/ 2644726 w 2644726"/>
                <a:gd name="connsiteY1" fmla="*/ 1139483 h 2032781"/>
                <a:gd name="connsiteX2" fmla="*/ 2321169 w 2644726"/>
                <a:gd name="connsiteY2" fmla="*/ 2032781 h 2032781"/>
                <a:gd name="connsiteX3" fmla="*/ 1751428 w 2644726"/>
                <a:gd name="connsiteY3" fmla="*/ 1990578 h 2032781"/>
                <a:gd name="connsiteX4" fmla="*/ 1266092 w 2644726"/>
                <a:gd name="connsiteY4" fmla="*/ 1477108 h 2032781"/>
                <a:gd name="connsiteX5" fmla="*/ 407963 w 2644726"/>
                <a:gd name="connsiteY5" fmla="*/ 1786597 h 2032781"/>
                <a:gd name="connsiteX6" fmla="*/ 203982 w 2644726"/>
                <a:gd name="connsiteY6" fmla="*/ 1758461 h 2032781"/>
                <a:gd name="connsiteX7" fmla="*/ 260252 w 2644726"/>
                <a:gd name="connsiteY7" fmla="*/ 1533378 h 2032781"/>
                <a:gd name="connsiteX8" fmla="*/ 0 w 2644726"/>
                <a:gd name="connsiteY8" fmla="*/ 942535 h 2032781"/>
                <a:gd name="connsiteX9" fmla="*/ 527538 w 2644726"/>
                <a:gd name="connsiteY9" fmla="*/ 590843 h 2032781"/>
                <a:gd name="connsiteX10" fmla="*/ 851095 w 2644726"/>
                <a:gd name="connsiteY10" fmla="*/ 196948 h 2032781"/>
                <a:gd name="connsiteX11" fmla="*/ 1033975 w 2644726"/>
                <a:gd name="connsiteY11" fmla="*/ 316523 h 2032781"/>
                <a:gd name="connsiteX12" fmla="*/ 1273126 w 2644726"/>
                <a:gd name="connsiteY12" fmla="*/ 28135 h 2032781"/>
                <a:gd name="connsiteX13" fmla="*/ 1582615 w 2644726"/>
                <a:gd name="connsiteY13" fmla="*/ 126609 h 2032781"/>
                <a:gd name="connsiteX14" fmla="*/ 1491175 w 2644726"/>
                <a:gd name="connsiteY14" fmla="*/ 281354 h 2032781"/>
                <a:gd name="connsiteX15" fmla="*/ 1835834 w 2644726"/>
                <a:gd name="connsiteY15" fmla="*/ 492369 h 2032781"/>
                <a:gd name="connsiteX16" fmla="*/ 2004646 w 2644726"/>
                <a:gd name="connsiteY16" fmla="*/ 0 h 2032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644726" h="2032781">
                  <a:moveTo>
                    <a:pt x="2004646" y="0"/>
                  </a:moveTo>
                  <a:lnTo>
                    <a:pt x="2644726" y="1139483"/>
                  </a:lnTo>
                  <a:lnTo>
                    <a:pt x="2321169" y="2032781"/>
                  </a:lnTo>
                  <a:lnTo>
                    <a:pt x="1751428" y="1990578"/>
                  </a:lnTo>
                  <a:lnTo>
                    <a:pt x="1266092" y="1477108"/>
                  </a:lnTo>
                  <a:lnTo>
                    <a:pt x="407963" y="1786597"/>
                  </a:lnTo>
                  <a:lnTo>
                    <a:pt x="203982" y="1758461"/>
                  </a:lnTo>
                  <a:lnTo>
                    <a:pt x="260252" y="1533378"/>
                  </a:lnTo>
                  <a:lnTo>
                    <a:pt x="0" y="942535"/>
                  </a:lnTo>
                  <a:lnTo>
                    <a:pt x="527538" y="590843"/>
                  </a:lnTo>
                  <a:lnTo>
                    <a:pt x="851095" y="196948"/>
                  </a:lnTo>
                  <a:lnTo>
                    <a:pt x="1033975" y="316523"/>
                  </a:lnTo>
                  <a:lnTo>
                    <a:pt x="1273126" y="28135"/>
                  </a:lnTo>
                  <a:lnTo>
                    <a:pt x="1582615" y="126609"/>
                  </a:lnTo>
                  <a:lnTo>
                    <a:pt x="1491175" y="281354"/>
                  </a:lnTo>
                  <a:lnTo>
                    <a:pt x="1835834" y="492369"/>
                  </a:lnTo>
                  <a:lnTo>
                    <a:pt x="200464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CCD5D86-9039-434A-AFDD-9AB871EA135D}"/>
                </a:ext>
              </a:extLst>
            </p:cNvPr>
            <p:cNvCxnSpPr>
              <a:cxnSpLocks/>
            </p:cNvCxnSpPr>
            <p:nvPr/>
          </p:nvCxnSpPr>
          <p:spPr>
            <a:xfrm>
              <a:off x="3402395" y="2564327"/>
              <a:ext cx="0" cy="896664"/>
            </a:xfrm>
            <a:prstGeom prst="line">
              <a:avLst/>
            </a:prstGeom>
            <a:ln w="2540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815E374-AFFC-4433-B651-62EB0C5A50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04255" y="3471793"/>
              <a:ext cx="586360" cy="522379"/>
            </a:xfrm>
            <a:prstGeom prst="line">
              <a:avLst/>
            </a:prstGeom>
            <a:ln w="2540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683D7EF-3686-4E0E-A5BC-2F76118921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19278" y="3460991"/>
              <a:ext cx="932114" cy="1"/>
            </a:xfrm>
            <a:prstGeom prst="line">
              <a:avLst/>
            </a:prstGeom>
            <a:ln w="2540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ABA6AEDB-1428-4D90-B909-E5B3CA98606E}"/>
              </a:ext>
            </a:extLst>
          </p:cNvPr>
          <p:cNvGrpSpPr/>
          <p:nvPr/>
        </p:nvGrpSpPr>
        <p:grpSpPr>
          <a:xfrm>
            <a:off x="3846068" y="2451073"/>
            <a:ext cx="1701472" cy="1599081"/>
            <a:chOff x="2649920" y="2564327"/>
            <a:chExt cx="1701472" cy="1599081"/>
          </a:xfrm>
        </p:grpSpPr>
        <p:pic>
          <p:nvPicPr>
            <p:cNvPr id="69" name="Picture 68" descr="Image result for image lat long grids">
              <a:hlinkClick r:id="rId4"/>
              <a:extLst>
                <a:ext uri="{FF2B5EF4-FFF2-40B4-BE49-F238E27FC236}">
                  <a16:creationId xmlns:a16="http://schemas.microsoft.com/office/drawing/2014/main" id="{34BD00AF-C887-4F37-92CD-5327D7BED8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9920" y="2702908"/>
              <a:ext cx="1504950" cy="14605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/>
          </p:spPr>
        </p:pic>
        <p:sp>
          <p:nvSpPr>
            <p:cNvPr id="70" name="Freeform 19">
              <a:extLst>
                <a:ext uri="{FF2B5EF4-FFF2-40B4-BE49-F238E27FC236}">
                  <a16:creationId xmlns:a16="http://schemas.microsoft.com/office/drawing/2014/main" id="{B3C26461-90B3-42BD-B73A-E04E7345D24D}"/>
                </a:ext>
              </a:extLst>
            </p:cNvPr>
            <p:cNvSpPr/>
            <p:nvPr/>
          </p:nvSpPr>
          <p:spPr>
            <a:xfrm rot="20727128">
              <a:off x="3369860" y="3614319"/>
              <a:ext cx="421154" cy="283808"/>
            </a:xfrm>
            <a:custGeom>
              <a:avLst/>
              <a:gdLst>
                <a:gd name="connsiteX0" fmla="*/ 2004646 w 2644726"/>
                <a:gd name="connsiteY0" fmla="*/ 0 h 2032781"/>
                <a:gd name="connsiteX1" fmla="*/ 2644726 w 2644726"/>
                <a:gd name="connsiteY1" fmla="*/ 1139483 h 2032781"/>
                <a:gd name="connsiteX2" fmla="*/ 2321169 w 2644726"/>
                <a:gd name="connsiteY2" fmla="*/ 2032781 h 2032781"/>
                <a:gd name="connsiteX3" fmla="*/ 1751428 w 2644726"/>
                <a:gd name="connsiteY3" fmla="*/ 1990578 h 2032781"/>
                <a:gd name="connsiteX4" fmla="*/ 1266092 w 2644726"/>
                <a:gd name="connsiteY4" fmla="*/ 1477108 h 2032781"/>
                <a:gd name="connsiteX5" fmla="*/ 407963 w 2644726"/>
                <a:gd name="connsiteY5" fmla="*/ 1786597 h 2032781"/>
                <a:gd name="connsiteX6" fmla="*/ 203982 w 2644726"/>
                <a:gd name="connsiteY6" fmla="*/ 1758461 h 2032781"/>
                <a:gd name="connsiteX7" fmla="*/ 260252 w 2644726"/>
                <a:gd name="connsiteY7" fmla="*/ 1533378 h 2032781"/>
                <a:gd name="connsiteX8" fmla="*/ 0 w 2644726"/>
                <a:gd name="connsiteY8" fmla="*/ 942535 h 2032781"/>
                <a:gd name="connsiteX9" fmla="*/ 527538 w 2644726"/>
                <a:gd name="connsiteY9" fmla="*/ 590843 h 2032781"/>
                <a:gd name="connsiteX10" fmla="*/ 851095 w 2644726"/>
                <a:gd name="connsiteY10" fmla="*/ 196948 h 2032781"/>
                <a:gd name="connsiteX11" fmla="*/ 1033975 w 2644726"/>
                <a:gd name="connsiteY11" fmla="*/ 316523 h 2032781"/>
                <a:gd name="connsiteX12" fmla="*/ 1273126 w 2644726"/>
                <a:gd name="connsiteY12" fmla="*/ 28135 h 2032781"/>
                <a:gd name="connsiteX13" fmla="*/ 1582615 w 2644726"/>
                <a:gd name="connsiteY13" fmla="*/ 126609 h 2032781"/>
                <a:gd name="connsiteX14" fmla="*/ 1491175 w 2644726"/>
                <a:gd name="connsiteY14" fmla="*/ 281354 h 2032781"/>
                <a:gd name="connsiteX15" fmla="*/ 1835834 w 2644726"/>
                <a:gd name="connsiteY15" fmla="*/ 492369 h 2032781"/>
                <a:gd name="connsiteX16" fmla="*/ 2004646 w 2644726"/>
                <a:gd name="connsiteY16" fmla="*/ 0 h 2032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644726" h="2032781">
                  <a:moveTo>
                    <a:pt x="2004646" y="0"/>
                  </a:moveTo>
                  <a:lnTo>
                    <a:pt x="2644726" y="1139483"/>
                  </a:lnTo>
                  <a:lnTo>
                    <a:pt x="2321169" y="2032781"/>
                  </a:lnTo>
                  <a:lnTo>
                    <a:pt x="1751428" y="1990578"/>
                  </a:lnTo>
                  <a:lnTo>
                    <a:pt x="1266092" y="1477108"/>
                  </a:lnTo>
                  <a:lnTo>
                    <a:pt x="407963" y="1786597"/>
                  </a:lnTo>
                  <a:lnTo>
                    <a:pt x="203982" y="1758461"/>
                  </a:lnTo>
                  <a:lnTo>
                    <a:pt x="260252" y="1533378"/>
                  </a:lnTo>
                  <a:lnTo>
                    <a:pt x="0" y="942535"/>
                  </a:lnTo>
                  <a:lnTo>
                    <a:pt x="527538" y="590843"/>
                  </a:lnTo>
                  <a:lnTo>
                    <a:pt x="851095" y="196948"/>
                  </a:lnTo>
                  <a:lnTo>
                    <a:pt x="1033975" y="316523"/>
                  </a:lnTo>
                  <a:lnTo>
                    <a:pt x="1273126" y="28135"/>
                  </a:lnTo>
                  <a:lnTo>
                    <a:pt x="1582615" y="126609"/>
                  </a:lnTo>
                  <a:lnTo>
                    <a:pt x="1491175" y="281354"/>
                  </a:lnTo>
                  <a:lnTo>
                    <a:pt x="1835834" y="492369"/>
                  </a:lnTo>
                  <a:lnTo>
                    <a:pt x="200464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66F9C0A-B1B8-46E9-9CFE-CF8C649CD778}"/>
                </a:ext>
              </a:extLst>
            </p:cNvPr>
            <p:cNvCxnSpPr>
              <a:cxnSpLocks/>
            </p:cNvCxnSpPr>
            <p:nvPr/>
          </p:nvCxnSpPr>
          <p:spPr>
            <a:xfrm>
              <a:off x="3402395" y="2564327"/>
              <a:ext cx="0" cy="896664"/>
            </a:xfrm>
            <a:prstGeom prst="line">
              <a:avLst/>
            </a:prstGeom>
            <a:ln w="2540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7E7D07E-2283-4970-95D5-9FD5C1072B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04255" y="3471793"/>
              <a:ext cx="586360" cy="522379"/>
            </a:xfrm>
            <a:prstGeom prst="line">
              <a:avLst/>
            </a:prstGeom>
            <a:ln w="2540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3B606CF-4ACB-49AB-9C37-7F46D2592C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19278" y="3460991"/>
              <a:ext cx="932114" cy="1"/>
            </a:xfrm>
            <a:prstGeom prst="line">
              <a:avLst/>
            </a:prstGeom>
            <a:ln w="2540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2F3A5C6-D211-4918-92ED-CC0AE5E5AF81}"/>
              </a:ext>
            </a:extLst>
          </p:cNvPr>
          <p:cNvGrpSpPr/>
          <p:nvPr/>
        </p:nvGrpSpPr>
        <p:grpSpPr>
          <a:xfrm>
            <a:off x="6873225" y="2514364"/>
            <a:ext cx="1701472" cy="1599081"/>
            <a:chOff x="2649920" y="2564327"/>
            <a:chExt cx="1701472" cy="1599081"/>
          </a:xfrm>
        </p:grpSpPr>
        <p:pic>
          <p:nvPicPr>
            <p:cNvPr id="75" name="Picture 74" descr="Image result for image lat long grids">
              <a:hlinkClick r:id="rId4"/>
              <a:extLst>
                <a:ext uri="{FF2B5EF4-FFF2-40B4-BE49-F238E27FC236}">
                  <a16:creationId xmlns:a16="http://schemas.microsoft.com/office/drawing/2014/main" id="{CAD04F76-6231-431F-A627-BD504D7C9F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9920" y="2702908"/>
              <a:ext cx="1504950" cy="14605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/>
          </p:spPr>
        </p:pic>
        <p:sp>
          <p:nvSpPr>
            <p:cNvPr id="76" name="Freeform 19">
              <a:extLst>
                <a:ext uri="{FF2B5EF4-FFF2-40B4-BE49-F238E27FC236}">
                  <a16:creationId xmlns:a16="http://schemas.microsoft.com/office/drawing/2014/main" id="{D31479F7-608B-4E2D-BBAD-F077BCD2A367}"/>
                </a:ext>
              </a:extLst>
            </p:cNvPr>
            <p:cNvSpPr/>
            <p:nvPr/>
          </p:nvSpPr>
          <p:spPr>
            <a:xfrm rot="20727128">
              <a:off x="3369860" y="3614319"/>
              <a:ext cx="421154" cy="283808"/>
            </a:xfrm>
            <a:custGeom>
              <a:avLst/>
              <a:gdLst>
                <a:gd name="connsiteX0" fmla="*/ 2004646 w 2644726"/>
                <a:gd name="connsiteY0" fmla="*/ 0 h 2032781"/>
                <a:gd name="connsiteX1" fmla="*/ 2644726 w 2644726"/>
                <a:gd name="connsiteY1" fmla="*/ 1139483 h 2032781"/>
                <a:gd name="connsiteX2" fmla="*/ 2321169 w 2644726"/>
                <a:gd name="connsiteY2" fmla="*/ 2032781 h 2032781"/>
                <a:gd name="connsiteX3" fmla="*/ 1751428 w 2644726"/>
                <a:gd name="connsiteY3" fmla="*/ 1990578 h 2032781"/>
                <a:gd name="connsiteX4" fmla="*/ 1266092 w 2644726"/>
                <a:gd name="connsiteY4" fmla="*/ 1477108 h 2032781"/>
                <a:gd name="connsiteX5" fmla="*/ 407963 w 2644726"/>
                <a:gd name="connsiteY5" fmla="*/ 1786597 h 2032781"/>
                <a:gd name="connsiteX6" fmla="*/ 203982 w 2644726"/>
                <a:gd name="connsiteY6" fmla="*/ 1758461 h 2032781"/>
                <a:gd name="connsiteX7" fmla="*/ 260252 w 2644726"/>
                <a:gd name="connsiteY7" fmla="*/ 1533378 h 2032781"/>
                <a:gd name="connsiteX8" fmla="*/ 0 w 2644726"/>
                <a:gd name="connsiteY8" fmla="*/ 942535 h 2032781"/>
                <a:gd name="connsiteX9" fmla="*/ 527538 w 2644726"/>
                <a:gd name="connsiteY9" fmla="*/ 590843 h 2032781"/>
                <a:gd name="connsiteX10" fmla="*/ 851095 w 2644726"/>
                <a:gd name="connsiteY10" fmla="*/ 196948 h 2032781"/>
                <a:gd name="connsiteX11" fmla="*/ 1033975 w 2644726"/>
                <a:gd name="connsiteY11" fmla="*/ 316523 h 2032781"/>
                <a:gd name="connsiteX12" fmla="*/ 1273126 w 2644726"/>
                <a:gd name="connsiteY12" fmla="*/ 28135 h 2032781"/>
                <a:gd name="connsiteX13" fmla="*/ 1582615 w 2644726"/>
                <a:gd name="connsiteY13" fmla="*/ 126609 h 2032781"/>
                <a:gd name="connsiteX14" fmla="*/ 1491175 w 2644726"/>
                <a:gd name="connsiteY14" fmla="*/ 281354 h 2032781"/>
                <a:gd name="connsiteX15" fmla="*/ 1835834 w 2644726"/>
                <a:gd name="connsiteY15" fmla="*/ 492369 h 2032781"/>
                <a:gd name="connsiteX16" fmla="*/ 2004646 w 2644726"/>
                <a:gd name="connsiteY16" fmla="*/ 0 h 2032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644726" h="2032781">
                  <a:moveTo>
                    <a:pt x="2004646" y="0"/>
                  </a:moveTo>
                  <a:lnTo>
                    <a:pt x="2644726" y="1139483"/>
                  </a:lnTo>
                  <a:lnTo>
                    <a:pt x="2321169" y="2032781"/>
                  </a:lnTo>
                  <a:lnTo>
                    <a:pt x="1751428" y="1990578"/>
                  </a:lnTo>
                  <a:lnTo>
                    <a:pt x="1266092" y="1477108"/>
                  </a:lnTo>
                  <a:lnTo>
                    <a:pt x="407963" y="1786597"/>
                  </a:lnTo>
                  <a:lnTo>
                    <a:pt x="203982" y="1758461"/>
                  </a:lnTo>
                  <a:lnTo>
                    <a:pt x="260252" y="1533378"/>
                  </a:lnTo>
                  <a:lnTo>
                    <a:pt x="0" y="942535"/>
                  </a:lnTo>
                  <a:lnTo>
                    <a:pt x="527538" y="590843"/>
                  </a:lnTo>
                  <a:lnTo>
                    <a:pt x="851095" y="196948"/>
                  </a:lnTo>
                  <a:lnTo>
                    <a:pt x="1033975" y="316523"/>
                  </a:lnTo>
                  <a:lnTo>
                    <a:pt x="1273126" y="28135"/>
                  </a:lnTo>
                  <a:lnTo>
                    <a:pt x="1582615" y="126609"/>
                  </a:lnTo>
                  <a:lnTo>
                    <a:pt x="1491175" y="281354"/>
                  </a:lnTo>
                  <a:lnTo>
                    <a:pt x="1835834" y="492369"/>
                  </a:lnTo>
                  <a:lnTo>
                    <a:pt x="200464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B9BE69D3-E6DB-4D02-A042-A4D566312CAB}"/>
                </a:ext>
              </a:extLst>
            </p:cNvPr>
            <p:cNvCxnSpPr>
              <a:cxnSpLocks/>
            </p:cNvCxnSpPr>
            <p:nvPr/>
          </p:nvCxnSpPr>
          <p:spPr>
            <a:xfrm>
              <a:off x="3402395" y="2564327"/>
              <a:ext cx="0" cy="896664"/>
            </a:xfrm>
            <a:prstGeom prst="line">
              <a:avLst/>
            </a:prstGeom>
            <a:ln w="2540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C68B741A-BFC4-446F-88E7-925F8EA00B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04255" y="3471793"/>
              <a:ext cx="586360" cy="522379"/>
            </a:xfrm>
            <a:prstGeom prst="line">
              <a:avLst/>
            </a:prstGeom>
            <a:ln w="2540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EB994A69-DFF6-48E6-93D6-9E747269C9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19278" y="3460991"/>
              <a:ext cx="932114" cy="1"/>
            </a:xfrm>
            <a:prstGeom prst="line">
              <a:avLst/>
            </a:prstGeom>
            <a:ln w="2540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9CF5DB47-554F-4CE9-BCEA-1A4495928FD8}"/>
              </a:ext>
            </a:extLst>
          </p:cNvPr>
          <p:cNvGrpSpPr/>
          <p:nvPr/>
        </p:nvGrpSpPr>
        <p:grpSpPr>
          <a:xfrm>
            <a:off x="5670831" y="3100931"/>
            <a:ext cx="1063839" cy="502190"/>
            <a:chOff x="2351584" y="2937644"/>
            <a:chExt cx="1063839" cy="502190"/>
          </a:xfrm>
        </p:grpSpPr>
        <p:sp>
          <p:nvSpPr>
            <p:cNvPr id="81" name="Left-Right Arrow 30">
              <a:extLst>
                <a:ext uri="{FF2B5EF4-FFF2-40B4-BE49-F238E27FC236}">
                  <a16:creationId xmlns:a16="http://schemas.microsoft.com/office/drawing/2014/main" id="{42E44849-19D5-428C-8517-DD121BCD08A5}"/>
                </a:ext>
              </a:extLst>
            </p:cNvPr>
            <p:cNvSpPr/>
            <p:nvPr/>
          </p:nvSpPr>
          <p:spPr>
            <a:xfrm>
              <a:off x="2351584" y="2937644"/>
              <a:ext cx="1063839" cy="502190"/>
            </a:xfrm>
            <a:prstGeom prst="leftRightArrow">
              <a:avLst>
                <a:gd name="adj1" fmla="val 58399"/>
                <a:gd name="adj2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057C2F6-E447-4A48-9EDF-C094BDA75345}"/>
                </a:ext>
              </a:extLst>
            </p:cNvPr>
            <p:cNvSpPr/>
            <p:nvPr/>
          </p:nvSpPr>
          <p:spPr>
            <a:xfrm>
              <a:off x="2491037" y="2994018"/>
              <a:ext cx="7713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2000" dirty="0"/>
                <a:t>1.8 m</a:t>
              </a:r>
            </a:p>
          </p:txBody>
        </p:sp>
      </p:grpSp>
      <p:pic>
        <p:nvPicPr>
          <p:cNvPr id="34" name="Picture 4" descr="Image result for clock"/>
          <p:cNvPicPr>
            <a:picLocks noChangeAspect="1" noChangeArrowheads="1"/>
          </p:cNvPicPr>
          <p:nvPr/>
        </p:nvPicPr>
        <p:blipFill>
          <a:blip r:embed="rId3" cstate="print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2751" y="1394176"/>
            <a:ext cx="1295440" cy="1295440"/>
          </a:xfrm>
          <a:prstGeom prst="ellipse">
            <a:avLst/>
          </a:prstGeom>
          <a:ln w="254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Content Placeholder 2">
            <a:extLst>
              <a:ext uri="{FF2B5EF4-FFF2-40B4-BE49-F238E27FC236}">
                <a16:creationId xmlns:a16="http://schemas.microsoft.com/office/drawing/2014/main" id="{A69D3DA2-79F0-41CF-A1B1-A3A36AF20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026" y="4034272"/>
            <a:ext cx="1295440" cy="4753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2400" b="1" dirty="0"/>
              <a:t>AGD66</a:t>
            </a:r>
            <a:endParaRPr lang="en-AU" sz="2400" dirty="0"/>
          </a:p>
        </p:txBody>
      </p:sp>
      <p:sp>
        <p:nvSpPr>
          <p:cNvPr id="91" name="Content Placeholder 2">
            <a:extLst>
              <a:ext uri="{FF2B5EF4-FFF2-40B4-BE49-F238E27FC236}">
                <a16:creationId xmlns:a16="http://schemas.microsoft.com/office/drawing/2014/main" id="{BCBB215C-F09D-4D30-8AC3-F392E012E7B9}"/>
              </a:ext>
            </a:extLst>
          </p:cNvPr>
          <p:cNvSpPr txBox="1">
            <a:spLocks/>
          </p:cNvSpPr>
          <p:nvPr/>
        </p:nvSpPr>
        <p:spPr>
          <a:xfrm>
            <a:off x="3926504" y="4060555"/>
            <a:ext cx="1295440" cy="475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sz="2400" b="1" dirty="0"/>
              <a:t>GDA94</a:t>
            </a:r>
            <a:endParaRPr lang="en-AU" sz="2000" dirty="0"/>
          </a:p>
        </p:txBody>
      </p:sp>
      <p:pic>
        <p:nvPicPr>
          <p:cNvPr id="1026" name="Picture 2" descr="What is a Topographic Map? - Definition &amp; Features - Video ...">
            <a:extLst>
              <a:ext uri="{FF2B5EF4-FFF2-40B4-BE49-F238E27FC236}">
                <a16:creationId xmlns:a16="http://schemas.microsoft.com/office/drawing/2014/main" id="{51F28E05-3D1F-40CF-861D-CF818DF2A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45" y="5032500"/>
            <a:ext cx="143968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Content Placeholder 2">
            <a:extLst>
              <a:ext uri="{FF2B5EF4-FFF2-40B4-BE49-F238E27FC236}">
                <a16:creationId xmlns:a16="http://schemas.microsoft.com/office/drawing/2014/main" id="{453E29AC-F24E-42DF-A034-C67B5EF1B75D}"/>
              </a:ext>
            </a:extLst>
          </p:cNvPr>
          <p:cNvSpPr txBox="1">
            <a:spLocks/>
          </p:cNvSpPr>
          <p:nvPr/>
        </p:nvSpPr>
        <p:spPr>
          <a:xfrm>
            <a:off x="6957172" y="4090063"/>
            <a:ext cx="1295440" cy="4753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sz="2400" b="1" dirty="0"/>
              <a:t>GDA2020</a:t>
            </a:r>
            <a:endParaRPr lang="en-AU" sz="2000" dirty="0"/>
          </a:p>
        </p:txBody>
      </p:sp>
      <p:pic>
        <p:nvPicPr>
          <p:cNvPr id="106" name="Picture 2" descr="What is a Topographic Map? - Definition &amp; Features - Video ...">
            <a:extLst>
              <a:ext uri="{FF2B5EF4-FFF2-40B4-BE49-F238E27FC236}">
                <a16:creationId xmlns:a16="http://schemas.microsoft.com/office/drawing/2014/main" id="{3E5A3913-8518-4F41-AAE1-681C7A780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597" y="5052875"/>
            <a:ext cx="143968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2" descr="What is a Topographic Map? - Definition &amp; Features - Video ...">
            <a:extLst>
              <a:ext uri="{FF2B5EF4-FFF2-40B4-BE49-F238E27FC236}">
                <a16:creationId xmlns:a16="http://schemas.microsoft.com/office/drawing/2014/main" id="{24EC9374-661A-4BFC-844F-159F124FD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086" y="5016463"/>
            <a:ext cx="143968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7418305" y="208565"/>
            <a:ext cx="1979075" cy="2964245"/>
          </a:xfrm>
          <a:prstGeom prst="straightConnector1">
            <a:avLst/>
          </a:prstGeom>
          <a:ln w="76200">
            <a:solidFill>
              <a:schemeClr val="accent2"/>
            </a:solidFill>
            <a:prstDash val="sys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Arc 109">
            <a:extLst>
              <a:ext uri="{FF2B5EF4-FFF2-40B4-BE49-F238E27FC236}">
                <a16:creationId xmlns:a16="http://schemas.microsoft.com/office/drawing/2014/main" id="{F2E74E71-487F-4E02-9C95-685B216E77D4}"/>
              </a:ext>
            </a:extLst>
          </p:cNvPr>
          <p:cNvSpPr/>
          <p:nvPr/>
        </p:nvSpPr>
        <p:spPr>
          <a:xfrm>
            <a:off x="957494" y="3332887"/>
            <a:ext cx="1295440" cy="2332065"/>
          </a:xfrm>
          <a:prstGeom prst="arc">
            <a:avLst>
              <a:gd name="adj1" fmla="val 18635799"/>
              <a:gd name="adj2" fmla="val 2362513"/>
            </a:avLst>
          </a:prstGeom>
          <a:ln w="50800">
            <a:solidFill>
              <a:schemeClr val="tx1"/>
            </a:solidFill>
            <a:prstDash val="sysDash"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5" name="Arc 114">
            <a:extLst>
              <a:ext uri="{FF2B5EF4-FFF2-40B4-BE49-F238E27FC236}">
                <a16:creationId xmlns:a16="http://schemas.microsoft.com/office/drawing/2014/main" id="{E5091FB8-5AAB-467E-B3D5-FE8305892172}"/>
              </a:ext>
            </a:extLst>
          </p:cNvPr>
          <p:cNvSpPr/>
          <p:nvPr/>
        </p:nvSpPr>
        <p:spPr>
          <a:xfrm>
            <a:off x="3981772" y="3309428"/>
            <a:ext cx="1295440" cy="2332065"/>
          </a:xfrm>
          <a:prstGeom prst="arc">
            <a:avLst>
              <a:gd name="adj1" fmla="val 18635799"/>
              <a:gd name="adj2" fmla="val 2362513"/>
            </a:avLst>
          </a:prstGeom>
          <a:ln w="50800">
            <a:solidFill>
              <a:schemeClr val="tx1"/>
            </a:solidFill>
            <a:prstDash val="sysDash"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6" name="Arc 115">
            <a:extLst>
              <a:ext uri="{FF2B5EF4-FFF2-40B4-BE49-F238E27FC236}">
                <a16:creationId xmlns:a16="http://schemas.microsoft.com/office/drawing/2014/main" id="{93C8367E-2134-49A5-B157-283AEE034E02}"/>
              </a:ext>
            </a:extLst>
          </p:cNvPr>
          <p:cNvSpPr/>
          <p:nvPr/>
        </p:nvSpPr>
        <p:spPr>
          <a:xfrm>
            <a:off x="7156022" y="3256939"/>
            <a:ext cx="1295440" cy="2332065"/>
          </a:xfrm>
          <a:prstGeom prst="arc">
            <a:avLst>
              <a:gd name="adj1" fmla="val 18635799"/>
              <a:gd name="adj2" fmla="val 2362513"/>
            </a:avLst>
          </a:prstGeom>
          <a:ln w="50800">
            <a:solidFill>
              <a:schemeClr val="tx1"/>
            </a:solidFill>
            <a:prstDash val="sysDash"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7" name="Content Placeholder 2">
            <a:extLst>
              <a:ext uri="{FF2B5EF4-FFF2-40B4-BE49-F238E27FC236}">
                <a16:creationId xmlns:a16="http://schemas.microsoft.com/office/drawing/2014/main" id="{8B44560A-65A1-41D1-BF20-2CEC4A6DA193}"/>
              </a:ext>
            </a:extLst>
          </p:cNvPr>
          <p:cNvSpPr txBox="1">
            <a:spLocks/>
          </p:cNvSpPr>
          <p:nvPr/>
        </p:nvSpPr>
        <p:spPr>
          <a:xfrm>
            <a:off x="972340" y="5058622"/>
            <a:ext cx="1295440" cy="917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sz="2400" b="1" dirty="0"/>
              <a:t>Map Grid</a:t>
            </a:r>
            <a:br>
              <a:rPr lang="en-AU" sz="2400" b="1" dirty="0"/>
            </a:br>
            <a:r>
              <a:rPr lang="en-AU" sz="2400" b="1" dirty="0"/>
              <a:t>AMG66</a:t>
            </a:r>
            <a:endParaRPr lang="en-AU" sz="2400" dirty="0"/>
          </a:p>
        </p:txBody>
      </p:sp>
      <p:sp>
        <p:nvSpPr>
          <p:cNvPr id="119" name="Content Placeholder 2">
            <a:extLst>
              <a:ext uri="{FF2B5EF4-FFF2-40B4-BE49-F238E27FC236}">
                <a16:creationId xmlns:a16="http://schemas.microsoft.com/office/drawing/2014/main" id="{250A10B2-940D-437E-A969-27F1665E8420}"/>
              </a:ext>
            </a:extLst>
          </p:cNvPr>
          <p:cNvSpPr txBox="1">
            <a:spLocks/>
          </p:cNvSpPr>
          <p:nvPr/>
        </p:nvSpPr>
        <p:spPr>
          <a:xfrm>
            <a:off x="3897804" y="5110755"/>
            <a:ext cx="1295440" cy="662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sz="2400" b="1" dirty="0"/>
              <a:t>Map Grid</a:t>
            </a:r>
            <a:br>
              <a:rPr lang="en-AU" sz="2400" b="1" dirty="0"/>
            </a:br>
            <a:r>
              <a:rPr lang="en-AU" sz="2400" b="1" dirty="0"/>
              <a:t>MGA94</a:t>
            </a:r>
            <a:endParaRPr lang="en-AU" sz="2400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05FF989F-858B-492A-A65D-A065F1B14999}"/>
              </a:ext>
            </a:extLst>
          </p:cNvPr>
          <p:cNvSpPr txBox="1">
            <a:spLocks/>
          </p:cNvSpPr>
          <p:nvPr/>
        </p:nvSpPr>
        <p:spPr>
          <a:xfrm>
            <a:off x="6954949" y="5043116"/>
            <a:ext cx="1544138" cy="7561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sz="2200" b="1" dirty="0"/>
              <a:t>Map Grid</a:t>
            </a:r>
            <a:br>
              <a:rPr lang="en-AU" sz="2200" b="1" dirty="0"/>
            </a:br>
            <a:r>
              <a:rPr lang="en-AU" sz="2200" b="1" dirty="0"/>
              <a:t>MGA2020</a:t>
            </a:r>
            <a:endParaRPr lang="en-AU" sz="2200" dirty="0"/>
          </a:p>
        </p:txBody>
      </p:sp>
      <p:sp>
        <p:nvSpPr>
          <p:cNvPr id="121" name="Content Placeholder 2">
            <a:extLst>
              <a:ext uri="{FF2B5EF4-FFF2-40B4-BE49-F238E27FC236}">
                <a16:creationId xmlns:a16="http://schemas.microsoft.com/office/drawing/2014/main" id="{6D6B361B-C9AB-4565-9778-2554CC387766}"/>
              </a:ext>
            </a:extLst>
          </p:cNvPr>
          <p:cNvSpPr txBox="1">
            <a:spLocks/>
          </p:cNvSpPr>
          <p:nvPr/>
        </p:nvSpPr>
        <p:spPr>
          <a:xfrm>
            <a:off x="8521850" y="4691828"/>
            <a:ext cx="3233141" cy="9731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2000" dirty="0"/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CB4A2722-D952-4ACA-A02F-F4DF81DDD1F1}"/>
              </a:ext>
            </a:extLst>
          </p:cNvPr>
          <p:cNvSpPr/>
          <p:nvPr/>
        </p:nvSpPr>
        <p:spPr>
          <a:xfrm>
            <a:off x="9331625" y="3937876"/>
            <a:ext cx="2132838" cy="83799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>
                <a:solidFill>
                  <a:schemeClr val="tx1"/>
                </a:solidFill>
              </a:rPr>
              <a:t>Conversion</a:t>
            </a:r>
          </a:p>
          <a:p>
            <a:pPr algn="ctr"/>
            <a:r>
              <a:rPr lang="en-AU" sz="2000" dirty="0">
                <a:solidFill>
                  <a:schemeClr val="tx1"/>
                </a:solidFill>
              </a:rPr>
              <a:t>Change in Units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125" name="Rectangle: Rounded Corners 124">
            <a:extLst>
              <a:ext uri="{FF2B5EF4-FFF2-40B4-BE49-F238E27FC236}">
                <a16:creationId xmlns:a16="http://schemas.microsoft.com/office/drawing/2014/main" id="{53BF08BB-D12D-4529-B5A0-0DB8E5ED90C0}"/>
              </a:ext>
            </a:extLst>
          </p:cNvPr>
          <p:cNvSpPr/>
          <p:nvPr/>
        </p:nvSpPr>
        <p:spPr>
          <a:xfrm>
            <a:off x="9331829" y="1982493"/>
            <a:ext cx="2132838" cy="83799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>
                <a:solidFill>
                  <a:schemeClr val="tx1"/>
                </a:solidFill>
              </a:rPr>
              <a:t>Point Motion</a:t>
            </a:r>
          </a:p>
          <a:p>
            <a:pPr algn="ctr"/>
            <a:r>
              <a:rPr lang="en-AU" sz="2000" dirty="0">
                <a:solidFill>
                  <a:schemeClr val="tx1"/>
                </a:solidFill>
              </a:rPr>
              <a:t>Change over time</a:t>
            </a:r>
          </a:p>
        </p:txBody>
      </p: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A7DBB069-6461-4D72-8058-9130880F4183}"/>
              </a:ext>
            </a:extLst>
          </p:cNvPr>
          <p:cNvSpPr/>
          <p:nvPr/>
        </p:nvSpPr>
        <p:spPr>
          <a:xfrm>
            <a:off x="3006407" y="1465772"/>
            <a:ext cx="3246169" cy="83799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>
                <a:solidFill>
                  <a:schemeClr val="tx1"/>
                </a:solidFill>
              </a:rPr>
              <a:t>Transformation</a:t>
            </a:r>
          </a:p>
          <a:p>
            <a:pPr algn="ctr"/>
            <a:r>
              <a:rPr lang="en-AU" sz="2000" dirty="0">
                <a:solidFill>
                  <a:schemeClr val="tx1"/>
                </a:solidFill>
              </a:rPr>
              <a:t>Change in CRS definition</a:t>
            </a:r>
          </a:p>
        </p:txBody>
      </p:sp>
      <p:sp>
        <p:nvSpPr>
          <p:cNvPr id="132" name="Content Placeholder 2">
            <a:extLst>
              <a:ext uri="{FF2B5EF4-FFF2-40B4-BE49-F238E27FC236}">
                <a16:creationId xmlns:a16="http://schemas.microsoft.com/office/drawing/2014/main" id="{E148EFC2-893C-4DB0-A501-71C80973227C}"/>
              </a:ext>
            </a:extLst>
          </p:cNvPr>
          <p:cNvSpPr txBox="1">
            <a:spLocks/>
          </p:cNvSpPr>
          <p:nvPr/>
        </p:nvSpPr>
        <p:spPr>
          <a:xfrm>
            <a:off x="9397380" y="527718"/>
            <a:ext cx="1706295" cy="41253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sz="2400" b="1" dirty="0">
                <a:solidFill>
                  <a:srgbClr val="FE937A"/>
                </a:solidFill>
              </a:rPr>
              <a:t>ATRF@epoch</a:t>
            </a:r>
            <a:endParaRPr lang="en-AU" sz="2000" dirty="0">
              <a:solidFill>
                <a:srgbClr val="FE93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73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956" y="141513"/>
            <a:ext cx="11032672" cy="680356"/>
          </a:xfrm>
        </p:spPr>
        <p:txBody>
          <a:bodyPr>
            <a:normAutofit fontScale="90000"/>
          </a:bodyPr>
          <a:lstStyle/>
          <a:p>
            <a:r>
              <a:rPr lang="en-AU" dirty="0"/>
              <a:t>AGRS definitions recommended for lineage metadata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762000"/>
            <a:ext cx="11653157" cy="5420407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AU" sz="2900" dirty="0"/>
              <a:t>GDA2020 Compliant vs Compatible data</a:t>
            </a:r>
          </a:p>
          <a:p>
            <a:pPr lvl="1" hangingPunct="0"/>
            <a:r>
              <a:rPr lang="en-AU" sz="2300" b="1" dirty="0"/>
              <a:t>GDA2020 Compliant</a:t>
            </a:r>
            <a:r>
              <a:rPr lang="en-AU" sz="2300" dirty="0"/>
              <a:t> refers to spatial </a:t>
            </a:r>
            <a:r>
              <a:rPr lang="en-AU" sz="2300" dirty="0" smtClean="0"/>
              <a:t>data:</a:t>
            </a:r>
          </a:p>
          <a:p>
            <a:pPr marL="914400" lvl="2" indent="0" hangingPunct="0">
              <a:buNone/>
            </a:pPr>
            <a:r>
              <a:rPr lang="en-AU" dirty="0" smtClean="0"/>
              <a:t>observed </a:t>
            </a:r>
            <a:r>
              <a:rPr lang="en-AU" dirty="0"/>
              <a:t>directly in </a:t>
            </a:r>
            <a:r>
              <a:rPr lang="en-AU" dirty="0" smtClean="0"/>
              <a:t>GDA2020</a:t>
            </a:r>
          </a:p>
          <a:p>
            <a:pPr marL="914400" lvl="2" indent="0" hangingPunct="0">
              <a:buNone/>
            </a:pPr>
            <a:r>
              <a:rPr lang="en-AU" dirty="0" smtClean="0"/>
              <a:t>transformed </a:t>
            </a:r>
            <a:r>
              <a:rPr lang="en-AU" dirty="0"/>
              <a:t>to GDA2020 in accordance with the </a:t>
            </a:r>
            <a:r>
              <a:rPr lang="en-AU" u="sng" dirty="0">
                <a:hlinkClick r:id="rId2"/>
              </a:rPr>
              <a:t>GDA2020 Technical </a:t>
            </a:r>
            <a:r>
              <a:rPr lang="en-AU" u="sng" dirty="0" smtClean="0">
                <a:hlinkClick r:id="rId2"/>
              </a:rPr>
              <a:t>Manual</a:t>
            </a:r>
            <a:endParaRPr lang="en-AU" dirty="0"/>
          </a:p>
          <a:p>
            <a:pPr lvl="1"/>
            <a:r>
              <a:rPr lang="en-AU" sz="2300" b="1" dirty="0"/>
              <a:t>GDA2020 Compatible</a:t>
            </a:r>
            <a:r>
              <a:rPr lang="en-AU" sz="2300" dirty="0"/>
              <a:t> refers to </a:t>
            </a:r>
            <a:r>
              <a:rPr lang="en-AU" sz="2300" dirty="0" smtClean="0"/>
              <a:t>spatial data:</a:t>
            </a:r>
          </a:p>
          <a:p>
            <a:pPr marL="914400" lvl="2" indent="0">
              <a:buNone/>
            </a:pPr>
            <a:r>
              <a:rPr lang="en-AU" dirty="0" smtClean="0"/>
              <a:t>low </a:t>
            </a:r>
            <a:r>
              <a:rPr lang="en-AU" dirty="0"/>
              <a:t>accuracy (3 m or poorer) </a:t>
            </a:r>
            <a:endParaRPr lang="en-AU" dirty="0" smtClean="0"/>
          </a:p>
          <a:p>
            <a:pPr marL="914400" lvl="2" indent="0">
              <a:buNone/>
            </a:pPr>
            <a:r>
              <a:rPr lang="en-AU" dirty="0" smtClean="0"/>
              <a:t>Difference between nominated </a:t>
            </a:r>
            <a:r>
              <a:rPr lang="en-AU" dirty="0"/>
              <a:t>reference system </a:t>
            </a:r>
            <a:r>
              <a:rPr lang="en-AU" dirty="0" smtClean="0"/>
              <a:t>and GDA2020  is insignificant</a:t>
            </a:r>
            <a:endParaRPr lang="en-AU" dirty="0"/>
          </a:p>
          <a:p>
            <a:r>
              <a:rPr lang="en-AU" dirty="0"/>
              <a:t>Coordinate </a:t>
            </a:r>
            <a:r>
              <a:rPr lang="en-AU" dirty="0" smtClean="0"/>
              <a:t>Operations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300" b="1" dirty="0"/>
              <a:t>Coordinate </a:t>
            </a:r>
            <a:r>
              <a:rPr lang="en-AU" sz="2300" b="1" dirty="0" smtClean="0"/>
              <a:t>operation: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AU" dirty="0" smtClean="0"/>
              <a:t>A </a:t>
            </a:r>
            <a:r>
              <a:rPr lang="en-AU" dirty="0"/>
              <a:t>process using a mathematical model, based on a one-to-one relationship, that changes coordinates in a source CRS to coordinates in a target CRS, or that changes coordinates at a source coordinate epoch to coordinates at a target coordinate epoch within the same </a:t>
            </a:r>
            <a:r>
              <a:rPr lang="en-AU" dirty="0" smtClean="0"/>
              <a:t>CRS</a:t>
            </a:r>
            <a:endParaRPr lang="en-AU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300" b="1" dirty="0"/>
              <a:t>Coordinate conversion: </a:t>
            </a:r>
            <a:endParaRPr lang="en-AU" sz="2300" b="1" dirty="0" smtClean="0"/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AU" dirty="0"/>
              <a:t>A coordinate operation that changes the coordinates in a source CRS to coordinates in a target CRS based on the same datum. This does not represent a change to the coordinates of the described feature, but rather a different representation of the same </a:t>
            </a:r>
            <a:r>
              <a:rPr lang="en-AU" dirty="0" smtClean="0"/>
              <a:t>coordinate</a:t>
            </a:r>
            <a:endParaRPr lang="en-AU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300" b="1" dirty="0" smtClean="0"/>
              <a:t>Coordinate </a:t>
            </a:r>
            <a:r>
              <a:rPr lang="en-AU" sz="2300" b="1" dirty="0"/>
              <a:t>transformation: </a:t>
            </a:r>
            <a:endParaRPr lang="en-AU" sz="2300" b="1" dirty="0" smtClean="0"/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AU" dirty="0"/>
              <a:t>A coordinate operation that changes coordinates in a source CRS to coordinates in a target CRS in which the source and target CRS are based on different </a:t>
            </a:r>
            <a:r>
              <a:rPr lang="en-AU" dirty="0" smtClean="0"/>
              <a:t>datums</a:t>
            </a:r>
            <a:endParaRPr lang="en-AU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300" b="1" dirty="0"/>
              <a:t>Point motion </a:t>
            </a:r>
            <a:r>
              <a:rPr lang="en-AU" sz="2300" b="1" dirty="0" smtClean="0"/>
              <a:t>operation: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AU" dirty="0"/>
              <a:t>A coordinate operation that changes coordinates within one CRS due to the motion of the </a:t>
            </a:r>
            <a:r>
              <a:rPr lang="en-AU" dirty="0" smtClean="0"/>
              <a:t>point</a:t>
            </a:r>
            <a:endParaRPr lang="en-AU" dirty="0"/>
          </a:p>
          <a:p>
            <a:pPr lvl="1" fontAlgn="t">
              <a:spcBef>
                <a:spcPts val="600"/>
              </a:spcBef>
              <a:spcAft>
                <a:spcPts val="600"/>
              </a:spcAft>
            </a:pPr>
            <a:r>
              <a:rPr lang="en-AU" sz="2300" b="1" dirty="0" smtClean="0"/>
              <a:t>Concatenated operation:</a:t>
            </a:r>
          </a:p>
          <a:p>
            <a:pPr marL="914400" lvl="2" indent="0" fontAlgn="t">
              <a:spcBef>
                <a:spcPts val="0"/>
              </a:spcBef>
              <a:spcAft>
                <a:spcPts val="600"/>
              </a:spcAft>
              <a:buNone/>
            </a:pPr>
            <a:r>
              <a:rPr lang="en-AU" dirty="0"/>
              <a:t>A coordinate operation consisting of the sequential application of multiple coordinate </a:t>
            </a:r>
            <a:r>
              <a:rPr lang="en-AU" dirty="0" smtClean="0"/>
              <a:t>operations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311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494057"/>
              </p:ext>
            </p:extLst>
          </p:nvPr>
        </p:nvGraphicFramePr>
        <p:xfrm>
          <a:off x="332013" y="794656"/>
          <a:ext cx="10869388" cy="5691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1776">
                  <a:extLst>
                    <a:ext uri="{9D8B030D-6E8A-4147-A177-3AD203B41FA5}">
                      <a16:colId xmlns:a16="http://schemas.microsoft.com/office/drawing/2014/main" val="2956010151"/>
                    </a:ext>
                  </a:extLst>
                </a:gridCol>
                <a:gridCol w="2053444">
                  <a:extLst>
                    <a:ext uri="{9D8B030D-6E8A-4147-A177-3AD203B41FA5}">
                      <a16:colId xmlns:a16="http://schemas.microsoft.com/office/drawing/2014/main" val="4193970481"/>
                    </a:ext>
                  </a:extLst>
                </a:gridCol>
                <a:gridCol w="3877084">
                  <a:extLst>
                    <a:ext uri="{9D8B030D-6E8A-4147-A177-3AD203B41FA5}">
                      <a16:colId xmlns:a16="http://schemas.microsoft.com/office/drawing/2014/main" val="3162854956"/>
                    </a:ext>
                  </a:extLst>
                </a:gridCol>
                <a:gridCol w="3877084">
                  <a:extLst>
                    <a:ext uri="{9D8B030D-6E8A-4147-A177-3AD203B41FA5}">
                      <a16:colId xmlns:a16="http://schemas.microsoft.com/office/drawing/2014/main" val="1439325939"/>
                    </a:ext>
                  </a:extLst>
                </a:gridCol>
              </a:tblGrid>
              <a:tr h="65858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Class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Element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Definition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Comments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9190241"/>
                  </a:ext>
                </a:extLst>
              </a:tr>
              <a:tr h="2368248">
                <a:tc row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Reference System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Information about reference system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The reference system enables users to record information about spatial (horizontal and vertical) datums, projections and/or temporal systems for spatial, temporal or spatiotemporal datasets, including the code, description, code space, authority and URL linking to descriptions of reference systems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8477913"/>
                  </a:ext>
                </a:extLst>
              </a:tr>
              <a:tr h="1480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Reference System Identifier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Identifier for reference system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Specify the code, authority and URL of this authority, e.g. reference to the Geodetic CRS (geographic 2D) for GDA2020will be recorded as EPSG:7844 </a:t>
                      </a:r>
                      <a:r>
                        <a:rPr lang="en-AU" sz="1600" u="sng" dirty="0">
                          <a:effectLst/>
                          <a:hlinkClick r:id="rId2"/>
                        </a:rPr>
                        <a:t>http://www.epsg-registry.org</a:t>
                      </a:r>
                      <a:r>
                        <a:rPr lang="en-AU" sz="1600" dirty="0">
                          <a:effectLst/>
                        </a:rPr>
                        <a:t>.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7411603"/>
                  </a:ext>
                </a:extLst>
              </a:tr>
              <a:tr h="118412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Reference System Type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Type of reference system 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Specify what reference system type the identifier belongs to: temporal, vertical, etc. e.g. the type of example above will be ‘geodeticGeographic2D’ 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2604587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27956" y="141513"/>
            <a:ext cx="11032672" cy="680356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Reference Systems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110179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72" y="365125"/>
            <a:ext cx="9612086" cy="903061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Temporal Extent &amp; Reference System (Coordinate Epoch)</a:t>
            </a:r>
            <a:endParaRPr lang="en-A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55272"/>
              </p:ext>
            </p:extLst>
          </p:nvPr>
        </p:nvGraphicFramePr>
        <p:xfrm>
          <a:off x="533400" y="1627415"/>
          <a:ext cx="10221686" cy="4822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629">
                  <a:extLst>
                    <a:ext uri="{9D8B030D-6E8A-4147-A177-3AD203B41FA5}">
                      <a16:colId xmlns:a16="http://schemas.microsoft.com/office/drawing/2014/main" val="2835244500"/>
                    </a:ext>
                  </a:extLst>
                </a:gridCol>
                <a:gridCol w="1769629">
                  <a:extLst>
                    <a:ext uri="{9D8B030D-6E8A-4147-A177-3AD203B41FA5}">
                      <a16:colId xmlns:a16="http://schemas.microsoft.com/office/drawing/2014/main" val="3301267608"/>
                    </a:ext>
                  </a:extLst>
                </a:gridCol>
                <a:gridCol w="3341214">
                  <a:extLst>
                    <a:ext uri="{9D8B030D-6E8A-4147-A177-3AD203B41FA5}">
                      <a16:colId xmlns:a16="http://schemas.microsoft.com/office/drawing/2014/main" val="1905025710"/>
                    </a:ext>
                  </a:extLst>
                </a:gridCol>
                <a:gridCol w="3341214">
                  <a:extLst>
                    <a:ext uri="{9D8B030D-6E8A-4147-A177-3AD203B41FA5}">
                      <a16:colId xmlns:a16="http://schemas.microsoft.com/office/drawing/2014/main" val="2008247848"/>
                    </a:ext>
                  </a:extLst>
                </a:gridCol>
              </a:tblGrid>
              <a:tr h="25381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Class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Element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Definition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Comments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extLst>
                  <a:ext uri="{0D108BD9-81ED-4DB2-BD59-A6C34878D82A}">
                    <a16:rowId xmlns:a16="http://schemas.microsoft.com/office/drawing/2014/main" val="824002190"/>
                  </a:ext>
                </a:extLst>
              </a:tr>
              <a:tr h="1522854">
                <a:tc row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Reference System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(Coordinate Epoch)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Information about the Coordinate epoch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Recording the Coordinate Epoch is important for propagating coordinates through time when data is gathered on a dynamic datum such as the Australian Terrestrial Reference Frame (ATRF2014) 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extLst>
                  <a:ext uri="{0D108BD9-81ED-4DB2-BD59-A6C34878D82A}">
                    <a16:rowId xmlns:a16="http://schemas.microsoft.com/office/drawing/2014/main" val="3713570731"/>
                  </a:ext>
                </a:extLst>
              </a:tr>
              <a:tr h="76142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Reference System Identifier 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Code - Identifier for the Coordinate Epoch 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Specify the Coordinate Epoch of the data in decimal year to at least two places.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extLst>
                  <a:ext uri="{0D108BD9-81ED-4DB2-BD59-A6C34878D82A}">
                    <a16:rowId xmlns:a16="http://schemas.microsoft.com/office/drawing/2014/main" val="2979835743"/>
                  </a:ext>
                </a:extLst>
              </a:tr>
              <a:tr h="507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Description - of the Coordinate Epoch reference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Values - “Coordinate Epoch – *type of reference system*”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extLst>
                  <a:ext uri="{0D108BD9-81ED-4DB2-BD59-A6C34878D82A}">
                    <a16:rowId xmlns:a16="http://schemas.microsoft.com/office/drawing/2014/main" val="3093250366"/>
                  </a:ext>
                </a:extLst>
              </a:tr>
              <a:tr h="507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Reference System Type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Type of reference system 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Coordinate Epoch has reference system type of ‘temporal’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extLst>
                  <a:ext uri="{0D108BD9-81ED-4DB2-BD59-A6C34878D82A}">
                    <a16:rowId xmlns:a16="http://schemas.microsoft.com/office/drawing/2014/main" val="2566236280"/>
                  </a:ext>
                </a:extLst>
              </a:tr>
              <a:tr h="126904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Temporal </a:t>
                      </a:r>
                      <a:r>
                        <a:rPr lang="en-AU" sz="1600" dirty="0">
                          <a:effectLst/>
                        </a:rPr>
                        <a:t>Extent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Provides temporal component of the extent of the referring object 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Data observation time: time or time period when data was collected or observed. Can be represented as a single </a:t>
                      </a:r>
                      <a:r>
                        <a:rPr lang="en-AU" sz="1600" dirty="0" err="1">
                          <a:effectLst/>
                        </a:rPr>
                        <a:t>datetime</a:t>
                      </a:r>
                      <a:r>
                        <a:rPr lang="en-AU" sz="1600" dirty="0">
                          <a:effectLst/>
                        </a:rPr>
                        <a:t> or a range (start and end </a:t>
                      </a:r>
                      <a:r>
                        <a:rPr lang="en-AU" sz="1600" dirty="0" err="1">
                          <a:effectLst/>
                        </a:rPr>
                        <a:t>datetime</a:t>
                      </a:r>
                      <a:r>
                        <a:rPr lang="en-AU" sz="1600" dirty="0">
                          <a:effectLst/>
                        </a:rPr>
                        <a:t>). </a:t>
                      </a:r>
                      <a:endParaRPr lang="en-A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208" marR="50208" marT="0" marB="0"/>
                </a:tc>
                <a:extLst>
                  <a:ext uri="{0D108BD9-81ED-4DB2-BD59-A6C34878D82A}">
                    <a16:rowId xmlns:a16="http://schemas.microsoft.com/office/drawing/2014/main" val="1574356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526553"/>
      </p:ext>
    </p:extLst>
  </p:cSld>
  <p:clrMapOvr>
    <a:masterClrMapping/>
  </p:clrMapOvr>
</p:sld>
</file>

<file path=ppt/theme/theme1.xml><?xml version="1.0" encoding="utf-8"?>
<a:theme xmlns:a="http://schemas.openxmlformats.org/drawingml/2006/main" name="ICSM_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M_16_9" id="{325884B6-AB00-4B73-8B68-8B8B4E432820}" vid="{230E7DAC-45EF-423B-B86D-980C9F0545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EB9F764567A46B3E1772DDF56DF56" ma:contentTypeVersion="11" ma:contentTypeDescription="Create a new document." ma:contentTypeScope="" ma:versionID="f073b9328ab8a42bd12300fe71011794">
  <xsd:schema xmlns:xsd="http://www.w3.org/2001/XMLSchema" xmlns:xs="http://www.w3.org/2001/XMLSchema" xmlns:p="http://schemas.microsoft.com/office/2006/metadata/properties" xmlns:ns3="9546db70-b761-4d64-9420-ccaa470e7153" xmlns:ns4="fbeb2f1a-1674-45b6-9b62-b7eac1313c3e" targetNamespace="http://schemas.microsoft.com/office/2006/metadata/properties" ma:root="true" ma:fieldsID="e5dd6ca9cc11852caf92ba5aa80ae8b9" ns3:_="" ns4:_="">
    <xsd:import namespace="9546db70-b761-4d64-9420-ccaa470e7153"/>
    <xsd:import namespace="fbeb2f1a-1674-45b6-9b62-b7eac1313c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46db70-b761-4d64-9420-ccaa470e7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eb2f1a-1674-45b6-9b62-b7eac1313c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5678FC-3653-4A26-8AC8-2E40A2044CB4}">
  <ds:schemaRefs>
    <ds:schemaRef ds:uri="http://purl.org/dc/terms/"/>
    <ds:schemaRef ds:uri="http://schemas.openxmlformats.org/package/2006/metadata/core-properties"/>
    <ds:schemaRef ds:uri="fbeb2f1a-1674-45b6-9b62-b7eac1313c3e"/>
    <ds:schemaRef ds:uri="http://schemas.microsoft.com/office/2006/documentManagement/types"/>
    <ds:schemaRef ds:uri="http://schemas.microsoft.com/office/infopath/2007/PartnerControls"/>
    <ds:schemaRef ds:uri="9546db70-b761-4d64-9420-ccaa470e7153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DEF8201-30D3-4533-900E-FACCDC8AE9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DF9528-5BAF-4C4D-A3B7-E1C5D0B0CD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46db70-b761-4d64-9420-ccaa470e7153"/>
    <ds:schemaRef ds:uri="fbeb2f1a-1674-45b6-9b62-b7eac1313c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ICSM_16_9</Template>
  <TotalTime>640</TotalTime>
  <Words>1319</Words>
  <Application>Microsoft Office PowerPoint</Application>
  <PresentationFormat>Widescreen</PresentationFormat>
  <Paragraphs>144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ICSM_16_9</vt:lpstr>
      <vt:lpstr> Preparing metadata for GDA2020 and the AGRS  ANZ Metadata Working Group Meeting No 7</vt:lpstr>
      <vt:lpstr>Upgrades to the Australian Geospatial Reference System (AGRS)</vt:lpstr>
      <vt:lpstr>Geocentric Datum of Australia 2020 (GDA2020)</vt:lpstr>
      <vt:lpstr>Australian Terrestrial Reference Frame 2014 (ATRF2014)</vt:lpstr>
      <vt:lpstr>Australian Vertical Working Surface (AVWS)</vt:lpstr>
      <vt:lpstr>ISO 19111 Coordinate Operations</vt:lpstr>
      <vt:lpstr>AGRS definitions recommended for lineage metadata</vt:lpstr>
      <vt:lpstr>Reference Systems</vt:lpstr>
      <vt:lpstr>Temporal Extent &amp; Reference System (Coordinate Epoch)</vt:lpstr>
      <vt:lpstr>History of acquisition &amp; transformations - Lineage</vt:lpstr>
      <vt:lpstr>PowerPoint Presentation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Waterhouse Lesley</dc:creator>
  <cp:lastModifiedBy>Bastrakova Irina</cp:lastModifiedBy>
  <cp:revision>70</cp:revision>
  <dcterms:created xsi:type="dcterms:W3CDTF">2019-03-28T00:17:53Z</dcterms:created>
  <dcterms:modified xsi:type="dcterms:W3CDTF">2020-07-30T00:44:50Z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0x010100709EB9F764567A46B3E1772DDF56DF56</vt:lpwstr>
  </property>
</Properties>
</file>