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86" r:id="rId7"/>
    <p:sldId id="277" r:id="rId8"/>
    <p:sldId id="279" r:id="rId9"/>
    <p:sldId id="278" r:id="rId10"/>
    <p:sldId id="282" r:id="rId11"/>
    <p:sldId id="281" r:id="rId12"/>
    <p:sldId id="280" r:id="rId13"/>
    <p:sldId id="285" r:id="rId14"/>
    <p:sldId id="292" r:id="rId15"/>
    <p:sldId id="289" r:id="rId16"/>
    <p:sldId id="284" r:id="rId17"/>
    <p:sldId id="283" r:id="rId18"/>
    <p:sldId id="291" r:id="rId19"/>
    <p:sldId id="288" r:id="rId20"/>
    <p:sldId id="29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72B5AE-1D28-90EB-1F4B-3F8952E207BF}" v="152" dt="2020-07-27T10:13:03.5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0" d="100"/>
          <a:sy n="90" d="100"/>
        </p:scale>
        <p:origin x="-51" y="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gan Graham" userId="S::graham.logan@ga.gov.au::8ed79fcc-4826-4163-a84f-3bf2de76b7c0" providerId="AD" clId="Web-{6C72B5AE-1D28-90EB-1F4B-3F8952E207BF}"/>
    <pc:docChg chg="modSld">
      <pc:chgData name="Logan Graham" userId="S::graham.logan@ga.gov.au::8ed79fcc-4826-4163-a84f-3bf2de76b7c0" providerId="AD" clId="Web-{6C72B5AE-1D28-90EB-1F4B-3F8952E207BF}" dt="2020-07-27T10:13:03.534" v="151" actId="20577"/>
      <pc:docMkLst>
        <pc:docMk/>
      </pc:docMkLst>
      <pc:sldChg chg="modSp">
        <pc:chgData name="Logan Graham" userId="S::graham.logan@ga.gov.au::8ed79fcc-4826-4163-a84f-3bf2de76b7c0" providerId="AD" clId="Web-{6C72B5AE-1D28-90EB-1F4B-3F8952E207BF}" dt="2020-07-27T09:33:11.170" v="43" actId="20577"/>
        <pc:sldMkLst>
          <pc:docMk/>
          <pc:sldMk cId="2898385680" sldId="261"/>
        </pc:sldMkLst>
        <pc:spChg chg="mod">
          <ac:chgData name="Logan Graham" userId="S::graham.logan@ga.gov.au::8ed79fcc-4826-4163-a84f-3bf2de76b7c0" providerId="AD" clId="Web-{6C72B5AE-1D28-90EB-1F4B-3F8952E207BF}" dt="2020-07-27T09:33:11.170" v="43" actId="20577"/>
          <ac:spMkLst>
            <pc:docMk/>
            <pc:sldMk cId="2898385680" sldId="261"/>
            <ac:spMk id="3" creationId="{00000000-0000-0000-0000-000000000000}"/>
          </ac:spMkLst>
        </pc:spChg>
      </pc:sldChg>
      <pc:sldChg chg="modSp">
        <pc:chgData name="Logan Graham" userId="S::graham.logan@ga.gov.au::8ed79fcc-4826-4163-a84f-3bf2de76b7c0" providerId="AD" clId="Web-{6C72B5AE-1D28-90EB-1F4B-3F8952E207BF}" dt="2020-07-27T10:03:12.341" v="53" actId="20577"/>
        <pc:sldMkLst>
          <pc:docMk/>
          <pc:sldMk cId="195591496" sldId="277"/>
        </pc:sldMkLst>
        <pc:spChg chg="mod">
          <ac:chgData name="Logan Graham" userId="S::graham.logan@ga.gov.au::8ed79fcc-4826-4163-a84f-3bf2de76b7c0" providerId="AD" clId="Web-{6C72B5AE-1D28-90EB-1F4B-3F8952E207BF}" dt="2020-07-27T10:03:12.341" v="53" actId="20577"/>
          <ac:spMkLst>
            <pc:docMk/>
            <pc:sldMk cId="195591496" sldId="277"/>
            <ac:spMk id="3" creationId="{00000000-0000-0000-0000-000000000000}"/>
          </ac:spMkLst>
        </pc:spChg>
      </pc:sldChg>
      <pc:sldChg chg="modSp">
        <pc:chgData name="Logan Graham" userId="S::graham.logan@ga.gov.au::8ed79fcc-4826-4163-a84f-3bf2de76b7c0" providerId="AD" clId="Web-{6C72B5AE-1D28-90EB-1F4B-3F8952E207BF}" dt="2020-07-27T10:04:00.795" v="59"/>
        <pc:sldMkLst>
          <pc:docMk/>
          <pc:sldMk cId="1299170974" sldId="279"/>
        </pc:sldMkLst>
        <pc:graphicFrameChg chg="mod modGraphic">
          <ac:chgData name="Logan Graham" userId="S::graham.logan@ga.gov.au::8ed79fcc-4826-4163-a84f-3bf2de76b7c0" providerId="AD" clId="Web-{6C72B5AE-1D28-90EB-1F4B-3F8952E207BF}" dt="2020-07-27T10:04:00.795" v="59"/>
          <ac:graphicFrameMkLst>
            <pc:docMk/>
            <pc:sldMk cId="1299170974" sldId="279"/>
            <ac:graphicFrameMk id="4" creationId="{00000000-0000-0000-0000-000000000000}"/>
          </ac:graphicFrameMkLst>
        </pc:graphicFrameChg>
      </pc:sldChg>
      <pc:sldChg chg="modSp">
        <pc:chgData name="Logan Graham" userId="S::graham.logan@ga.gov.au::8ed79fcc-4826-4163-a84f-3bf2de76b7c0" providerId="AD" clId="Web-{6C72B5AE-1D28-90EB-1F4B-3F8952E207BF}" dt="2020-07-27T10:13:03.534" v="150" actId="20577"/>
        <pc:sldMkLst>
          <pc:docMk/>
          <pc:sldMk cId="385001831" sldId="288"/>
        </pc:sldMkLst>
        <pc:spChg chg="mod">
          <ac:chgData name="Logan Graham" userId="S::graham.logan@ga.gov.au::8ed79fcc-4826-4163-a84f-3bf2de76b7c0" providerId="AD" clId="Web-{6C72B5AE-1D28-90EB-1F4B-3F8952E207BF}" dt="2020-07-27T10:13:03.534" v="150" actId="20577"/>
          <ac:spMkLst>
            <pc:docMk/>
            <pc:sldMk cId="385001831" sldId="288"/>
            <ac:spMk id="3" creationId="{00000000-0000-0000-0000-000000000000}"/>
          </ac:spMkLst>
        </pc:spChg>
      </pc:sldChg>
      <pc:sldChg chg="modSp">
        <pc:chgData name="Logan Graham" userId="S::graham.logan@ga.gov.au::8ed79fcc-4826-4163-a84f-3bf2de76b7c0" providerId="AD" clId="Web-{6C72B5AE-1D28-90EB-1F4B-3F8952E207BF}" dt="2020-07-27T10:09:46.595" v="112" actId="20577"/>
        <pc:sldMkLst>
          <pc:docMk/>
          <pc:sldMk cId="2816588740" sldId="289"/>
        </pc:sldMkLst>
        <pc:spChg chg="mod">
          <ac:chgData name="Logan Graham" userId="S::graham.logan@ga.gov.au::8ed79fcc-4826-4163-a84f-3bf2de76b7c0" providerId="AD" clId="Web-{6C72B5AE-1D28-90EB-1F4B-3F8952E207BF}" dt="2020-07-27T10:09:46.595" v="112" actId="20577"/>
          <ac:spMkLst>
            <pc:docMk/>
            <pc:sldMk cId="2816588740" sldId="289"/>
            <ac:spMk id="2" creationId="{00000000-0000-0000-0000-000000000000}"/>
          </ac:spMkLst>
        </pc:spChg>
        <pc:spChg chg="mod">
          <ac:chgData name="Logan Graham" userId="S::graham.logan@ga.gov.au::8ed79fcc-4826-4163-a84f-3bf2de76b7c0" providerId="AD" clId="Web-{6C72B5AE-1D28-90EB-1F4B-3F8952E207BF}" dt="2020-07-27T10:09:27.610" v="106" actId="20577"/>
          <ac:spMkLst>
            <pc:docMk/>
            <pc:sldMk cId="2816588740" sldId="289"/>
            <ac:spMk id="3" creationId="{00000000-0000-0000-0000-000000000000}"/>
          </ac:spMkLst>
        </pc:spChg>
      </pc:sldChg>
      <pc:sldChg chg="modSp">
        <pc:chgData name="Logan Graham" userId="S::graham.logan@ga.gov.au::8ed79fcc-4826-4163-a84f-3bf2de76b7c0" providerId="AD" clId="Web-{6C72B5AE-1D28-90EB-1F4B-3F8952E207BF}" dt="2020-07-27T10:11:33.299" v="133" actId="20577"/>
        <pc:sldMkLst>
          <pc:docMk/>
          <pc:sldMk cId="750253003" sldId="290"/>
        </pc:sldMkLst>
        <pc:spChg chg="mod">
          <ac:chgData name="Logan Graham" userId="S::graham.logan@ga.gov.au::8ed79fcc-4826-4163-a84f-3bf2de76b7c0" providerId="AD" clId="Web-{6C72B5AE-1D28-90EB-1F4B-3F8952E207BF}" dt="2020-07-27T10:10:05.485" v="114" actId="20577"/>
          <ac:spMkLst>
            <pc:docMk/>
            <pc:sldMk cId="750253003" sldId="290"/>
            <ac:spMk id="2" creationId="{00000000-0000-0000-0000-000000000000}"/>
          </ac:spMkLst>
        </pc:spChg>
        <pc:spChg chg="mod">
          <ac:chgData name="Logan Graham" userId="S::graham.logan@ga.gov.au::8ed79fcc-4826-4163-a84f-3bf2de76b7c0" providerId="AD" clId="Web-{6C72B5AE-1D28-90EB-1F4B-3F8952E207BF}" dt="2020-07-27T10:11:33.299" v="133" actId="20577"/>
          <ac:spMkLst>
            <pc:docMk/>
            <pc:sldMk cId="750253003" sldId="290"/>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geoscienceau-my.sharepoint.com/personal/irina_bastrakova_ga_gov_au/Documents/MDWG/Roadmaps/Analysis%20summary%20-%202018%20vs%20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geoscienceau-my.sharepoint.com/personal/irina_bastrakova_ga_gov_au/Documents/MDWG/Roadmaps/Analysis%20summary%20-%202018%20vs%20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geoscienceau-my.sharepoint.com/personal/irina_bastrakova_ga_gov_au/Documents/MDWG/Roadmaps/Analysis%20summary%20-%202018%20vs%2020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23232\OneDrive%20-%20Geoscience%20Australia\MDWG\Roadmaps\Analysis%20summary%20-%202018%20vs%2020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23232\OneDrive%20-%20Geoscience%20Australia\MDWG\Roadmaps\Analysis%20summary%20-%202018%20vs%202020.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Support Issues/Challenges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Sheet2!$B$46</c:f>
              <c:strCache>
                <c:ptCount val="1"/>
                <c:pt idx="0">
                  <c:v>2018</c:v>
                </c:pt>
              </c:strCache>
            </c:strRef>
          </c:tx>
          <c:spPr>
            <a:solidFill>
              <a:schemeClr val="accent1"/>
            </a:solidFill>
            <a:ln>
              <a:noFill/>
            </a:ln>
            <a:effectLst/>
          </c:spPr>
          <c:invertIfNegative val="0"/>
          <c:cat>
            <c:strRef>
              <c:f>Sheet2!$A$47:$A$59</c:f>
              <c:strCache>
                <c:ptCount val="13"/>
                <c:pt idx="0">
                  <c:v>Agreed profile, guides</c:v>
                </c:pt>
                <c:pt idx="1">
                  <c:v>Diversity in implementations</c:v>
                </c:pt>
                <c:pt idx="2">
                  <c:v>Governance</c:v>
                </c:pt>
                <c:pt idx="3">
                  <c:v>Influence technical implementation</c:v>
                </c:pt>
                <c:pt idx="4">
                  <c:v>Lack of enforcement</c:v>
                </c:pt>
                <c:pt idx="5">
                  <c:v>Lack of expertise</c:v>
                </c:pt>
                <c:pt idx="6">
                  <c:v>Lack of recognition of metadata importance</c:v>
                </c:pt>
                <c:pt idx="7">
                  <c:v>Limited staff resources</c:v>
                </c:pt>
                <c:pt idx="8">
                  <c:v>Metadata not given priority</c:v>
                </c:pt>
                <c:pt idx="9">
                  <c:v>Need for educational resources</c:v>
                </c:pt>
                <c:pt idx="10">
                  <c:v>Need to enhance communication</c:v>
                </c:pt>
                <c:pt idx="11">
                  <c:v>Perception of metadata cost</c:v>
                </c:pt>
                <c:pt idx="12">
                  <c:v>Validator and support tools</c:v>
                </c:pt>
              </c:strCache>
            </c:strRef>
          </c:cat>
          <c:val>
            <c:numRef>
              <c:f>Sheet2!$B$47:$B$59</c:f>
              <c:numCache>
                <c:formatCode>0</c:formatCode>
                <c:ptCount val="13"/>
                <c:pt idx="0">
                  <c:v>7.6923076923076925</c:v>
                </c:pt>
                <c:pt idx="1">
                  <c:v>0</c:v>
                </c:pt>
                <c:pt idx="2">
                  <c:v>3.8461538461538463</c:v>
                </c:pt>
                <c:pt idx="3">
                  <c:v>7.6923076923076925</c:v>
                </c:pt>
                <c:pt idx="4">
                  <c:v>0</c:v>
                </c:pt>
                <c:pt idx="5">
                  <c:v>11.538461538461538</c:v>
                </c:pt>
                <c:pt idx="6">
                  <c:v>0</c:v>
                </c:pt>
                <c:pt idx="7">
                  <c:v>0</c:v>
                </c:pt>
                <c:pt idx="8">
                  <c:v>3.8461538461538463</c:v>
                </c:pt>
                <c:pt idx="9">
                  <c:v>57.692307692307686</c:v>
                </c:pt>
                <c:pt idx="10">
                  <c:v>23.076923076923077</c:v>
                </c:pt>
                <c:pt idx="11">
                  <c:v>0</c:v>
                </c:pt>
                <c:pt idx="12">
                  <c:v>0</c:v>
                </c:pt>
              </c:numCache>
            </c:numRef>
          </c:val>
          <c:extLst>
            <c:ext xmlns:c16="http://schemas.microsoft.com/office/drawing/2014/chart" uri="{C3380CC4-5D6E-409C-BE32-E72D297353CC}">
              <c16:uniqueId val="{00000000-9856-48A0-90F2-3C715EDAEE82}"/>
            </c:ext>
          </c:extLst>
        </c:ser>
        <c:ser>
          <c:idx val="1"/>
          <c:order val="1"/>
          <c:tx>
            <c:strRef>
              <c:f>Sheet2!$C$46</c:f>
              <c:strCache>
                <c:ptCount val="1"/>
                <c:pt idx="0">
                  <c:v>2020</c:v>
                </c:pt>
              </c:strCache>
            </c:strRef>
          </c:tx>
          <c:spPr>
            <a:solidFill>
              <a:schemeClr val="accent2"/>
            </a:solidFill>
            <a:ln>
              <a:noFill/>
            </a:ln>
            <a:effectLst/>
          </c:spPr>
          <c:invertIfNegative val="0"/>
          <c:cat>
            <c:strRef>
              <c:f>Sheet2!$A$47:$A$59</c:f>
              <c:strCache>
                <c:ptCount val="13"/>
                <c:pt idx="0">
                  <c:v>Agreed profile, guides</c:v>
                </c:pt>
                <c:pt idx="1">
                  <c:v>Diversity in implementations</c:v>
                </c:pt>
                <c:pt idx="2">
                  <c:v>Governance</c:v>
                </c:pt>
                <c:pt idx="3">
                  <c:v>Influence technical implementation</c:v>
                </c:pt>
                <c:pt idx="4">
                  <c:v>Lack of enforcement</c:v>
                </c:pt>
                <c:pt idx="5">
                  <c:v>Lack of expertise</c:v>
                </c:pt>
                <c:pt idx="6">
                  <c:v>Lack of recognition of metadata importance</c:v>
                </c:pt>
                <c:pt idx="7">
                  <c:v>Limited staff resources</c:v>
                </c:pt>
                <c:pt idx="8">
                  <c:v>Metadata not given priority</c:v>
                </c:pt>
                <c:pt idx="9">
                  <c:v>Need for educational resources</c:v>
                </c:pt>
                <c:pt idx="10">
                  <c:v>Need to enhance communication</c:v>
                </c:pt>
                <c:pt idx="11">
                  <c:v>Perception of metadata cost</c:v>
                </c:pt>
                <c:pt idx="12">
                  <c:v>Validator and support tools</c:v>
                </c:pt>
              </c:strCache>
            </c:strRef>
          </c:cat>
          <c:val>
            <c:numRef>
              <c:f>Sheet2!$C$47:$C$59</c:f>
              <c:numCache>
                <c:formatCode>0</c:formatCode>
                <c:ptCount val="13"/>
                <c:pt idx="0">
                  <c:v>31.818181818181817</c:v>
                </c:pt>
                <c:pt idx="1">
                  <c:v>0</c:v>
                </c:pt>
                <c:pt idx="2">
                  <c:v>9.0909090909090917</c:v>
                </c:pt>
                <c:pt idx="3">
                  <c:v>0</c:v>
                </c:pt>
                <c:pt idx="4">
                  <c:v>0</c:v>
                </c:pt>
                <c:pt idx="5">
                  <c:v>18.181818181818183</c:v>
                </c:pt>
                <c:pt idx="6">
                  <c:v>0</c:v>
                </c:pt>
                <c:pt idx="7">
                  <c:v>0</c:v>
                </c:pt>
                <c:pt idx="8">
                  <c:v>0</c:v>
                </c:pt>
                <c:pt idx="9">
                  <c:v>13.636363636363635</c:v>
                </c:pt>
                <c:pt idx="10">
                  <c:v>0</c:v>
                </c:pt>
                <c:pt idx="11">
                  <c:v>0</c:v>
                </c:pt>
                <c:pt idx="12">
                  <c:v>0</c:v>
                </c:pt>
              </c:numCache>
            </c:numRef>
          </c:val>
          <c:extLst>
            <c:ext xmlns:c16="http://schemas.microsoft.com/office/drawing/2014/chart" uri="{C3380CC4-5D6E-409C-BE32-E72D297353CC}">
              <c16:uniqueId val="{00000001-9856-48A0-90F2-3C715EDAEE82}"/>
            </c:ext>
          </c:extLst>
        </c:ser>
        <c:dLbls>
          <c:showLegendKey val="0"/>
          <c:showVal val="0"/>
          <c:showCatName val="0"/>
          <c:showSerName val="0"/>
          <c:showPercent val="0"/>
          <c:showBubbleSize val="0"/>
        </c:dLbls>
        <c:gapWidth val="219"/>
        <c:overlap val="-27"/>
        <c:axId val="605748616"/>
        <c:axId val="605746320"/>
      </c:barChart>
      <c:catAx>
        <c:axId val="605748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5746320"/>
        <c:crosses val="autoZero"/>
        <c:auto val="1"/>
        <c:lblAlgn val="ctr"/>
        <c:lblOffset val="100"/>
        <c:noMultiLvlLbl val="0"/>
      </c:catAx>
      <c:valAx>
        <c:axId val="605746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57486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Resource Issues/Challenges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2018</c:v>
          </c:tx>
          <c:spPr>
            <a:solidFill>
              <a:schemeClr val="accent1"/>
            </a:solidFill>
            <a:ln>
              <a:noFill/>
            </a:ln>
            <a:effectLst/>
          </c:spPr>
          <c:invertIfNegative val="0"/>
          <c:cat>
            <c:strRef>
              <c:f>'[Chart in Microsoft PowerPoint]Sheet2'!$A$63:$A$87</c:f>
              <c:strCache>
                <c:ptCount val="25"/>
                <c:pt idx="0">
                  <c:v>Agreed profile, guides</c:v>
                </c:pt>
                <c:pt idx="2">
                  <c:v>Diversity in implementations</c:v>
                </c:pt>
                <c:pt idx="4">
                  <c:v>Governance</c:v>
                </c:pt>
                <c:pt idx="6">
                  <c:v>Influence technical implementation</c:v>
                </c:pt>
                <c:pt idx="8">
                  <c:v>Lack of enforcement</c:v>
                </c:pt>
                <c:pt idx="10">
                  <c:v>Lack of expertise</c:v>
                </c:pt>
                <c:pt idx="12">
                  <c:v>Lack of recognition of metadata importance</c:v>
                </c:pt>
                <c:pt idx="14">
                  <c:v>Limited staff resources</c:v>
                </c:pt>
                <c:pt idx="16">
                  <c:v>Metadata not given priority</c:v>
                </c:pt>
                <c:pt idx="18">
                  <c:v>Need for educational resources</c:v>
                </c:pt>
                <c:pt idx="20">
                  <c:v>Need to enhance communication</c:v>
                </c:pt>
                <c:pt idx="22">
                  <c:v>Perception of metadata cost</c:v>
                </c:pt>
                <c:pt idx="24">
                  <c:v>Validator and support tools</c:v>
                </c:pt>
              </c:strCache>
            </c:strRef>
          </c:cat>
          <c:val>
            <c:numRef>
              <c:f>'[Chart in Microsoft PowerPoint]Sheet2'!$B$63:$B$87</c:f>
              <c:numCache>
                <c:formatCode>General</c:formatCode>
                <c:ptCount val="25"/>
                <c:pt idx="0" formatCode="0">
                  <c:v>15.384615384615385</c:v>
                </c:pt>
                <c:pt idx="2" formatCode="0">
                  <c:v>3.8461538461538463</c:v>
                </c:pt>
                <c:pt idx="4" formatCode="0">
                  <c:v>7.6923076923076925</c:v>
                </c:pt>
                <c:pt idx="6" formatCode="0">
                  <c:v>3.8461538461538463</c:v>
                </c:pt>
                <c:pt idx="8" formatCode="0">
                  <c:v>0</c:v>
                </c:pt>
                <c:pt idx="10" formatCode="0">
                  <c:v>38.461538461538467</c:v>
                </c:pt>
                <c:pt idx="12" formatCode="0">
                  <c:v>0</c:v>
                </c:pt>
                <c:pt idx="14" formatCode="0">
                  <c:v>53.846153846153847</c:v>
                </c:pt>
                <c:pt idx="16" formatCode="0">
                  <c:v>73.076923076923066</c:v>
                </c:pt>
                <c:pt idx="18" formatCode="0">
                  <c:v>3.8461538461538463</c:v>
                </c:pt>
                <c:pt idx="20" formatCode="0">
                  <c:v>0</c:v>
                </c:pt>
                <c:pt idx="22" formatCode="0">
                  <c:v>23.076923076923077</c:v>
                </c:pt>
                <c:pt idx="24" formatCode="0">
                  <c:v>0</c:v>
                </c:pt>
              </c:numCache>
            </c:numRef>
          </c:val>
          <c:extLst>
            <c:ext xmlns:c16="http://schemas.microsoft.com/office/drawing/2014/chart" uri="{C3380CC4-5D6E-409C-BE32-E72D297353CC}">
              <c16:uniqueId val="{00000000-B81C-40A2-B168-5DADF2987C01}"/>
            </c:ext>
          </c:extLst>
        </c:ser>
        <c:ser>
          <c:idx val="1"/>
          <c:order val="1"/>
          <c:tx>
            <c:v>2020</c:v>
          </c:tx>
          <c:spPr>
            <a:solidFill>
              <a:schemeClr val="accent2"/>
            </a:solidFill>
            <a:ln>
              <a:noFill/>
            </a:ln>
            <a:effectLst/>
          </c:spPr>
          <c:invertIfNegative val="0"/>
          <c:cat>
            <c:strRef>
              <c:f>'[Chart in Microsoft PowerPoint]Sheet2'!$A$63:$A$87</c:f>
              <c:strCache>
                <c:ptCount val="25"/>
                <c:pt idx="0">
                  <c:v>Agreed profile, guides</c:v>
                </c:pt>
                <c:pt idx="2">
                  <c:v>Diversity in implementations</c:v>
                </c:pt>
                <c:pt idx="4">
                  <c:v>Governance</c:v>
                </c:pt>
                <c:pt idx="6">
                  <c:v>Influence technical implementation</c:v>
                </c:pt>
                <c:pt idx="8">
                  <c:v>Lack of enforcement</c:v>
                </c:pt>
                <c:pt idx="10">
                  <c:v>Lack of expertise</c:v>
                </c:pt>
                <c:pt idx="12">
                  <c:v>Lack of recognition of metadata importance</c:v>
                </c:pt>
                <c:pt idx="14">
                  <c:v>Limited staff resources</c:v>
                </c:pt>
                <c:pt idx="16">
                  <c:v>Metadata not given priority</c:v>
                </c:pt>
                <c:pt idx="18">
                  <c:v>Need for educational resources</c:v>
                </c:pt>
                <c:pt idx="20">
                  <c:v>Need to enhance communication</c:v>
                </c:pt>
                <c:pt idx="22">
                  <c:v>Perception of metadata cost</c:v>
                </c:pt>
                <c:pt idx="24">
                  <c:v>Validator and support tools</c:v>
                </c:pt>
              </c:strCache>
            </c:strRef>
          </c:cat>
          <c:val>
            <c:numRef>
              <c:f>'[Chart in Microsoft PowerPoint]Sheet2'!$C$63:$C$87</c:f>
              <c:numCache>
                <c:formatCode>General</c:formatCode>
                <c:ptCount val="25"/>
                <c:pt idx="0" formatCode="0">
                  <c:v>0</c:v>
                </c:pt>
                <c:pt idx="2" formatCode="0">
                  <c:v>0</c:v>
                </c:pt>
                <c:pt idx="4" formatCode="0">
                  <c:v>0</c:v>
                </c:pt>
                <c:pt idx="6" formatCode="0">
                  <c:v>0</c:v>
                </c:pt>
                <c:pt idx="8" formatCode="0">
                  <c:v>0</c:v>
                </c:pt>
                <c:pt idx="10" formatCode="0">
                  <c:v>0</c:v>
                </c:pt>
                <c:pt idx="12" formatCode="0">
                  <c:v>0</c:v>
                </c:pt>
                <c:pt idx="14" formatCode="0">
                  <c:v>40.909090909090914</c:v>
                </c:pt>
                <c:pt idx="16" formatCode="0">
                  <c:v>9.0909090909090917</c:v>
                </c:pt>
                <c:pt idx="18" formatCode="0">
                  <c:v>0</c:v>
                </c:pt>
                <c:pt idx="20" formatCode="0">
                  <c:v>0</c:v>
                </c:pt>
                <c:pt idx="22" formatCode="0">
                  <c:v>4.5454545454545459</c:v>
                </c:pt>
                <c:pt idx="24" formatCode="0">
                  <c:v>0</c:v>
                </c:pt>
              </c:numCache>
            </c:numRef>
          </c:val>
          <c:extLst>
            <c:ext xmlns:c16="http://schemas.microsoft.com/office/drawing/2014/chart" uri="{C3380CC4-5D6E-409C-BE32-E72D297353CC}">
              <c16:uniqueId val="{00000001-B81C-40A2-B168-5DADF2987C01}"/>
            </c:ext>
          </c:extLst>
        </c:ser>
        <c:dLbls>
          <c:showLegendKey val="0"/>
          <c:showVal val="0"/>
          <c:showCatName val="0"/>
          <c:showSerName val="0"/>
          <c:showPercent val="0"/>
          <c:showBubbleSize val="0"/>
        </c:dLbls>
        <c:gapWidth val="219"/>
        <c:overlap val="-27"/>
        <c:axId val="509415200"/>
        <c:axId val="509416184"/>
      </c:barChart>
      <c:catAx>
        <c:axId val="509415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416184"/>
        <c:crosses val="autoZero"/>
        <c:auto val="1"/>
        <c:lblAlgn val="ctr"/>
        <c:lblOffset val="100"/>
        <c:noMultiLvlLbl val="0"/>
      </c:catAx>
      <c:valAx>
        <c:axId val="5094161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415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a:t>Policy Issues/Challenges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2018</c:v>
          </c:tx>
          <c:spPr>
            <a:solidFill>
              <a:schemeClr val="accent1"/>
            </a:solidFill>
            <a:ln>
              <a:noFill/>
            </a:ln>
            <a:effectLst/>
          </c:spPr>
          <c:invertIfNegative val="0"/>
          <c:cat>
            <c:strRef>
              <c:f>'[Analysis summary - 2018 vs 2020.xlsx]Sheet2'!$A$91:$A$103</c:f>
              <c:strCache>
                <c:ptCount val="13"/>
                <c:pt idx="0">
                  <c:v>Agreed profile, guides</c:v>
                </c:pt>
                <c:pt idx="1">
                  <c:v>Diversity in implementations</c:v>
                </c:pt>
                <c:pt idx="2">
                  <c:v>Governance</c:v>
                </c:pt>
                <c:pt idx="3">
                  <c:v>Influence technical implementation</c:v>
                </c:pt>
                <c:pt idx="4">
                  <c:v>Lack of enforcement</c:v>
                </c:pt>
                <c:pt idx="5">
                  <c:v>Lack of expertise</c:v>
                </c:pt>
                <c:pt idx="6">
                  <c:v>Lack of recognition of metadata importance</c:v>
                </c:pt>
                <c:pt idx="7">
                  <c:v>Limited staff resources</c:v>
                </c:pt>
                <c:pt idx="8">
                  <c:v>Metadata not given priority</c:v>
                </c:pt>
                <c:pt idx="9">
                  <c:v>Need for educational resources</c:v>
                </c:pt>
                <c:pt idx="10">
                  <c:v>Need to enhance communication</c:v>
                </c:pt>
                <c:pt idx="11">
                  <c:v>Perception of metadata cost</c:v>
                </c:pt>
                <c:pt idx="12">
                  <c:v>Validator and support tools</c:v>
                </c:pt>
              </c:strCache>
            </c:strRef>
          </c:cat>
          <c:val>
            <c:numRef>
              <c:f>'[Analysis summary - 2018 vs 2020.xlsx]Sheet2'!$B$91:$B$103</c:f>
              <c:numCache>
                <c:formatCode>0</c:formatCode>
                <c:ptCount val="13"/>
                <c:pt idx="0">
                  <c:v>57.692307692307686</c:v>
                </c:pt>
                <c:pt idx="1">
                  <c:v>3.8461538461538463</c:v>
                </c:pt>
                <c:pt idx="2">
                  <c:v>38.461538461538467</c:v>
                </c:pt>
                <c:pt idx="3">
                  <c:v>0</c:v>
                </c:pt>
                <c:pt idx="4">
                  <c:v>61.53846153846154</c:v>
                </c:pt>
                <c:pt idx="5">
                  <c:v>0</c:v>
                </c:pt>
                <c:pt idx="6">
                  <c:v>50</c:v>
                </c:pt>
                <c:pt idx="7">
                  <c:v>0</c:v>
                </c:pt>
                <c:pt idx="8">
                  <c:v>3.8461538461538463</c:v>
                </c:pt>
                <c:pt idx="9">
                  <c:v>46.153846153846153</c:v>
                </c:pt>
                <c:pt idx="10">
                  <c:v>42.307692307692307</c:v>
                </c:pt>
                <c:pt idx="11">
                  <c:v>0</c:v>
                </c:pt>
                <c:pt idx="12">
                  <c:v>0</c:v>
                </c:pt>
              </c:numCache>
            </c:numRef>
          </c:val>
          <c:extLst>
            <c:ext xmlns:c16="http://schemas.microsoft.com/office/drawing/2014/chart" uri="{C3380CC4-5D6E-409C-BE32-E72D297353CC}">
              <c16:uniqueId val="{00000000-5AA4-4F5C-AF27-EDD76B146A6A}"/>
            </c:ext>
          </c:extLst>
        </c:ser>
        <c:ser>
          <c:idx val="1"/>
          <c:order val="1"/>
          <c:tx>
            <c:v>2020</c:v>
          </c:tx>
          <c:spPr>
            <a:solidFill>
              <a:schemeClr val="accent2"/>
            </a:solidFill>
            <a:ln>
              <a:noFill/>
            </a:ln>
            <a:effectLst/>
          </c:spPr>
          <c:invertIfNegative val="0"/>
          <c:cat>
            <c:strRef>
              <c:f>'[Analysis summary - 2018 vs 2020.xlsx]Sheet2'!$A$91:$A$103</c:f>
              <c:strCache>
                <c:ptCount val="13"/>
                <c:pt idx="0">
                  <c:v>Agreed profile, guides</c:v>
                </c:pt>
                <c:pt idx="1">
                  <c:v>Diversity in implementations</c:v>
                </c:pt>
                <c:pt idx="2">
                  <c:v>Governance</c:v>
                </c:pt>
                <c:pt idx="3">
                  <c:v>Influence technical implementation</c:v>
                </c:pt>
                <c:pt idx="4">
                  <c:v>Lack of enforcement</c:v>
                </c:pt>
                <c:pt idx="5">
                  <c:v>Lack of expertise</c:v>
                </c:pt>
                <c:pt idx="6">
                  <c:v>Lack of recognition of metadata importance</c:v>
                </c:pt>
                <c:pt idx="7">
                  <c:v>Limited staff resources</c:v>
                </c:pt>
                <c:pt idx="8">
                  <c:v>Metadata not given priority</c:v>
                </c:pt>
                <c:pt idx="9">
                  <c:v>Need for educational resources</c:v>
                </c:pt>
                <c:pt idx="10">
                  <c:v>Need to enhance communication</c:v>
                </c:pt>
                <c:pt idx="11">
                  <c:v>Perception of metadata cost</c:v>
                </c:pt>
                <c:pt idx="12">
                  <c:v>Validator and support tools</c:v>
                </c:pt>
              </c:strCache>
            </c:strRef>
          </c:cat>
          <c:val>
            <c:numRef>
              <c:f>'[Analysis summary - 2018 vs 2020.xlsx]Sheet2'!$C$91:$C$103</c:f>
              <c:numCache>
                <c:formatCode>0</c:formatCode>
                <c:ptCount val="13"/>
                <c:pt idx="0">
                  <c:v>18.181818181818183</c:v>
                </c:pt>
                <c:pt idx="1">
                  <c:v>22.727272727272727</c:v>
                </c:pt>
                <c:pt idx="2">
                  <c:v>45.454545454545453</c:v>
                </c:pt>
                <c:pt idx="3">
                  <c:v>0</c:v>
                </c:pt>
                <c:pt idx="4">
                  <c:v>50</c:v>
                </c:pt>
                <c:pt idx="5">
                  <c:v>0</c:v>
                </c:pt>
                <c:pt idx="6">
                  <c:v>40.909090909090914</c:v>
                </c:pt>
                <c:pt idx="7">
                  <c:v>0</c:v>
                </c:pt>
                <c:pt idx="8">
                  <c:v>0</c:v>
                </c:pt>
                <c:pt idx="9">
                  <c:v>18.181818181818183</c:v>
                </c:pt>
                <c:pt idx="10">
                  <c:v>0</c:v>
                </c:pt>
                <c:pt idx="11">
                  <c:v>0</c:v>
                </c:pt>
                <c:pt idx="12">
                  <c:v>0</c:v>
                </c:pt>
              </c:numCache>
            </c:numRef>
          </c:val>
          <c:extLst>
            <c:ext xmlns:c16="http://schemas.microsoft.com/office/drawing/2014/chart" uri="{C3380CC4-5D6E-409C-BE32-E72D297353CC}">
              <c16:uniqueId val="{00000001-5AA4-4F5C-AF27-EDD76B146A6A}"/>
            </c:ext>
          </c:extLst>
        </c:ser>
        <c:dLbls>
          <c:showLegendKey val="0"/>
          <c:showVal val="0"/>
          <c:showCatName val="0"/>
          <c:showSerName val="0"/>
          <c:showPercent val="0"/>
          <c:showBubbleSize val="0"/>
        </c:dLbls>
        <c:gapWidth val="219"/>
        <c:overlap val="-27"/>
        <c:axId val="509421104"/>
        <c:axId val="509420120"/>
      </c:barChart>
      <c:catAx>
        <c:axId val="509421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420120"/>
        <c:crosses val="autoZero"/>
        <c:auto val="1"/>
        <c:lblAlgn val="ctr"/>
        <c:lblOffset val="100"/>
        <c:noMultiLvlLbl val="0"/>
      </c:catAx>
      <c:valAx>
        <c:axId val="5094201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94211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sz="2400" b="0" i="0" baseline="0" dirty="0">
                <a:effectLst/>
              </a:rPr>
              <a:t>Issues/Challenges comparison - 2018 vs 2020</a:t>
            </a:r>
            <a:endParaRPr lang="en-AU" sz="2400" dirty="0">
              <a:effectLst/>
            </a:endParaRPr>
          </a:p>
        </c:rich>
      </c:tx>
      <c:layout>
        <c:manualLayout>
          <c:xMode val="edge"/>
          <c:yMode val="edge"/>
          <c:x val="0.19178021492948705"/>
          <c:y val="1.241030666036955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'Issue analysis - % - 2020-18'!$B$1</c:f>
              <c:strCache>
                <c:ptCount val="1"/>
                <c:pt idx="0">
                  <c:v>Technical</c:v>
                </c:pt>
              </c:strCache>
            </c:strRef>
          </c:tx>
          <c:spPr>
            <a:solidFill>
              <a:schemeClr val="accent1"/>
            </a:solidFill>
            <a:ln>
              <a:noFill/>
            </a:ln>
            <a:effectLst/>
          </c:spPr>
          <c:invertIfNegative val="0"/>
          <c:cat>
            <c:strRef>
              <c:f>'Issue analysis - % - 2020-18'!$A$2:$A$40</c:f>
              <c:strCache>
                <c:ptCount val="38"/>
                <c:pt idx="0">
                  <c:v>Agreed profile, guides 2018</c:v>
                </c:pt>
                <c:pt idx="1">
                  <c:v>Agreed profile, guides 2020</c:v>
                </c:pt>
                <c:pt idx="3">
                  <c:v>Diversity in implemtations 2018</c:v>
                </c:pt>
                <c:pt idx="4">
                  <c:v>Diversity in implemtations 2020</c:v>
                </c:pt>
                <c:pt idx="6">
                  <c:v>Governance 2018</c:v>
                </c:pt>
                <c:pt idx="7">
                  <c:v>Governance 2020</c:v>
                </c:pt>
                <c:pt idx="9">
                  <c:v>Influence from technical implementation 2018</c:v>
                </c:pt>
                <c:pt idx="10">
                  <c:v>Influence from technical implementation 2020</c:v>
                </c:pt>
                <c:pt idx="12">
                  <c:v>Lack of enforcement 2018</c:v>
                </c:pt>
                <c:pt idx="13">
                  <c:v>Lack of enforcement 2020</c:v>
                </c:pt>
                <c:pt idx="15">
                  <c:v>Lack of expertise 2018</c:v>
                </c:pt>
                <c:pt idx="16">
                  <c:v>Lack of expertise 2020</c:v>
                </c:pt>
                <c:pt idx="18">
                  <c:v>Lack of Recognition about improtance of metadata 2018</c:v>
                </c:pt>
                <c:pt idx="19">
                  <c:v>Lack of Recognition about improtance of metadata 2020</c:v>
                </c:pt>
                <c:pt idx="21">
                  <c:v>Limited staff resources 2018</c:v>
                </c:pt>
                <c:pt idx="22">
                  <c:v>Limited staff resources 2020</c:v>
                </c:pt>
                <c:pt idx="24">
                  <c:v>Metadata not given priority 2018</c:v>
                </c:pt>
                <c:pt idx="25">
                  <c:v>Metadata not given priority 2020</c:v>
                </c:pt>
                <c:pt idx="27">
                  <c:v>Need for educational resources 2018</c:v>
                </c:pt>
                <c:pt idx="28">
                  <c:v>Need for educational resources 2020</c:v>
                </c:pt>
                <c:pt idx="30">
                  <c:v>Need to enhance communication 2018</c:v>
                </c:pt>
                <c:pt idx="31">
                  <c:v>Need to enhance communication 2020</c:v>
                </c:pt>
                <c:pt idx="33">
                  <c:v>Perception of metadata cost 2018</c:v>
                </c:pt>
                <c:pt idx="34">
                  <c:v>Perception of metadata cost 2020</c:v>
                </c:pt>
                <c:pt idx="36">
                  <c:v>Validator and support tools 2018</c:v>
                </c:pt>
                <c:pt idx="37">
                  <c:v>Validator and support tools 2020</c:v>
                </c:pt>
              </c:strCache>
            </c:strRef>
          </c:cat>
          <c:val>
            <c:numRef>
              <c:f>'Issue analysis - % - 2020-18'!$B$2:$B$40</c:f>
              <c:numCache>
                <c:formatCode>0</c:formatCode>
                <c:ptCount val="39"/>
                <c:pt idx="0">
                  <c:v>11.538461538461538</c:v>
                </c:pt>
                <c:pt idx="1">
                  <c:v>4.5454545454545459</c:v>
                </c:pt>
                <c:pt idx="3">
                  <c:v>23.076923076923077</c:v>
                </c:pt>
                <c:pt idx="4">
                  <c:v>31.818181818181817</c:v>
                </c:pt>
                <c:pt idx="6">
                  <c:v>7.6923076923076925</c:v>
                </c:pt>
                <c:pt idx="7">
                  <c:v>22.727272727272727</c:v>
                </c:pt>
                <c:pt idx="9">
                  <c:v>15.384615384615385</c:v>
                </c:pt>
                <c:pt idx="10">
                  <c:v>36.363636363636367</c:v>
                </c:pt>
                <c:pt idx="12">
                  <c:v>0</c:v>
                </c:pt>
                <c:pt idx="13">
                  <c:v>4.5454545454545459</c:v>
                </c:pt>
                <c:pt idx="15">
                  <c:v>3.8461538461538463</c:v>
                </c:pt>
                <c:pt idx="16">
                  <c:v>0</c:v>
                </c:pt>
                <c:pt idx="18">
                  <c:v>0</c:v>
                </c:pt>
                <c:pt idx="19">
                  <c:v>0</c:v>
                </c:pt>
                <c:pt idx="21">
                  <c:v>0</c:v>
                </c:pt>
                <c:pt idx="22">
                  <c:v>0</c:v>
                </c:pt>
                <c:pt idx="24">
                  <c:v>0</c:v>
                </c:pt>
                <c:pt idx="25">
                  <c:v>0</c:v>
                </c:pt>
                <c:pt idx="27">
                  <c:v>11.538461538461538</c:v>
                </c:pt>
                <c:pt idx="28">
                  <c:v>9.0909090909090917</c:v>
                </c:pt>
                <c:pt idx="30">
                  <c:v>0</c:v>
                </c:pt>
                <c:pt idx="31">
                  <c:v>0</c:v>
                </c:pt>
                <c:pt idx="33">
                  <c:v>0</c:v>
                </c:pt>
                <c:pt idx="34">
                  <c:v>0</c:v>
                </c:pt>
                <c:pt idx="36">
                  <c:v>38.461538461538467</c:v>
                </c:pt>
                <c:pt idx="37">
                  <c:v>63.636363636363633</c:v>
                </c:pt>
              </c:numCache>
            </c:numRef>
          </c:val>
          <c:extLst>
            <c:ext xmlns:c16="http://schemas.microsoft.com/office/drawing/2014/chart" uri="{C3380CC4-5D6E-409C-BE32-E72D297353CC}">
              <c16:uniqueId val="{00000000-01C1-443B-8635-5E7E592076EC}"/>
            </c:ext>
          </c:extLst>
        </c:ser>
        <c:ser>
          <c:idx val="1"/>
          <c:order val="1"/>
          <c:tx>
            <c:strRef>
              <c:f>'Issue analysis - % - 2020-18'!$C$1</c:f>
              <c:strCache>
                <c:ptCount val="1"/>
                <c:pt idx="0">
                  <c:v>Support</c:v>
                </c:pt>
              </c:strCache>
            </c:strRef>
          </c:tx>
          <c:spPr>
            <a:solidFill>
              <a:schemeClr val="accent2"/>
            </a:solidFill>
            <a:ln>
              <a:noFill/>
            </a:ln>
            <a:effectLst/>
          </c:spPr>
          <c:invertIfNegative val="0"/>
          <c:cat>
            <c:strRef>
              <c:f>'Issue analysis - % - 2020-18'!$A$2:$A$40</c:f>
              <c:strCache>
                <c:ptCount val="38"/>
                <c:pt idx="0">
                  <c:v>Agreed profile, guides 2018</c:v>
                </c:pt>
                <c:pt idx="1">
                  <c:v>Agreed profile, guides 2020</c:v>
                </c:pt>
                <c:pt idx="3">
                  <c:v>Diversity in implemtations 2018</c:v>
                </c:pt>
                <c:pt idx="4">
                  <c:v>Diversity in implemtations 2020</c:v>
                </c:pt>
                <c:pt idx="6">
                  <c:v>Governance 2018</c:v>
                </c:pt>
                <c:pt idx="7">
                  <c:v>Governance 2020</c:v>
                </c:pt>
                <c:pt idx="9">
                  <c:v>Influence from technical implementation 2018</c:v>
                </c:pt>
                <c:pt idx="10">
                  <c:v>Influence from technical implementation 2020</c:v>
                </c:pt>
                <c:pt idx="12">
                  <c:v>Lack of enforcement 2018</c:v>
                </c:pt>
                <c:pt idx="13">
                  <c:v>Lack of enforcement 2020</c:v>
                </c:pt>
                <c:pt idx="15">
                  <c:v>Lack of expertise 2018</c:v>
                </c:pt>
                <c:pt idx="16">
                  <c:v>Lack of expertise 2020</c:v>
                </c:pt>
                <c:pt idx="18">
                  <c:v>Lack of Recognition about improtance of metadata 2018</c:v>
                </c:pt>
                <c:pt idx="19">
                  <c:v>Lack of Recognition about improtance of metadata 2020</c:v>
                </c:pt>
                <c:pt idx="21">
                  <c:v>Limited staff resources 2018</c:v>
                </c:pt>
                <c:pt idx="22">
                  <c:v>Limited staff resources 2020</c:v>
                </c:pt>
                <c:pt idx="24">
                  <c:v>Metadata not given priority 2018</c:v>
                </c:pt>
                <c:pt idx="25">
                  <c:v>Metadata not given priority 2020</c:v>
                </c:pt>
                <c:pt idx="27">
                  <c:v>Need for educational resources 2018</c:v>
                </c:pt>
                <c:pt idx="28">
                  <c:v>Need for educational resources 2020</c:v>
                </c:pt>
                <c:pt idx="30">
                  <c:v>Need to enhance communication 2018</c:v>
                </c:pt>
                <c:pt idx="31">
                  <c:v>Need to enhance communication 2020</c:v>
                </c:pt>
                <c:pt idx="33">
                  <c:v>Perception of metadata cost 2018</c:v>
                </c:pt>
                <c:pt idx="34">
                  <c:v>Perception of metadata cost 2020</c:v>
                </c:pt>
                <c:pt idx="36">
                  <c:v>Validator and support tools 2018</c:v>
                </c:pt>
                <c:pt idx="37">
                  <c:v>Validator and support tools 2020</c:v>
                </c:pt>
              </c:strCache>
            </c:strRef>
          </c:cat>
          <c:val>
            <c:numRef>
              <c:f>'Issue analysis - % - 2020-18'!$C$2:$C$40</c:f>
              <c:numCache>
                <c:formatCode>0</c:formatCode>
                <c:ptCount val="39"/>
                <c:pt idx="0">
                  <c:v>7.6923076923076925</c:v>
                </c:pt>
                <c:pt idx="1">
                  <c:v>31.818181818181817</c:v>
                </c:pt>
                <c:pt idx="3">
                  <c:v>0</c:v>
                </c:pt>
                <c:pt idx="4">
                  <c:v>0</c:v>
                </c:pt>
                <c:pt idx="6">
                  <c:v>3.8461538461538463</c:v>
                </c:pt>
                <c:pt idx="7">
                  <c:v>9.0909090909090917</c:v>
                </c:pt>
                <c:pt idx="9">
                  <c:v>7.6923076923076925</c:v>
                </c:pt>
                <c:pt idx="10">
                  <c:v>0</c:v>
                </c:pt>
                <c:pt idx="12">
                  <c:v>0</c:v>
                </c:pt>
                <c:pt idx="13">
                  <c:v>0</c:v>
                </c:pt>
                <c:pt idx="15">
                  <c:v>11.538461538461538</c:v>
                </c:pt>
                <c:pt idx="16">
                  <c:v>18.181818181818183</c:v>
                </c:pt>
                <c:pt idx="18">
                  <c:v>0</c:v>
                </c:pt>
                <c:pt idx="19">
                  <c:v>0</c:v>
                </c:pt>
                <c:pt idx="21">
                  <c:v>0</c:v>
                </c:pt>
                <c:pt idx="22">
                  <c:v>0</c:v>
                </c:pt>
                <c:pt idx="24">
                  <c:v>3.8461538461538463</c:v>
                </c:pt>
                <c:pt idx="25">
                  <c:v>0</c:v>
                </c:pt>
                <c:pt idx="27">
                  <c:v>57.692307692307686</c:v>
                </c:pt>
                <c:pt idx="28">
                  <c:v>13.636363636363635</c:v>
                </c:pt>
                <c:pt idx="30">
                  <c:v>23.076923076923077</c:v>
                </c:pt>
                <c:pt idx="31">
                  <c:v>0</c:v>
                </c:pt>
                <c:pt idx="33">
                  <c:v>0</c:v>
                </c:pt>
                <c:pt idx="34">
                  <c:v>0</c:v>
                </c:pt>
                <c:pt idx="36">
                  <c:v>0</c:v>
                </c:pt>
                <c:pt idx="37">
                  <c:v>0</c:v>
                </c:pt>
              </c:numCache>
            </c:numRef>
          </c:val>
          <c:extLst>
            <c:ext xmlns:c16="http://schemas.microsoft.com/office/drawing/2014/chart" uri="{C3380CC4-5D6E-409C-BE32-E72D297353CC}">
              <c16:uniqueId val="{00000001-01C1-443B-8635-5E7E592076EC}"/>
            </c:ext>
          </c:extLst>
        </c:ser>
        <c:ser>
          <c:idx val="2"/>
          <c:order val="2"/>
          <c:tx>
            <c:strRef>
              <c:f>'Issue analysis - % - 2020-18'!$D$1</c:f>
              <c:strCache>
                <c:ptCount val="1"/>
                <c:pt idx="0">
                  <c:v>Resources</c:v>
                </c:pt>
              </c:strCache>
            </c:strRef>
          </c:tx>
          <c:spPr>
            <a:solidFill>
              <a:schemeClr val="accent3"/>
            </a:solidFill>
            <a:ln>
              <a:noFill/>
            </a:ln>
            <a:effectLst/>
          </c:spPr>
          <c:invertIfNegative val="0"/>
          <c:cat>
            <c:strRef>
              <c:f>'Issue analysis - % - 2020-18'!$A$2:$A$40</c:f>
              <c:strCache>
                <c:ptCount val="38"/>
                <c:pt idx="0">
                  <c:v>Agreed profile, guides 2018</c:v>
                </c:pt>
                <c:pt idx="1">
                  <c:v>Agreed profile, guides 2020</c:v>
                </c:pt>
                <c:pt idx="3">
                  <c:v>Diversity in implemtations 2018</c:v>
                </c:pt>
                <c:pt idx="4">
                  <c:v>Diversity in implemtations 2020</c:v>
                </c:pt>
                <c:pt idx="6">
                  <c:v>Governance 2018</c:v>
                </c:pt>
                <c:pt idx="7">
                  <c:v>Governance 2020</c:v>
                </c:pt>
                <c:pt idx="9">
                  <c:v>Influence from technical implementation 2018</c:v>
                </c:pt>
                <c:pt idx="10">
                  <c:v>Influence from technical implementation 2020</c:v>
                </c:pt>
                <c:pt idx="12">
                  <c:v>Lack of enforcement 2018</c:v>
                </c:pt>
                <c:pt idx="13">
                  <c:v>Lack of enforcement 2020</c:v>
                </c:pt>
                <c:pt idx="15">
                  <c:v>Lack of expertise 2018</c:v>
                </c:pt>
                <c:pt idx="16">
                  <c:v>Lack of expertise 2020</c:v>
                </c:pt>
                <c:pt idx="18">
                  <c:v>Lack of Recognition about improtance of metadata 2018</c:v>
                </c:pt>
                <c:pt idx="19">
                  <c:v>Lack of Recognition about improtance of metadata 2020</c:v>
                </c:pt>
                <c:pt idx="21">
                  <c:v>Limited staff resources 2018</c:v>
                </c:pt>
                <c:pt idx="22">
                  <c:v>Limited staff resources 2020</c:v>
                </c:pt>
                <c:pt idx="24">
                  <c:v>Metadata not given priority 2018</c:v>
                </c:pt>
                <c:pt idx="25">
                  <c:v>Metadata not given priority 2020</c:v>
                </c:pt>
                <c:pt idx="27">
                  <c:v>Need for educational resources 2018</c:v>
                </c:pt>
                <c:pt idx="28">
                  <c:v>Need for educational resources 2020</c:v>
                </c:pt>
                <c:pt idx="30">
                  <c:v>Need to enhance communication 2018</c:v>
                </c:pt>
                <c:pt idx="31">
                  <c:v>Need to enhance communication 2020</c:v>
                </c:pt>
                <c:pt idx="33">
                  <c:v>Perception of metadata cost 2018</c:v>
                </c:pt>
                <c:pt idx="34">
                  <c:v>Perception of metadata cost 2020</c:v>
                </c:pt>
                <c:pt idx="36">
                  <c:v>Validator and support tools 2018</c:v>
                </c:pt>
                <c:pt idx="37">
                  <c:v>Validator and support tools 2020</c:v>
                </c:pt>
              </c:strCache>
            </c:strRef>
          </c:cat>
          <c:val>
            <c:numRef>
              <c:f>'Issue analysis - % - 2020-18'!$D$2:$D$40</c:f>
              <c:numCache>
                <c:formatCode>0</c:formatCode>
                <c:ptCount val="39"/>
                <c:pt idx="0">
                  <c:v>15.384615384615385</c:v>
                </c:pt>
                <c:pt idx="1">
                  <c:v>0</c:v>
                </c:pt>
                <c:pt idx="3">
                  <c:v>3.8461538461538463</c:v>
                </c:pt>
                <c:pt idx="4">
                  <c:v>0</c:v>
                </c:pt>
                <c:pt idx="6">
                  <c:v>7.6923076923076925</c:v>
                </c:pt>
                <c:pt idx="7">
                  <c:v>0</c:v>
                </c:pt>
                <c:pt idx="9">
                  <c:v>3.8461538461538463</c:v>
                </c:pt>
                <c:pt idx="10">
                  <c:v>0</c:v>
                </c:pt>
                <c:pt idx="12">
                  <c:v>0</c:v>
                </c:pt>
                <c:pt idx="13">
                  <c:v>0</c:v>
                </c:pt>
                <c:pt idx="15">
                  <c:v>38.461538461538467</c:v>
                </c:pt>
                <c:pt idx="16">
                  <c:v>0</c:v>
                </c:pt>
                <c:pt idx="18">
                  <c:v>0</c:v>
                </c:pt>
                <c:pt idx="19">
                  <c:v>0</c:v>
                </c:pt>
                <c:pt idx="21">
                  <c:v>53.846153846153847</c:v>
                </c:pt>
                <c:pt idx="22">
                  <c:v>40.909090909090914</c:v>
                </c:pt>
                <c:pt idx="24">
                  <c:v>73.076923076923066</c:v>
                </c:pt>
                <c:pt idx="25">
                  <c:v>9.0909090909090917</c:v>
                </c:pt>
                <c:pt idx="27">
                  <c:v>3.8461538461538463</c:v>
                </c:pt>
                <c:pt idx="28">
                  <c:v>0</c:v>
                </c:pt>
                <c:pt idx="30">
                  <c:v>0</c:v>
                </c:pt>
                <c:pt idx="31">
                  <c:v>0</c:v>
                </c:pt>
                <c:pt idx="33">
                  <c:v>23.076923076923077</c:v>
                </c:pt>
                <c:pt idx="34">
                  <c:v>4.5454545454545459</c:v>
                </c:pt>
                <c:pt idx="36">
                  <c:v>0</c:v>
                </c:pt>
                <c:pt idx="37">
                  <c:v>0</c:v>
                </c:pt>
              </c:numCache>
            </c:numRef>
          </c:val>
          <c:extLst>
            <c:ext xmlns:c16="http://schemas.microsoft.com/office/drawing/2014/chart" uri="{C3380CC4-5D6E-409C-BE32-E72D297353CC}">
              <c16:uniqueId val="{00000002-01C1-443B-8635-5E7E592076EC}"/>
            </c:ext>
          </c:extLst>
        </c:ser>
        <c:ser>
          <c:idx val="3"/>
          <c:order val="3"/>
          <c:tx>
            <c:strRef>
              <c:f>'Issue analysis - % - 2020-18'!$E$1</c:f>
              <c:strCache>
                <c:ptCount val="1"/>
                <c:pt idx="0">
                  <c:v>Policy</c:v>
                </c:pt>
              </c:strCache>
            </c:strRef>
          </c:tx>
          <c:spPr>
            <a:solidFill>
              <a:schemeClr val="accent4"/>
            </a:solidFill>
            <a:ln>
              <a:noFill/>
            </a:ln>
            <a:effectLst/>
          </c:spPr>
          <c:invertIfNegative val="0"/>
          <c:cat>
            <c:strRef>
              <c:f>'Issue analysis - % - 2020-18'!$A$2:$A$40</c:f>
              <c:strCache>
                <c:ptCount val="38"/>
                <c:pt idx="0">
                  <c:v>Agreed profile, guides 2018</c:v>
                </c:pt>
                <c:pt idx="1">
                  <c:v>Agreed profile, guides 2020</c:v>
                </c:pt>
                <c:pt idx="3">
                  <c:v>Diversity in implemtations 2018</c:v>
                </c:pt>
                <c:pt idx="4">
                  <c:v>Diversity in implemtations 2020</c:v>
                </c:pt>
                <c:pt idx="6">
                  <c:v>Governance 2018</c:v>
                </c:pt>
                <c:pt idx="7">
                  <c:v>Governance 2020</c:v>
                </c:pt>
                <c:pt idx="9">
                  <c:v>Influence from technical implementation 2018</c:v>
                </c:pt>
                <c:pt idx="10">
                  <c:v>Influence from technical implementation 2020</c:v>
                </c:pt>
                <c:pt idx="12">
                  <c:v>Lack of enforcement 2018</c:v>
                </c:pt>
                <c:pt idx="13">
                  <c:v>Lack of enforcement 2020</c:v>
                </c:pt>
                <c:pt idx="15">
                  <c:v>Lack of expertise 2018</c:v>
                </c:pt>
                <c:pt idx="16">
                  <c:v>Lack of expertise 2020</c:v>
                </c:pt>
                <c:pt idx="18">
                  <c:v>Lack of Recognition about improtance of metadata 2018</c:v>
                </c:pt>
                <c:pt idx="19">
                  <c:v>Lack of Recognition about improtance of metadata 2020</c:v>
                </c:pt>
                <c:pt idx="21">
                  <c:v>Limited staff resources 2018</c:v>
                </c:pt>
                <c:pt idx="22">
                  <c:v>Limited staff resources 2020</c:v>
                </c:pt>
                <c:pt idx="24">
                  <c:v>Metadata not given priority 2018</c:v>
                </c:pt>
                <c:pt idx="25">
                  <c:v>Metadata not given priority 2020</c:v>
                </c:pt>
                <c:pt idx="27">
                  <c:v>Need for educational resources 2018</c:v>
                </c:pt>
                <c:pt idx="28">
                  <c:v>Need for educational resources 2020</c:v>
                </c:pt>
                <c:pt idx="30">
                  <c:v>Need to enhance communication 2018</c:v>
                </c:pt>
                <c:pt idx="31">
                  <c:v>Need to enhance communication 2020</c:v>
                </c:pt>
                <c:pt idx="33">
                  <c:v>Perception of metadata cost 2018</c:v>
                </c:pt>
                <c:pt idx="34">
                  <c:v>Perception of metadata cost 2020</c:v>
                </c:pt>
                <c:pt idx="36">
                  <c:v>Validator and support tools 2018</c:v>
                </c:pt>
                <c:pt idx="37">
                  <c:v>Validator and support tools 2020</c:v>
                </c:pt>
              </c:strCache>
            </c:strRef>
          </c:cat>
          <c:val>
            <c:numRef>
              <c:f>'Issue analysis - % - 2020-18'!$E$2:$E$40</c:f>
              <c:numCache>
                <c:formatCode>0</c:formatCode>
                <c:ptCount val="39"/>
                <c:pt idx="0">
                  <c:v>57.692307692307686</c:v>
                </c:pt>
                <c:pt idx="1">
                  <c:v>18.181818181818183</c:v>
                </c:pt>
                <c:pt idx="3">
                  <c:v>3.8461538461538463</c:v>
                </c:pt>
                <c:pt idx="4">
                  <c:v>22.727272727272727</c:v>
                </c:pt>
                <c:pt idx="6">
                  <c:v>38.461538461538467</c:v>
                </c:pt>
                <c:pt idx="7">
                  <c:v>45.454545454545453</c:v>
                </c:pt>
                <c:pt idx="9">
                  <c:v>0</c:v>
                </c:pt>
                <c:pt idx="10">
                  <c:v>0</c:v>
                </c:pt>
                <c:pt idx="12">
                  <c:v>61.53846153846154</c:v>
                </c:pt>
                <c:pt idx="13">
                  <c:v>50</c:v>
                </c:pt>
                <c:pt idx="15">
                  <c:v>0</c:v>
                </c:pt>
                <c:pt idx="16">
                  <c:v>0</c:v>
                </c:pt>
                <c:pt idx="18">
                  <c:v>50</c:v>
                </c:pt>
                <c:pt idx="19">
                  <c:v>40.909090909090914</c:v>
                </c:pt>
                <c:pt idx="21">
                  <c:v>0</c:v>
                </c:pt>
                <c:pt idx="22">
                  <c:v>0</c:v>
                </c:pt>
                <c:pt idx="24">
                  <c:v>3.8461538461538463</c:v>
                </c:pt>
                <c:pt idx="25">
                  <c:v>0</c:v>
                </c:pt>
                <c:pt idx="27">
                  <c:v>46.153846153846153</c:v>
                </c:pt>
                <c:pt idx="28">
                  <c:v>18.181818181818183</c:v>
                </c:pt>
                <c:pt idx="30">
                  <c:v>42.307692307692307</c:v>
                </c:pt>
                <c:pt idx="31">
                  <c:v>0</c:v>
                </c:pt>
                <c:pt idx="33">
                  <c:v>0</c:v>
                </c:pt>
                <c:pt idx="34">
                  <c:v>0</c:v>
                </c:pt>
                <c:pt idx="36">
                  <c:v>0</c:v>
                </c:pt>
                <c:pt idx="37">
                  <c:v>0</c:v>
                </c:pt>
              </c:numCache>
            </c:numRef>
          </c:val>
          <c:extLst>
            <c:ext xmlns:c16="http://schemas.microsoft.com/office/drawing/2014/chart" uri="{C3380CC4-5D6E-409C-BE32-E72D297353CC}">
              <c16:uniqueId val="{00000003-01C1-443B-8635-5E7E592076EC}"/>
            </c:ext>
          </c:extLst>
        </c:ser>
        <c:dLbls>
          <c:showLegendKey val="0"/>
          <c:showVal val="0"/>
          <c:showCatName val="0"/>
          <c:showSerName val="0"/>
          <c:showPercent val="0"/>
          <c:showBubbleSize val="0"/>
        </c:dLbls>
        <c:gapWidth val="150"/>
        <c:overlap val="100"/>
        <c:axId val="604254768"/>
        <c:axId val="604255424"/>
      </c:barChart>
      <c:catAx>
        <c:axId val="604254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604255424"/>
        <c:crosses val="autoZero"/>
        <c:auto val="1"/>
        <c:lblAlgn val="ctr"/>
        <c:lblOffset val="100"/>
        <c:noMultiLvlLbl val="0"/>
      </c:catAx>
      <c:valAx>
        <c:axId val="604255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4254768"/>
        <c:crosses val="autoZero"/>
        <c:crossBetween val="between"/>
      </c:valAx>
      <c:spPr>
        <a:noFill/>
        <a:ln>
          <a:noFill/>
        </a:ln>
        <a:effectLst/>
      </c:spPr>
    </c:plotArea>
    <c:legend>
      <c:legendPos val="b"/>
      <c:layout>
        <c:manualLayout>
          <c:xMode val="edge"/>
          <c:yMode val="edge"/>
          <c:x val="0.85336255893628687"/>
          <c:y val="4.3547735014287749E-2"/>
          <c:w val="0.13306522605335583"/>
          <c:h val="0.2416137518053592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077510998998234E-2"/>
          <c:y val="0.10825247504387733"/>
          <c:w val="0.93660705848632198"/>
          <c:h val="0.75991723923014931"/>
        </c:manualLayout>
      </c:layout>
      <c:barChart>
        <c:barDir val="col"/>
        <c:grouping val="clustered"/>
        <c:varyColors val="1"/>
        <c:ser>
          <c:idx val="0"/>
          <c:order val="0"/>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71B4-42A7-96DC-B9130A833E83}"/>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71B4-42A7-96DC-B9130A833E83}"/>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71B4-42A7-96DC-B9130A833E83}"/>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71B4-42A7-96DC-B9130A833E83}"/>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9-71B4-42A7-96DC-B9130A833E83}"/>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71B4-42A7-96DC-B9130A833E83}"/>
              </c:ext>
            </c:extLst>
          </c:dPt>
          <c:dPt>
            <c:idx val="6"/>
            <c:invertIfNegative val="0"/>
            <c:bubble3D val="0"/>
            <c:spPr>
              <a:solidFill>
                <a:schemeClr val="accent1">
                  <a:lumMod val="60000"/>
                </a:schemeClr>
              </a:solidFill>
              <a:ln>
                <a:noFill/>
              </a:ln>
              <a:effectLst/>
            </c:spPr>
            <c:extLst>
              <c:ext xmlns:c16="http://schemas.microsoft.com/office/drawing/2014/chart" uri="{C3380CC4-5D6E-409C-BE32-E72D297353CC}">
                <c16:uniqueId val="{0000000D-71B4-42A7-96DC-B9130A833E83}"/>
              </c:ext>
            </c:extLst>
          </c:dPt>
          <c:dPt>
            <c:idx val="7"/>
            <c:invertIfNegative val="0"/>
            <c:bubble3D val="0"/>
            <c:spPr>
              <a:solidFill>
                <a:schemeClr val="accent2">
                  <a:lumMod val="60000"/>
                </a:schemeClr>
              </a:solidFill>
              <a:ln>
                <a:noFill/>
              </a:ln>
              <a:effectLst/>
            </c:spPr>
            <c:extLst>
              <c:ext xmlns:c16="http://schemas.microsoft.com/office/drawing/2014/chart" uri="{C3380CC4-5D6E-409C-BE32-E72D297353CC}">
                <c16:uniqueId val="{0000000F-71B4-42A7-96DC-B9130A833E83}"/>
              </c:ext>
            </c:extLst>
          </c:dPt>
          <c:cat>
            <c:strRef>
              <c:f>'Requirements analysis 2020-18 %'!$A$25:$A$32</c:f>
              <c:strCache>
                <c:ptCount val="8"/>
                <c:pt idx="0">
                  <c:v>3rd Party integration</c:v>
                </c:pt>
                <c:pt idx="1">
                  <c:v>Accessible expertise</c:v>
                </c:pt>
                <c:pt idx="2">
                  <c:v>Business case for metadata benefits</c:v>
                </c:pt>
                <c:pt idx="3">
                  <c:v>Education and examples</c:v>
                </c:pt>
                <c:pt idx="4">
                  <c:v>Flexible, fit for purpose but Quality metadata</c:v>
                </c:pt>
                <c:pt idx="5">
                  <c:v>Leadership</c:v>
                </c:pt>
                <c:pt idx="6">
                  <c:v>Shared Infrastructure</c:v>
                </c:pt>
                <c:pt idx="7">
                  <c:v>Transformation pathway</c:v>
                </c:pt>
              </c:strCache>
            </c:strRef>
          </c:cat>
          <c:val>
            <c:numRef>
              <c:f>'Requirements analysis 2020-18 %'!$B$25:$B$32</c:f>
              <c:numCache>
                <c:formatCode>0</c:formatCode>
                <c:ptCount val="8"/>
                <c:pt idx="0">
                  <c:v>0</c:v>
                </c:pt>
                <c:pt idx="1">
                  <c:v>18.181818181818183</c:v>
                </c:pt>
                <c:pt idx="2">
                  <c:v>22.727272727272727</c:v>
                </c:pt>
                <c:pt idx="3">
                  <c:v>22.727272727272727</c:v>
                </c:pt>
                <c:pt idx="4">
                  <c:v>18.181818181818183</c:v>
                </c:pt>
                <c:pt idx="5">
                  <c:v>40.909090909090907</c:v>
                </c:pt>
                <c:pt idx="6">
                  <c:v>18.181818181818183</c:v>
                </c:pt>
                <c:pt idx="7">
                  <c:v>27.272727272727273</c:v>
                </c:pt>
              </c:numCache>
            </c:numRef>
          </c:val>
          <c:extLst>
            <c:ext xmlns:c16="http://schemas.microsoft.com/office/drawing/2014/chart" uri="{C3380CC4-5D6E-409C-BE32-E72D297353CC}">
              <c16:uniqueId val="{00000010-71B4-42A7-96DC-B9130A833E83}"/>
            </c:ext>
          </c:extLst>
        </c:ser>
        <c:dLbls>
          <c:showLegendKey val="0"/>
          <c:showVal val="0"/>
          <c:showCatName val="0"/>
          <c:showSerName val="0"/>
          <c:showPercent val="0"/>
          <c:showBubbleSize val="0"/>
        </c:dLbls>
        <c:gapWidth val="219"/>
        <c:overlap val="-27"/>
        <c:axId val="639829376"/>
        <c:axId val="639829704"/>
      </c:barChart>
      <c:catAx>
        <c:axId val="63982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9829704"/>
        <c:crosses val="autoZero"/>
        <c:auto val="1"/>
        <c:lblAlgn val="ctr"/>
        <c:lblOffset val="100"/>
        <c:noMultiLvlLbl val="0"/>
      </c:catAx>
      <c:valAx>
        <c:axId val="639829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9829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AU" sz="1400" b="0" i="0" baseline="0" dirty="0">
                <a:effectLst/>
              </a:rPr>
              <a:t>Identified requirements - 2018 vs 2020</a:t>
            </a:r>
            <a:endParaRPr lang="en-AU" sz="14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'Requirements analysis 2020-18 %'!$B$12</c:f>
              <c:strCache>
                <c:ptCount val="1"/>
                <c:pt idx="0">
                  <c:v>2018</c:v>
                </c:pt>
              </c:strCache>
            </c:strRef>
          </c:tx>
          <c:spPr>
            <a:solidFill>
              <a:schemeClr val="accent1"/>
            </a:solidFill>
            <a:ln>
              <a:noFill/>
            </a:ln>
            <a:effectLst/>
          </c:spPr>
          <c:invertIfNegative val="0"/>
          <c:cat>
            <c:strRef>
              <c:f>'Requirements analysis 2020-18 %'!$A$13:$A$20</c:f>
              <c:strCache>
                <c:ptCount val="8"/>
                <c:pt idx="0">
                  <c:v>3rd Party integration</c:v>
                </c:pt>
                <c:pt idx="1">
                  <c:v>Accessible expertise</c:v>
                </c:pt>
                <c:pt idx="2">
                  <c:v>Business case for metadata benefits</c:v>
                </c:pt>
                <c:pt idx="3">
                  <c:v>Education and examples</c:v>
                </c:pt>
                <c:pt idx="4">
                  <c:v>Flexible, fit for purpose but Quality metadata</c:v>
                </c:pt>
                <c:pt idx="5">
                  <c:v>Leadership</c:v>
                </c:pt>
                <c:pt idx="6">
                  <c:v>Shared Infrastructure</c:v>
                </c:pt>
                <c:pt idx="7">
                  <c:v>Transformation pathway</c:v>
                </c:pt>
              </c:strCache>
            </c:strRef>
          </c:cat>
          <c:val>
            <c:numRef>
              <c:f>'Requirements analysis 2020-18 %'!$B$13:$B$20</c:f>
              <c:numCache>
                <c:formatCode>0</c:formatCode>
                <c:ptCount val="8"/>
                <c:pt idx="0">
                  <c:v>11.538461538461538</c:v>
                </c:pt>
                <c:pt idx="1">
                  <c:v>15.384615384615385</c:v>
                </c:pt>
                <c:pt idx="2">
                  <c:v>30.76923076923077</c:v>
                </c:pt>
                <c:pt idx="3">
                  <c:v>11.538461538461538</c:v>
                </c:pt>
                <c:pt idx="4">
                  <c:v>61.53846153846154</c:v>
                </c:pt>
                <c:pt idx="5">
                  <c:v>38.461538461538467</c:v>
                </c:pt>
                <c:pt idx="6">
                  <c:v>19.230769230769234</c:v>
                </c:pt>
                <c:pt idx="7">
                  <c:v>11.538461538461538</c:v>
                </c:pt>
              </c:numCache>
            </c:numRef>
          </c:val>
          <c:extLst>
            <c:ext xmlns:c16="http://schemas.microsoft.com/office/drawing/2014/chart" uri="{C3380CC4-5D6E-409C-BE32-E72D297353CC}">
              <c16:uniqueId val="{00000000-E8AF-4A97-8FA0-3FA06C65B486}"/>
            </c:ext>
          </c:extLst>
        </c:ser>
        <c:ser>
          <c:idx val="1"/>
          <c:order val="1"/>
          <c:tx>
            <c:strRef>
              <c:f>'Requirements analysis 2020-18 %'!$C$12</c:f>
              <c:strCache>
                <c:ptCount val="1"/>
                <c:pt idx="0">
                  <c:v>2020</c:v>
                </c:pt>
              </c:strCache>
            </c:strRef>
          </c:tx>
          <c:spPr>
            <a:solidFill>
              <a:schemeClr val="accent2"/>
            </a:solidFill>
            <a:ln>
              <a:noFill/>
            </a:ln>
            <a:effectLst/>
          </c:spPr>
          <c:invertIfNegative val="0"/>
          <c:cat>
            <c:strRef>
              <c:f>'Requirements analysis 2020-18 %'!$A$13:$A$20</c:f>
              <c:strCache>
                <c:ptCount val="8"/>
                <c:pt idx="0">
                  <c:v>3rd Party integration</c:v>
                </c:pt>
                <c:pt idx="1">
                  <c:v>Accessible expertise</c:v>
                </c:pt>
                <c:pt idx="2">
                  <c:v>Business case for metadata benefits</c:v>
                </c:pt>
                <c:pt idx="3">
                  <c:v>Education and examples</c:v>
                </c:pt>
                <c:pt idx="4">
                  <c:v>Flexible, fit for purpose but Quality metadata</c:v>
                </c:pt>
                <c:pt idx="5">
                  <c:v>Leadership</c:v>
                </c:pt>
                <c:pt idx="6">
                  <c:v>Shared Infrastructure</c:v>
                </c:pt>
                <c:pt idx="7">
                  <c:v>Transformation pathway</c:v>
                </c:pt>
              </c:strCache>
            </c:strRef>
          </c:cat>
          <c:val>
            <c:numRef>
              <c:f>'Requirements analysis 2020-18 %'!$C$13:$C$20</c:f>
              <c:numCache>
                <c:formatCode>0</c:formatCode>
                <c:ptCount val="8"/>
                <c:pt idx="0">
                  <c:v>0</c:v>
                </c:pt>
                <c:pt idx="1">
                  <c:v>18.181818181818183</c:v>
                </c:pt>
                <c:pt idx="2">
                  <c:v>22.727272727272727</c:v>
                </c:pt>
                <c:pt idx="3">
                  <c:v>22.727272727272727</c:v>
                </c:pt>
                <c:pt idx="4">
                  <c:v>18.181818181818183</c:v>
                </c:pt>
                <c:pt idx="5">
                  <c:v>40.909090909090907</c:v>
                </c:pt>
                <c:pt idx="6">
                  <c:v>18.181818181818183</c:v>
                </c:pt>
                <c:pt idx="7">
                  <c:v>27.272727272727273</c:v>
                </c:pt>
              </c:numCache>
            </c:numRef>
          </c:val>
          <c:extLst>
            <c:ext xmlns:c16="http://schemas.microsoft.com/office/drawing/2014/chart" uri="{C3380CC4-5D6E-409C-BE32-E72D297353CC}">
              <c16:uniqueId val="{00000001-E8AF-4A97-8FA0-3FA06C65B486}"/>
            </c:ext>
          </c:extLst>
        </c:ser>
        <c:dLbls>
          <c:showLegendKey val="0"/>
          <c:showVal val="0"/>
          <c:showCatName val="0"/>
          <c:showSerName val="0"/>
          <c:showPercent val="0"/>
          <c:showBubbleSize val="0"/>
        </c:dLbls>
        <c:gapWidth val="219"/>
        <c:overlap val="-27"/>
        <c:axId val="618321432"/>
        <c:axId val="618319464"/>
      </c:barChart>
      <c:catAx>
        <c:axId val="618321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618319464"/>
        <c:crosses val="autoZero"/>
        <c:auto val="1"/>
        <c:lblAlgn val="ctr"/>
        <c:lblOffset val="100"/>
        <c:noMultiLvlLbl val="0"/>
      </c:catAx>
      <c:valAx>
        <c:axId val="6183194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618321432"/>
        <c:crosses val="autoZero"/>
        <c:crossBetween val="between"/>
      </c:valAx>
      <c:spPr>
        <a:noFill/>
        <a:ln>
          <a:noFill/>
        </a:ln>
        <a:effectLst/>
      </c:spPr>
    </c:plotArea>
    <c:legend>
      <c:legendPos val="b"/>
      <c:layout>
        <c:manualLayout>
          <c:xMode val="edge"/>
          <c:yMode val="edge"/>
          <c:x val="0.85346719160104989"/>
          <c:y val="0.1626151939340916"/>
          <c:w val="0.10417672790901138"/>
          <c:h val="0.1105329542140565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27/07/2020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2465441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27/07/2020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1616056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27/07/2020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34506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009EE681-C428-41BD-921F-D58EC3708441}" type="datetimeFigureOut">
              <a:rPr lang="en-AU" smtClean="0"/>
              <a:t>27/07/2020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101650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09EE681-C428-41BD-921F-D58EC3708441}" type="datetimeFigureOut">
              <a:rPr lang="en-AU" smtClean="0"/>
              <a:t>27/07/2020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40530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009EE681-C428-41BD-921F-D58EC3708441}" type="datetimeFigureOut">
              <a:rPr lang="en-AU" smtClean="0"/>
              <a:t>27/07/2020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28902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009EE681-C428-41BD-921F-D58EC3708441}" type="datetimeFigureOut">
              <a:rPr lang="en-AU" smtClean="0"/>
              <a:t>27/07/2020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34097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009EE681-C428-41BD-921F-D58EC3708441}" type="datetimeFigureOut">
              <a:rPr lang="en-AU" smtClean="0"/>
              <a:t>27/07/2020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16999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EE681-C428-41BD-921F-D58EC3708441}" type="datetimeFigureOut">
              <a:rPr lang="en-AU" smtClean="0"/>
              <a:t>27/07/2020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87851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9EE681-C428-41BD-921F-D58EC3708441}" type="datetimeFigureOut">
              <a:rPr lang="en-AU" smtClean="0"/>
              <a:t>27/07/2020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1271763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9EE681-C428-41BD-921F-D58EC3708441}" type="datetimeFigureOut">
              <a:rPr lang="en-AU" smtClean="0"/>
              <a:t>27/07/2020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F3726C3-1434-4562-AE7D-DE66483C9F5C}" type="slidenum">
              <a:rPr lang="en-AU" smtClean="0"/>
              <a:t>‹#›</a:t>
            </a:fld>
            <a:endParaRPr lang="en-AU"/>
          </a:p>
        </p:txBody>
      </p:sp>
    </p:spTree>
    <p:extLst>
      <p:ext uri="{BB962C8B-B14F-4D97-AF65-F5344CB8AC3E}">
        <p14:creationId xmlns:p14="http://schemas.microsoft.com/office/powerpoint/2010/main" val="3408738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EE681-C428-41BD-921F-D58EC3708441}" type="datetimeFigureOut">
              <a:rPr lang="en-AU" smtClean="0"/>
              <a:t>27/07/2020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726C3-1434-4562-AE7D-DE66483C9F5C}" type="slidenum">
              <a:rPr lang="en-AU" smtClean="0"/>
              <a:t>‹#›</a:t>
            </a:fld>
            <a:endParaRPr lang="en-AU"/>
          </a:p>
        </p:txBody>
      </p:sp>
    </p:spTree>
    <p:extLst>
      <p:ext uri="{BB962C8B-B14F-4D97-AF65-F5344CB8AC3E}">
        <p14:creationId xmlns:p14="http://schemas.microsoft.com/office/powerpoint/2010/main" val="161333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52650"/>
            <a:ext cx="9144000" cy="2305050"/>
          </a:xfrm>
        </p:spPr>
        <p:txBody>
          <a:bodyPr>
            <a:normAutofit fontScale="90000"/>
          </a:bodyPr>
          <a:lstStyle/>
          <a:p>
            <a:r>
              <a:rPr lang="en-AU" b="1" dirty="0"/>
              <a:t>ANZ MDWG Roadmap v2</a:t>
            </a:r>
            <a:br>
              <a:rPr lang="en-AU" b="1" dirty="0"/>
            </a:br>
            <a:r>
              <a:rPr lang="en-AU" b="1" dirty="0"/>
              <a:t>analysis of stakeholder requirements </a:t>
            </a:r>
            <a:endParaRPr lang="en-GB" b="1" dirty="0"/>
          </a:p>
        </p:txBody>
      </p:sp>
      <p:sp>
        <p:nvSpPr>
          <p:cNvPr id="3" name="Subtitle 2"/>
          <p:cNvSpPr>
            <a:spLocks noGrp="1"/>
          </p:cNvSpPr>
          <p:nvPr>
            <p:ph type="subTitle" idx="1"/>
          </p:nvPr>
        </p:nvSpPr>
        <p:spPr>
          <a:xfrm>
            <a:off x="1524000" y="4773385"/>
            <a:ext cx="9144000" cy="1198789"/>
          </a:xfrm>
        </p:spPr>
        <p:txBody>
          <a:bodyPr/>
          <a:lstStyle/>
          <a:p>
            <a:r>
              <a:rPr lang="en-AU" b="1" dirty="0"/>
              <a:t>29-31 July 2020</a:t>
            </a:r>
          </a:p>
          <a:p>
            <a:r>
              <a:rPr lang="en-AU" b="1" dirty="0"/>
              <a:t>ANZ MDWG Meeting No 7</a:t>
            </a:r>
          </a:p>
        </p:txBody>
      </p:sp>
    </p:spTree>
    <p:extLst>
      <p:ext uri="{BB962C8B-B14F-4D97-AF65-F5344CB8AC3E}">
        <p14:creationId xmlns:p14="http://schemas.microsoft.com/office/powerpoint/2010/main" val="990908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70065042"/>
              </p:ext>
            </p:extLst>
          </p:nvPr>
        </p:nvGraphicFramePr>
        <p:xfrm>
          <a:off x="152401" y="59871"/>
          <a:ext cx="11870870" cy="65423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458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25954214"/>
              </p:ext>
            </p:extLst>
          </p:nvPr>
        </p:nvGraphicFramePr>
        <p:xfrm>
          <a:off x="170597" y="163772"/>
          <a:ext cx="11866728" cy="6639636"/>
        </p:xfrm>
        <a:graphic>
          <a:graphicData uri="http://schemas.openxmlformats.org/drawingml/2006/table">
            <a:tbl>
              <a:tblPr firstRow="1" firstCol="1" bandRow="1"/>
              <a:tblGrid>
                <a:gridCol w="286603">
                  <a:extLst>
                    <a:ext uri="{9D8B030D-6E8A-4147-A177-3AD203B41FA5}">
                      <a16:colId xmlns:a16="http://schemas.microsoft.com/office/drawing/2014/main" val="3298604706"/>
                    </a:ext>
                  </a:extLst>
                </a:gridCol>
                <a:gridCol w="2400516">
                  <a:extLst>
                    <a:ext uri="{9D8B030D-6E8A-4147-A177-3AD203B41FA5}">
                      <a16:colId xmlns:a16="http://schemas.microsoft.com/office/drawing/2014/main" val="3756592179"/>
                    </a:ext>
                  </a:extLst>
                </a:gridCol>
                <a:gridCol w="9179609">
                  <a:extLst>
                    <a:ext uri="{9D8B030D-6E8A-4147-A177-3AD203B41FA5}">
                      <a16:colId xmlns:a16="http://schemas.microsoft.com/office/drawing/2014/main" val="4204967328"/>
                    </a:ext>
                  </a:extLst>
                </a:gridCol>
              </a:tblGrid>
              <a:tr h="233871">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b="1" dirty="0">
                          <a:effectLst/>
                          <a:latin typeface="Times New Roman" panose="02020603050405020304" pitchFamily="18" charset="0"/>
                          <a:ea typeface="Calibri" panose="020F0502020204030204" pitchFamily="34" charset="0"/>
                          <a:cs typeface="Times New Roman" panose="02020603050405020304" pitchFamily="18" charset="0"/>
                        </a:rPr>
                        <a:t>Classification</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b="1">
                          <a:effectLst/>
                          <a:latin typeface="Times New Roman" panose="02020603050405020304" pitchFamily="18" charset="0"/>
                          <a:ea typeface="Calibri" panose="020F0502020204030204" pitchFamily="34" charset="0"/>
                          <a:cs typeface="Times New Roman" panose="02020603050405020304" pitchFamily="18" charset="0"/>
                        </a:rPr>
                        <a:t>Metadata Issue/Challenge description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60861293"/>
                  </a:ext>
                </a:extLst>
              </a:tr>
              <a:tr h="45622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1</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Agreed profile, guides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guides to help implementing standards. The standard is too big - what is the "bare minimum" metadata and what is the value of optional fields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82744135"/>
                  </a:ext>
                </a:extLst>
              </a:tr>
              <a:tr h="456226">
                <a:tc>
                  <a:txBody>
                    <a:bodyPr/>
                    <a:lstStyle/>
                    <a:p>
                      <a:pPr>
                        <a:lnSpc>
                          <a:spcPct val="107000"/>
                        </a:lnSpc>
                        <a:spcAft>
                          <a:spcPts val="0"/>
                        </a:spcAft>
                      </a:pPr>
                      <a:r>
                        <a:rPr lang="en-AU" sz="1400" u="sng">
                          <a:effectLst/>
                          <a:latin typeface="Times New Roman" panose="02020603050405020304" pitchFamily="18" charset="0"/>
                          <a:ea typeface="Calibri" panose="020F0502020204030204" pitchFamily="34" charset="0"/>
                          <a:cs typeface="Times New Roman" panose="02020603050405020304" pitchFamily="18" charset="0"/>
                        </a:rPr>
                        <a:t>2</a:t>
                      </a:r>
                      <a:endParaRPr lang="en-AU" sz="1400" u="sng">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u="sng" dirty="0">
                          <a:effectLst/>
                          <a:latin typeface="Times New Roman" panose="02020603050405020304" pitchFamily="18" charset="0"/>
                          <a:ea typeface="Calibri" panose="020F0502020204030204" pitchFamily="34" charset="0"/>
                          <a:cs typeface="Times New Roman" panose="02020603050405020304" pitchFamily="18" charset="0"/>
                        </a:rPr>
                        <a:t>Diversity in implementations</a:t>
                      </a:r>
                      <a:endParaRPr lang="en-AU"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Different ways of implementing standard limits ability to harvest from different catalogues. Lack of consistent use of same terms.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28872288"/>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3</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u="sng" dirty="0">
                          <a:effectLst/>
                          <a:latin typeface="Times New Roman" panose="02020603050405020304" pitchFamily="18" charset="0"/>
                          <a:ea typeface="Calibri" panose="020F0502020204030204" pitchFamily="34" charset="0"/>
                          <a:cs typeface="Times New Roman" panose="02020603050405020304" pitchFamily="18" charset="0"/>
                        </a:rPr>
                        <a:t>Governance</a:t>
                      </a:r>
                      <a:endParaRPr lang="en-AU"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spatial policy office to organise or direct for standards. Policy to regulate agreed standards, must be enforced and well communicated. Lack of coordination - who is in charge for metadata, open data, catalogues for governments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74061559"/>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4</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Influence from technical implementation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understanding of standard by software systems means standard is not implemented correctly. Technical implementation does not always equal usability. Self-filling fields can de-value that metadata.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05491292"/>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5</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enforcement</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whole of government policy mandate means there is no mandate to capture metadata. Need to have a policy to ensure that metadata comes with all data contracted. Lack of internal mandate of policy enforcement to put metadata correctly.</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47709425"/>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6</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expertise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dirty="0">
                          <a:effectLst/>
                          <a:latin typeface="Times New Roman" panose="02020603050405020304" pitchFamily="18" charset="0"/>
                          <a:ea typeface="Calibri" panose="020F0502020204030204" pitchFamily="34" charset="0"/>
                          <a:cs typeface="Times New Roman" panose="02020603050405020304" pitchFamily="18" charset="0"/>
                        </a:rPr>
                        <a:t>Lack of experts on implementation of standards. Lack of 'skilled' developers. Implementation training for stakeholders/data custodians. Lack of workforce planning to replace retiring experts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82545293"/>
                  </a:ext>
                </a:extLst>
              </a:tr>
              <a:tr h="648459">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recognition about importance of metadata</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Value proposition of metadata not well understood by management. Many education systems, but not for metadata. The open data policy does not outline the detailed need of metadata. Metadata policy is onerous to apply and not understood</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13928516"/>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8</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Limited staff resources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resources to embed metadata into policy and to develop enterprise approach. Supporting users in constructing metadata requires resources. Bottlenecks in creating/updating metadata and publishing services due to number of people.</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77433707"/>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9</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Metadata not given priority</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support from senior management to assign additional resources. Metadata is not part of initial business and is generally an afterthought. Metadata creations is someone else's problem.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722970613"/>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10</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Need for educational resources</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understanding of who the metadata is for and how to best support different users. Lack of guides for implementing standards and easy to use/understand documentation on standards. Need to show tool tips and examples.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62755341"/>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11</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Need to enhance communication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Lack of communication about metadata understanding between agencies and states. Lack of management communication to stakeholders on requirements of agreed metadata standard and why it is needed.</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33594651"/>
                  </a:ext>
                </a:extLst>
              </a:tr>
              <a:tr h="467740">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12</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Perception of metadata cost</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dirty="0">
                          <a:effectLst/>
                          <a:latin typeface="Times New Roman" panose="02020603050405020304" pitchFamily="18" charset="0"/>
                          <a:ea typeface="Calibri" panose="020F0502020204030204" pitchFamily="34" charset="0"/>
                          <a:cs typeface="Times New Roman" panose="02020603050405020304" pitchFamily="18" charset="0"/>
                        </a:rPr>
                        <a:t>Metadata is expensive to maintain and update it. Not enough consideration for cost of generating metadata.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902748894"/>
                  </a:ext>
                </a:extLst>
              </a:tr>
              <a:tr h="486346">
                <a:tc>
                  <a:txBody>
                    <a:bodyPr/>
                    <a:lstStyle/>
                    <a:p>
                      <a:pPr>
                        <a:lnSpc>
                          <a:spcPct val="107000"/>
                        </a:lnSpc>
                        <a:spcAft>
                          <a:spcPts val="0"/>
                        </a:spcAft>
                      </a:pPr>
                      <a:r>
                        <a:rPr lang="en-AU" sz="1400">
                          <a:effectLst/>
                          <a:latin typeface="Times New Roman" panose="02020603050405020304" pitchFamily="18" charset="0"/>
                          <a:ea typeface="Calibri" panose="020F0502020204030204" pitchFamily="34" charset="0"/>
                          <a:cs typeface="Times New Roman" panose="02020603050405020304" pitchFamily="18" charset="0"/>
                        </a:rPr>
                        <a:t>13</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u="sng" dirty="0">
                          <a:effectLst/>
                          <a:latin typeface="Times New Roman" panose="02020603050405020304" pitchFamily="18" charset="0"/>
                          <a:ea typeface="Calibri" panose="020F0502020204030204" pitchFamily="34" charset="0"/>
                          <a:cs typeface="Times New Roman" panose="02020603050405020304" pitchFamily="18" charset="0"/>
                        </a:rPr>
                        <a:t>Validator and support tools</a:t>
                      </a:r>
                      <a:endParaRPr lang="en-AU"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en-AU" sz="1400" dirty="0">
                          <a:effectLst/>
                          <a:latin typeface="Times New Roman" panose="02020603050405020304" pitchFamily="18" charset="0"/>
                          <a:ea typeface="Calibri" panose="020F0502020204030204" pitchFamily="34" charset="0"/>
                          <a:cs typeface="Times New Roman" panose="02020603050405020304" pitchFamily="18" charset="0"/>
                        </a:rPr>
                        <a:t>Lack of tools to support metadata capture. Lack of tools to harvest information to automatically complete metadata. Automatic way to validate metadata. Tools to integrate with other metadata from non-spatial domains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777" marR="437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59287807"/>
                  </a:ext>
                </a:extLst>
              </a:tr>
            </a:tbl>
          </a:graphicData>
        </a:graphic>
      </p:graphicFrame>
    </p:spTree>
    <p:extLst>
      <p:ext uri="{BB962C8B-B14F-4D97-AF65-F5344CB8AC3E}">
        <p14:creationId xmlns:p14="http://schemas.microsoft.com/office/powerpoint/2010/main" val="1881123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657" y="152855"/>
            <a:ext cx="10515600" cy="870404"/>
          </a:xfrm>
        </p:spPr>
        <p:txBody>
          <a:bodyPr/>
          <a:lstStyle/>
          <a:p>
            <a:pPr algn="ctr"/>
            <a:r>
              <a:rPr lang="en-AU" b="1" dirty="0"/>
              <a:t>Summary for Issue/Challenges analysis</a:t>
            </a:r>
            <a:endParaRPr lang="en-US"/>
          </a:p>
        </p:txBody>
      </p:sp>
      <p:sp>
        <p:nvSpPr>
          <p:cNvPr id="3" name="Content Placeholder 2"/>
          <p:cNvSpPr>
            <a:spLocks noGrp="1"/>
          </p:cNvSpPr>
          <p:nvPr>
            <p:ph idx="1"/>
          </p:nvPr>
        </p:nvSpPr>
        <p:spPr>
          <a:xfrm>
            <a:off x="843827" y="1169665"/>
            <a:ext cx="10515600" cy="5138056"/>
          </a:xfrm>
        </p:spPr>
        <p:txBody>
          <a:bodyPr vert="horz" lIns="91440" tIns="45720" rIns="91440" bIns="45720" rtlCol="0" anchor="t">
            <a:normAutofit fontScale="92500" lnSpcReduction="10000"/>
          </a:bodyPr>
          <a:lstStyle/>
          <a:p>
            <a:pPr marL="0" indent="0">
              <a:spcAft>
                <a:spcPts val="600"/>
              </a:spcAft>
              <a:buNone/>
            </a:pPr>
            <a:r>
              <a:rPr lang="en-AU" sz="2600" dirty="0">
                <a:latin typeface="Calibri"/>
                <a:cs typeface="Times New Roman"/>
              </a:rPr>
              <a:t>The main changes in responses between surveys include:</a:t>
            </a:r>
            <a:endParaRPr lang="en-AU" sz="2600" u="sng">
              <a:latin typeface="Calibri"/>
              <a:cs typeface="Times New Roman"/>
            </a:endParaRPr>
          </a:p>
          <a:p>
            <a:pPr>
              <a:spcAft>
                <a:spcPts val="600"/>
              </a:spcAft>
            </a:pPr>
            <a:r>
              <a:rPr lang="en-AU" sz="2600" b="1">
                <a:latin typeface="Calibri"/>
                <a:cs typeface="Times New Roman"/>
              </a:rPr>
              <a:t>Need for communication and education</a:t>
            </a:r>
            <a:r>
              <a:rPr lang="en-AU" sz="2600">
                <a:latin typeface="Calibri"/>
                <a:cs typeface="Times New Roman"/>
              </a:rPr>
              <a:t> - </a:t>
            </a:r>
            <a:r>
              <a:rPr lang="en-AU" sz="2600">
                <a:solidFill>
                  <a:srgbClr val="FF0000"/>
                </a:solidFill>
                <a:latin typeface="Calibri"/>
                <a:cs typeface="Times New Roman"/>
              </a:rPr>
              <a:t>Significant drops</a:t>
            </a:r>
          </a:p>
          <a:p>
            <a:pPr marL="457200" lvl="1" indent="0">
              <a:spcAft>
                <a:spcPts val="600"/>
              </a:spcAft>
              <a:buNone/>
            </a:pPr>
            <a:r>
              <a:rPr lang="en-AU" sz="2200" dirty="0">
                <a:latin typeface="Calibri"/>
                <a:cs typeface="Times New Roman"/>
              </a:rPr>
              <a:t>Issues were addressed through the work undertaken in the first roadmap</a:t>
            </a:r>
          </a:p>
          <a:p>
            <a:pPr lvl="0">
              <a:spcAft>
                <a:spcPts val="600"/>
              </a:spcAft>
            </a:pPr>
            <a:r>
              <a:rPr lang="en-AU" sz="2600" b="1" dirty="0">
                <a:latin typeface="Calibri"/>
                <a:cs typeface="Times New Roman"/>
              </a:rPr>
              <a:t>Needs for a metadata profile and guidelines</a:t>
            </a:r>
            <a:r>
              <a:rPr lang="en-AU" sz="2600" dirty="0">
                <a:latin typeface="Calibri"/>
                <a:cs typeface="Times New Roman"/>
              </a:rPr>
              <a:t> – </a:t>
            </a:r>
            <a:r>
              <a:rPr lang="en-AU" sz="2600" dirty="0">
                <a:solidFill>
                  <a:srgbClr val="FF0000"/>
                </a:solidFill>
                <a:latin typeface="Calibri"/>
                <a:cs typeface="Times New Roman"/>
              </a:rPr>
              <a:t>Decreased</a:t>
            </a:r>
          </a:p>
          <a:p>
            <a:pPr marL="457200" lvl="1" indent="0">
              <a:spcAft>
                <a:spcPts val="600"/>
              </a:spcAft>
              <a:buNone/>
            </a:pPr>
            <a:r>
              <a:rPr lang="en-AU" sz="2200">
                <a:latin typeface="Calibri"/>
                <a:cs typeface="Times New Roman"/>
              </a:rPr>
              <a:t>Refocus towards data specific metadata profiles and </a:t>
            </a:r>
            <a:r>
              <a:rPr lang="en-AU" sz="2200" dirty="0">
                <a:latin typeface="Calibri"/>
                <a:cs typeface="Times New Roman"/>
              </a:rPr>
              <a:t>their</a:t>
            </a:r>
            <a:endParaRPr lang="en-AU" sz="2200">
              <a:latin typeface="Calibri"/>
              <a:cs typeface="Times New Roman"/>
            </a:endParaRPr>
          </a:p>
          <a:p>
            <a:pPr lvl="0">
              <a:spcAft>
                <a:spcPts val="600"/>
              </a:spcAft>
            </a:pPr>
            <a:r>
              <a:rPr lang="en-AU" sz="2600" b="1" dirty="0">
                <a:latin typeface="Calibri"/>
                <a:cs typeface="Times New Roman"/>
              </a:rPr>
              <a:t>Diversity in implementation</a:t>
            </a:r>
            <a:r>
              <a:rPr lang="en-AU" sz="2600" dirty="0">
                <a:latin typeface="Calibri"/>
                <a:cs typeface="Times New Roman"/>
              </a:rPr>
              <a:t> - </a:t>
            </a:r>
            <a:r>
              <a:rPr lang="en-AU" sz="2600" dirty="0">
                <a:solidFill>
                  <a:schemeClr val="accent6">
                    <a:lumMod val="75000"/>
                  </a:schemeClr>
                </a:solidFill>
                <a:latin typeface="Calibri"/>
                <a:cs typeface="Times New Roman"/>
              </a:rPr>
              <a:t>Shifted focus to technical and policy matters</a:t>
            </a:r>
          </a:p>
          <a:p>
            <a:pPr marL="457200" lvl="1" indent="0">
              <a:spcAft>
                <a:spcPts val="600"/>
              </a:spcAft>
              <a:buNone/>
            </a:pPr>
            <a:r>
              <a:rPr lang="en-AU" sz="2200">
                <a:latin typeface="Calibri"/>
                <a:cs typeface="Times New Roman"/>
              </a:rPr>
              <a:t>Suggests interest in the evaluation of technical implementations to achieve a desired impact</a:t>
            </a:r>
          </a:p>
          <a:p>
            <a:pPr lvl="0">
              <a:spcAft>
                <a:spcPts val="600"/>
              </a:spcAft>
            </a:pPr>
            <a:r>
              <a:rPr lang="en-AU" sz="2600" b="1" dirty="0">
                <a:latin typeface="Calibri"/>
                <a:cs typeface="Times New Roman"/>
              </a:rPr>
              <a:t>Lack of expertise</a:t>
            </a:r>
            <a:r>
              <a:rPr lang="en-AU" sz="2600" dirty="0">
                <a:latin typeface="Calibri"/>
                <a:cs typeface="Times New Roman"/>
              </a:rPr>
              <a:t> – </a:t>
            </a:r>
            <a:r>
              <a:rPr lang="en-AU" sz="2600" dirty="0">
                <a:solidFill>
                  <a:srgbClr val="FF0000"/>
                </a:solidFill>
                <a:latin typeface="Calibri"/>
                <a:cs typeface="Times New Roman"/>
              </a:rPr>
              <a:t>Dropped</a:t>
            </a:r>
          </a:p>
          <a:p>
            <a:pPr marL="457200" lvl="1" indent="0">
              <a:spcAft>
                <a:spcPts val="600"/>
              </a:spcAft>
              <a:buNone/>
            </a:pPr>
            <a:r>
              <a:rPr lang="en-AU" sz="2200">
                <a:latin typeface="Calibri"/>
                <a:cs typeface="Times New Roman"/>
              </a:rPr>
              <a:t>Recognition of available expertise within the MDWG</a:t>
            </a:r>
          </a:p>
          <a:p>
            <a:pPr lvl="0">
              <a:spcAft>
                <a:spcPts val="600"/>
              </a:spcAft>
            </a:pPr>
            <a:r>
              <a:rPr lang="en-AU" sz="2600" b="1" dirty="0">
                <a:latin typeface="Calibri"/>
                <a:cs typeface="Times New Roman"/>
              </a:rPr>
              <a:t>Lack of priority for metadata its cost</a:t>
            </a:r>
            <a:r>
              <a:rPr lang="en-AU" sz="2600" dirty="0">
                <a:latin typeface="Calibri"/>
                <a:cs typeface="Times New Roman"/>
              </a:rPr>
              <a:t> – </a:t>
            </a:r>
            <a:r>
              <a:rPr lang="en-AU" sz="2600" dirty="0">
                <a:solidFill>
                  <a:srgbClr val="FF0000"/>
                </a:solidFill>
                <a:latin typeface="Calibri"/>
                <a:cs typeface="Times New Roman"/>
              </a:rPr>
              <a:t>Decreased</a:t>
            </a:r>
          </a:p>
          <a:p>
            <a:pPr marL="457200" lvl="1" indent="0">
              <a:spcAft>
                <a:spcPts val="600"/>
              </a:spcAft>
              <a:buNone/>
            </a:pPr>
            <a:r>
              <a:rPr lang="en-AU" sz="2200" dirty="0">
                <a:latin typeface="Calibri"/>
                <a:cs typeface="Times New Roman"/>
              </a:rPr>
              <a:t>Recognition and understanding of metadata is improving within the agencies</a:t>
            </a:r>
          </a:p>
          <a:p>
            <a:endParaRPr lang="en-AU" dirty="0"/>
          </a:p>
        </p:txBody>
      </p:sp>
    </p:spTree>
    <p:extLst>
      <p:ext uri="{BB962C8B-B14F-4D97-AF65-F5344CB8AC3E}">
        <p14:creationId xmlns:p14="http://schemas.microsoft.com/office/powerpoint/2010/main" val="281658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9971" y="147411"/>
            <a:ext cx="10515600" cy="919389"/>
          </a:xfrm>
        </p:spPr>
        <p:txBody>
          <a:bodyPr/>
          <a:lstStyle/>
          <a:p>
            <a:r>
              <a:rPr lang="en-AU" dirty="0"/>
              <a:t>Requirements - 2020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3825344"/>
              </p:ext>
            </p:extLst>
          </p:nvPr>
        </p:nvGraphicFramePr>
        <p:xfrm>
          <a:off x="4550228" y="1066800"/>
          <a:ext cx="7356928" cy="48985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51192194"/>
              </p:ext>
            </p:extLst>
          </p:nvPr>
        </p:nvGraphicFramePr>
        <p:xfrm>
          <a:off x="328386" y="1066801"/>
          <a:ext cx="3937000" cy="4898574"/>
        </p:xfrm>
        <a:graphic>
          <a:graphicData uri="http://schemas.openxmlformats.org/drawingml/2006/table">
            <a:tbl>
              <a:tblPr/>
              <a:tblGrid>
                <a:gridCol w="3111500">
                  <a:extLst>
                    <a:ext uri="{9D8B030D-6E8A-4147-A177-3AD203B41FA5}">
                      <a16:colId xmlns:a16="http://schemas.microsoft.com/office/drawing/2014/main" val="4270896532"/>
                    </a:ext>
                  </a:extLst>
                </a:gridCol>
                <a:gridCol w="825500">
                  <a:extLst>
                    <a:ext uri="{9D8B030D-6E8A-4147-A177-3AD203B41FA5}">
                      <a16:colId xmlns:a16="http://schemas.microsoft.com/office/drawing/2014/main" val="3324100816"/>
                    </a:ext>
                  </a:extLst>
                </a:gridCol>
              </a:tblGrid>
              <a:tr h="544286">
                <a:tc>
                  <a:txBody>
                    <a:bodyPr/>
                    <a:lstStyle/>
                    <a:p>
                      <a:pPr algn="l" fontAlgn="b"/>
                      <a:r>
                        <a:rPr lang="en-AU" sz="1400" b="1" i="0" u="none" strike="noStrike" dirty="0">
                          <a:solidFill>
                            <a:srgbClr val="000000"/>
                          </a:solidFill>
                          <a:effectLst/>
                          <a:latin typeface="Calibri" panose="020F0502020204030204" pitchFamily="34" charset="0"/>
                        </a:rPr>
                        <a:t>Requirement Category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1" i="0" u="none" strike="noStrike" dirty="0">
                          <a:solidFill>
                            <a:srgbClr val="000000"/>
                          </a:solidFill>
                          <a:effectLst/>
                          <a:latin typeface="Calibri" panose="020F0502020204030204" pitchFamily="34" charset="0"/>
                        </a:rPr>
                        <a:t>2020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8820198"/>
                  </a:ext>
                </a:extLst>
              </a:tr>
              <a:tr h="544286">
                <a:tc>
                  <a:txBody>
                    <a:bodyPr/>
                    <a:lstStyle/>
                    <a:p>
                      <a:pPr algn="l" fontAlgn="b"/>
                      <a:r>
                        <a:rPr lang="en-AU" sz="1400" b="0" i="0" u="none" strike="noStrike" dirty="0">
                          <a:solidFill>
                            <a:srgbClr val="000000"/>
                          </a:solidFill>
                          <a:effectLst/>
                          <a:latin typeface="Calibri" panose="020F0502020204030204" pitchFamily="34" charset="0"/>
                        </a:rPr>
                        <a:t>3rd Party integration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6316940"/>
                  </a:ext>
                </a:extLst>
              </a:tr>
              <a:tr h="544286">
                <a:tc>
                  <a:txBody>
                    <a:bodyPr/>
                    <a:lstStyle/>
                    <a:p>
                      <a:pPr algn="l" fontAlgn="b"/>
                      <a:r>
                        <a:rPr lang="en-AU" sz="1400" b="0" i="0" u="none" strike="noStrike" dirty="0">
                          <a:solidFill>
                            <a:srgbClr val="000000"/>
                          </a:solidFill>
                          <a:effectLst/>
                          <a:latin typeface="Calibri" panose="020F0502020204030204" pitchFamily="34" charset="0"/>
                        </a:rPr>
                        <a:t>Accessible expertise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4362164"/>
                  </a:ext>
                </a:extLst>
              </a:tr>
              <a:tr h="544286">
                <a:tc>
                  <a:txBody>
                    <a:bodyPr/>
                    <a:lstStyle/>
                    <a:p>
                      <a:pPr algn="l" fontAlgn="b"/>
                      <a:r>
                        <a:rPr lang="en-AU" sz="1400" b="0" i="0" u="none" strike="noStrike" dirty="0">
                          <a:solidFill>
                            <a:srgbClr val="000000"/>
                          </a:solidFill>
                          <a:effectLst/>
                          <a:latin typeface="Calibri" panose="020F0502020204030204" pitchFamily="34" charset="0"/>
                        </a:rPr>
                        <a:t>Business case for metadata benefits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3885369"/>
                  </a:ext>
                </a:extLst>
              </a:tr>
              <a:tr h="544286">
                <a:tc>
                  <a:txBody>
                    <a:bodyPr/>
                    <a:lstStyle/>
                    <a:p>
                      <a:pPr algn="l" fontAlgn="b"/>
                      <a:r>
                        <a:rPr lang="en-AU" sz="1400" b="0" i="0" u="none" strike="noStrike" dirty="0">
                          <a:solidFill>
                            <a:srgbClr val="000000"/>
                          </a:solidFill>
                          <a:effectLst/>
                          <a:latin typeface="Calibri" panose="020F0502020204030204" pitchFamily="34" charset="0"/>
                        </a:rPr>
                        <a:t>Education and examples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0643026"/>
                  </a:ext>
                </a:extLst>
              </a:tr>
              <a:tr h="544286">
                <a:tc>
                  <a:txBody>
                    <a:bodyPr/>
                    <a:lstStyle/>
                    <a:p>
                      <a:pPr algn="l" fontAlgn="b"/>
                      <a:r>
                        <a:rPr lang="en-AU" sz="1400" b="0" i="0" u="none" strike="noStrike" dirty="0">
                          <a:solidFill>
                            <a:srgbClr val="000000"/>
                          </a:solidFill>
                          <a:effectLst/>
                          <a:latin typeface="Calibri" panose="020F0502020204030204" pitchFamily="34" charset="0"/>
                        </a:rPr>
                        <a:t>Flexible, fit for purpose but Quality metadata</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546760"/>
                  </a:ext>
                </a:extLst>
              </a:tr>
              <a:tr h="544286">
                <a:tc>
                  <a:txBody>
                    <a:bodyPr/>
                    <a:lstStyle/>
                    <a:p>
                      <a:pPr algn="l" fontAlgn="b"/>
                      <a:r>
                        <a:rPr lang="en-AU" sz="1400" b="0" i="0" u="none" strike="noStrike" dirty="0">
                          <a:solidFill>
                            <a:srgbClr val="000000"/>
                          </a:solidFill>
                          <a:effectLst/>
                          <a:latin typeface="Calibri" panose="020F0502020204030204" pitchFamily="34" charset="0"/>
                        </a:rPr>
                        <a:t>Leadership</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41</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373231"/>
                  </a:ext>
                </a:extLst>
              </a:tr>
              <a:tr h="544286">
                <a:tc>
                  <a:txBody>
                    <a:bodyPr/>
                    <a:lstStyle/>
                    <a:p>
                      <a:pPr algn="l" fontAlgn="b"/>
                      <a:r>
                        <a:rPr lang="en-AU" sz="1400" b="0" i="0" u="none" strike="noStrike" dirty="0">
                          <a:solidFill>
                            <a:srgbClr val="000000"/>
                          </a:solidFill>
                          <a:effectLst/>
                          <a:latin typeface="Calibri" panose="020F0502020204030204" pitchFamily="34" charset="0"/>
                        </a:rPr>
                        <a:t>Shared Infrastructure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1579656"/>
                  </a:ext>
                </a:extLst>
              </a:tr>
              <a:tr h="544286">
                <a:tc>
                  <a:txBody>
                    <a:bodyPr/>
                    <a:lstStyle/>
                    <a:p>
                      <a:pPr algn="l" fontAlgn="b"/>
                      <a:r>
                        <a:rPr lang="en-AU" sz="1400" b="0" i="0" u="none" strike="noStrike" dirty="0">
                          <a:solidFill>
                            <a:srgbClr val="000000"/>
                          </a:solidFill>
                          <a:effectLst/>
                          <a:latin typeface="Calibri" panose="020F0502020204030204" pitchFamily="34" charset="0"/>
                        </a:rPr>
                        <a:t>Transformation pathway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27</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925535"/>
                  </a:ext>
                </a:extLst>
              </a:tr>
            </a:tbl>
          </a:graphicData>
        </a:graphic>
      </p:graphicFrame>
    </p:spTree>
    <p:extLst>
      <p:ext uri="{BB962C8B-B14F-4D97-AF65-F5344CB8AC3E}">
        <p14:creationId xmlns:p14="http://schemas.microsoft.com/office/powerpoint/2010/main" val="404530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4528" y="174626"/>
            <a:ext cx="10515600" cy="913946"/>
          </a:xfrm>
        </p:spPr>
        <p:txBody>
          <a:bodyPr/>
          <a:lstStyle/>
          <a:p>
            <a:r>
              <a:rPr lang="en-AU" dirty="0"/>
              <a:t>Requirement comparison 2018 vs 2020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4644660"/>
              </p:ext>
            </p:extLst>
          </p:nvPr>
        </p:nvGraphicFramePr>
        <p:xfrm>
          <a:off x="4991100" y="1148443"/>
          <a:ext cx="7021286" cy="4838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27412232"/>
              </p:ext>
            </p:extLst>
          </p:nvPr>
        </p:nvGraphicFramePr>
        <p:xfrm>
          <a:off x="195035" y="1148443"/>
          <a:ext cx="4584700" cy="4882239"/>
        </p:xfrm>
        <a:graphic>
          <a:graphicData uri="http://schemas.openxmlformats.org/drawingml/2006/table">
            <a:tbl>
              <a:tblPr/>
              <a:tblGrid>
                <a:gridCol w="3111500">
                  <a:extLst>
                    <a:ext uri="{9D8B030D-6E8A-4147-A177-3AD203B41FA5}">
                      <a16:colId xmlns:a16="http://schemas.microsoft.com/office/drawing/2014/main" val="116699243"/>
                    </a:ext>
                  </a:extLst>
                </a:gridCol>
                <a:gridCol w="825500">
                  <a:extLst>
                    <a:ext uri="{9D8B030D-6E8A-4147-A177-3AD203B41FA5}">
                      <a16:colId xmlns:a16="http://schemas.microsoft.com/office/drawing/2014/main" val="3579948884"/>
                    </a:ext>
                  </a:extLst>
                </a:gridCol>
                <a:gridCol w="647700">
                  <a:extLst>
                    <a:ext uri="{9D8B030D-6E8A-4147-A177-3AD203B41FA5}">
                      <a16:colId xmlns:a16="http://schemas.microsoft.com/office/drawing/2014/main" val="2676735652"/>
                    </a:ext>
                  </a:extLst>
                </a:gridCol>
              </a:tblGrid>
              <a:tr h="542471">
                <a:tc>
                  <a:txBody>
                    <a:bodyPr/>
                    <a:lstStyle/>
                    <a:p>
                      <a:pPr algn="l" fontAlgn="b"/>
                      <a:r>
                        <a:rPr lang="en-AU" sz="1400" b="1" i="0" u="none" strike="noStrike" dirty="0">
                          <a:solidFill>
                            <a:srgbClr val="000000"/>
                          </a:solidFill>
                          <a:effectLst/>
                          <a:latin typeface="Calibri" panose="020F0502020204030204" pitchFamily="34" charset="0"/>
                        </a:rPr>
                        <a:t>Requirement Category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1" i="0" u="none" strike="noStrike" dirty="0">
                          <a:solidFill>
                            <a:srgbClr val="000000"/>
                          </a:solidFill>
                          <a:effectLst/>
                          <a:latin typeface="Calibri" panose="020F0502020204030204" pitchFamily="34" charset="0"/>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a:solidFill>
                            <a:srgbClr val="000000"/>
                          </a:solidFill>
                          <a:effectLst/>
                          <a:latin typeface="Calibri" panose="020F0502020204030204" pitchFamily="34" charset="0"/>
                        </a:rPr>
                        <a:t>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545253"/>
                  </a:ext>
                </a:extLst>
              </a:tr>
              <a:tr h="542471">
                <a:tc>
                  <a:txBody>
                    <a:bodyPr/>
                    <a:lstStyle/>
                    <a:p>
                      <a:pPr algn="l" fontAlgn="b"/>
                      <a:r>
                        <a:rPr lang="en-AU" sz="1400" b="0" i="0" u="none" strike="noStrike" dirty="0">
                          <a:solidFill>
                            <a:srgbClr val="000000"/>
                          </a:solidFill>
                          <a:effectLst/>
                          <a:latin typeface="Calibri" panose="020F0502020204030204" pitchFamily="34" charset="0"/>
                        </a:rPr>
                        <a:t>3rd Party integration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9384651"/>
                  </a:ext>
                </a:extLst>
              </a:tr>
              <a:tr h="542471">
                <a:tc>
                  <a:txBody>
                    <a:bodyPr/>
                    <a:lstStyle/>
                    <a:p>
                      <a:pPr algn="l" fontAlgn="b"/>
                      <a:r>
                        <a:rPr lang="en-AU" sz="1400" b="0" i="0" u="none" strike="noStrike" dirty="0">
                          <a:solidFill>
                            <a:srgbClr val="000000"/>
                          </a:solidFill>
                          <a:effectLst/>
                          <a:latin typeface="Calibri" panose="020F0502020204030204" pitchFamily="34" charset="0"/>
                        </a:rPr>
                        <a:t>Accessible expertise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a:solidFill>
                            <a:srgbClr val="000000"/>
                          </a:solidFill>
                          <a:effectLst/>
                          <a:latin typeface="Calibri" panose="020F050202020403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917045"/>
                  </a:ext>
                </a:extLst>
              </a:tr>
              <a:tr h="542471">
                <a:tc>
                  <a:txBody>
                    <a:bodyPr/>
                    <a:lstStyle/>
                    <a:p>
                      <a:pPr algn="l" fontAlgn="b"/>
                      <a:r>
                        <a:rPr lang="en-AU" sz="1400" b="0" i="0" u="none" strike="noStrike" dirty="0">
                          <a:solidFill>
                            <a:srgbClr val="000000"/>
                          </a:solidFill>
                          <a:effectLst/>
                          <a:latin typeface="Calibri" panose="020F0502020204030204" pitchFamily="34" charset="0"/>
                        </a:rPr>
                        <a:t>Business case for metadata benefits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a:solidFill>
                            <a:srgbClr val="000000"/>
                          </a:solidFill>
                          <a:effectLst/>
                          <a:latin typeface="Calibri" panose="020F0502020204030204" pitchFamily="34" charset="0"/>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9565320"/>
                  </a:ext>
                </a:extLst>
              </a:tr>
              <a:tr h="542471">
                <a:tc>
                  <a:txBody>
                    <a:bodyPr/>
                    <a:lstStyle/>
                    <a:p>
                      <a:pPr algn="l" fontAlgn="b"/>
                      <a:r>
                        <a:rPr lang="en-AU" sz="1400" b="0" i="0" u="none" strike="noStrike">
                          <a:solidFill>
                            <a:srgbClr val="000000"/>
                          </a:solidFill>
                          <a:effectLst/>
                          <a:latin typeface="Calibri" panose="020F0502020204030204" pitchFamily="34" charset="0"/>
                        </a:rPr>
                        <a:t>Education and examples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104282"/>
                  </a:ext>
                </a:extLst>
              </a:tr>
              <a:tr h="542471">
                <a:tc>
                  <a:txBody>
                    <a:bodyPr/>
                    <a:lstStyle/>
                    <a:p>
                      <a:pPr algn="l" fontAlgn="b"/>
                      <a:r>
                        <a:rPr lang="en-AU" sz="1400" b="0" i="0" u="none" strike="noStrike">
                          <a:solidFill>
                            <a:srgbClr val="000000"/>
                          </a:solidFill>
                          <a:effectLst/>
                          <a:latin typeface="Calibri" panose="020F0502020204030204" pitchFamily="34" charset="0"/>
                        </a:rPr>
                        <a:t>Flexible, fit for purpose but Quality metadata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6440881"/>
                  </a:ext>
                </a:extLst>
              </a:tr>
              <a:tr h="542471">
                <a:tc>
                  <a:txBody>
                    <a:bodyPr/>
                    <a:lstStyle/>
                    <a:p>
                      <a:pPr algn="l" fontAlgn="b"/>
                      <a:r>
                        <a:rPr lang="en-AU" sz="1400" b="0" i="0" u="none" strike="noStrike">
                          <a:solidFill>
                            <a:srgbClr val="000000"/>
                          </a:solidFill>
                          <a:effectLst/>
                          <a:latin typeface="Calibri" panose="020F0502020204030204" pitchFamily="34" charset="0"/>
                        </a:rPr>
                        <a:t>Leadership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a:solidFill>
                            <a:srgbClr val="000000"/>
                          </a:solidFill>
                          <a:effectLst/>
                          <a:latin typeface="Calibri" panose="020F0502020204030204" pitchFamily="34" charset="0"/>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836989"/>
                  </a:ext>
                </a:extLst>
              </a:tr>
              <a:tr h="542471">
                <a:tc>
                  <a:txBody>
                    <a:bodyPr/>
                    <a:lstStyle/>
                    <a:p>
                      <a:pPr algn="l" fontAlgn="b"/>
                      <a:r>
                        <a:rPr lang="en-AU" sz="1400" b="0" i="0" u="none" strike="noStrike">
                          <a:solidFill>
                            <a:srgbClr val="000000"/>
                          </a:solidFill>
                          <a:effectLst/>
                          <a:latin typeface="Calibri" panose="020F0502020204030204" pitchFamily="34" charset="0"/>
                        </a:rPr>
                        <a:t>Shared Infrastructure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6746953"/>
                  </a:ext>
                </a:extLst>
              </a:tr>
              <a:tr h="542471">
                <a:tc>
                  <a:txBody>
                    <a:bodyPr/>
                    <a:lstStyle/>
                    <a:p>
                      <a:pPr algn="l" fontAlgn="b"/>
                      <a:r>
                        <a:rPr lang="en-AU" sz="1400" b="0" i="0" u="none" strike="noStrike">
                          <a:solidFill>
                            <a:srgbClr val="000000"/>
                          </a:solidFill>
                          <a:effectLst/>
                          <a:latin typeface="Calibri" panose="020F0502020204030204" pitchFamily="34" charset="0"/>
                        </a:rPr>
                        <a:t>Transformation pathway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400" b="0" i="0" u="none" strike="noStrike" dirty="0">
                          <a:solidFill>
                            <a:srgbClr val="000000"/>
                          </a:solidFill>
                          <a:effectLst/>
                          <a:latin typeface="Calibri" panose="020F0502020204030204" pitchFamily="34" charset="0"/>
                        </a:rPr>
                        <a:t>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864321"/>
                  </a:ext>
                </a:extLst>
              </a:tr>
            </a:tbl>
          </a:graphicData>
        </a:graphic>
      </p:graphicFrame>
    </p:spTree>
    <p:extLst>
      <p:ext uri="{BB962C8B-B14F-4D97-AF65-F5344CB8AC3E}">
        <p14:creationId xmlns:p14="http://schemas.microsoft.com/office/powerpoint/2010/main" val="1090656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29778335"/>
              </p:ext>
            </p:extLst>
          </p:nvPr>
        </p:nvGraphicFramePr>
        <p:xfrm>
          <a:off x="168727" y="342953"/>
          <a:ext cx="11696701" cy="5857623"/>
        </p:xfrm>
        <a:graphic>
          <a:graphicData uri="http://schemas.openxmlformats.org/drawingml/2006/table">
            <a:tbl>
              <a:tblPr/>
              <a:tblGrid>
                <a:gridCol w="266702">
                  <a:extLst>
                    <a:ext uri="{9D8B030D-6E8A-4147-A177-3AD203B41FA5}">
                      <a16:colId xmlns:a16="http://schemas.microsoft.com/office/drawing/2014/main" val="2957096578"/>
                    </a:ext>
                  </a:extLst>
                </a:gridCol>
                <a:gridCol w="2365056">
                  <a:extLst>
                    <a:ext uri="{9D8B030D-6E8A-4147-A177-3AD203B41FA5}">
                      <a16:colId xmlns:a16="http://schemas.microsoft.com/office/drawing/2014/main" val="3804898659"/>
                    </a:ext>
                  </a:extLst>
                </a:gridCol>
                <a:gridCol w="9064943">
                  <a:extLst>
                    <a:ext uri="{9D8B030D-6E8A-4147-A177-3AD203B41FA5}">
                      <a16:colId xmlns:a16="http://schemas.microsoft.com/office/drawing/2014/main" val="1812949659"/>
                    </a:ext>
                  </a:extLst>
                </a:gridCol>
              </a:tblGrid>
              <a:tr h="289615">
                <a:tc>
                  <a:txBody>
                    <a:bodyPr/>
                    <a:lstStyle/>
                    <a:p>
                      <a:pPr>
                        <a:lnSpc>
                          <a:spcPct val="107000"/>
                        </a:lnSpc>
                        <a:spcAft>
                          <a:spcPts val="0"/>
                        </a:spcAft>
                      </a:pPr>
                      <a:r>
                        <a:rPr lang="en-AU"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Classification</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b="1">
                          <a:solidFill>
                            <a:srgbClr val="000000"/>
                          </a:solidFill>
                          <a:effectLst/>
                          <a:latin typeface="Calibri" panose="020F0502020204030204" pitchFamily="34" charset="0"/>
                          <a:ea typeface="Calibri" panose="020F0502020204030204" pitchFamily="34" charset="0"/>
                          <a:cs typeface="Calibri" panose="020F0502020204030204" pitchFamily="34" charset="0"/>
                        </a:rPr>
                        <a:t>Metadata Requirement description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0551586"/>
                  </a:ext>
                </a:extLst>
              </a:tr>
              <a:tr h="579229">
                <a:tc>
                  <a:txBody>
                    <a:bodyPr/>
                    <a:lstStyle/>
                    <a:p>
                      <a:pPr>
                        <a:lnSpc>
                          <a:spcPct val="107000"/>
                        </a:lnSpc>
                        <a:spcAft>
                          <a:spcPts val="0"/>
                        </a:spcAft>
                      </a:pPr>
                      <a:r>
                        <a:rPr lang="en-AU"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 </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Flexible, fit for purpose but Quality metadata profile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Develop an easy to understand, flexible, fit for majority of purposes profile which clearly articulates what each element is and why It is important. Ensure the profile can be easily extended to meet the specific needs of individual organisation needs.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156597"/>
                  </a:ext>
                </a:extLst>
              </a:tr>
              <a:tr h="579229">
                <a:tc>
                  <a:txBody>
                    <a:bodyPr/>
                    <a:lstStyle/>
                    <a:p>
                      <a:pPr>
                        <a:lnSpc>
                          <a:spcPct val="107000"/>
                        </a:lnSpc>
                        <a:spcAft>
                          <a:spcPts val="0"/>
                        </a:spcAft>
                      </a:pPr>
                      <a:r>
                        <a:rPr lang="en-AU"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 </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Leadership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Need ongoing leadership identifying what is the preferable standard for implementation and management. Articulation on how to utilise the standard, education on the value and importance of metadata, and the ongoing monitoring and championship of metadata.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6567869"/>
                  </a:ext>
                </a:extLst>
              </a:tr>
              <a:tr h="868844">
                <a:tc>
                  <a:txBody>
                    <a:bodyPr/>
                    <a:lstStyle/>
                    <a:p>
                      <a:pPr>
                        <a:lnSpc>
                          <a:spcPct val="107000"/>
                        </a:lnSpc>
                        <a:spcAft>
                          <a:spcPts val="0"/>
                        </a:spcAft>
                      </a:pPr>
                      <a:r>
                        <a:rPr lang="en-AU"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 </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Business case for metadata benefits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Clearly articulate the case for change to the new version of the metadata standards. The case needs to include benefits, dis-benefits, requirements and implications. This case needs to target decision makers, metadata system managers, and data custodians to improve the overall understanding of the importance, whilst providing a framework to assist decision making about planning requirements.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0820053"/>
                  </a:ext>
                </a:extLst>
              </a:tr>
              <a:tr h="579229">
                <a:tc>
                  <a:txBody>
                    <a:bodyPr/>
                    <a:lstStyle/>
                    <a:p>
                      <a:pPr>
                        <a:lnSpc>
                          <a:spcPct val="107000"/>
                        </a:lnSpc>
                        <a:spcAft>
                          <a:spcPts val="0"/>
                        </a:spcAft>
                      </a:pPr>
                      <a:r>
                        <a:rPr lang="en-AU"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Shared Infrastructure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Assess the viability of a hosted, federated metadata system to assist agencies without the capability, capacity and or business barriers to manage standards compliant metadata, which can be disseminated. </a:t>
                      </a:r>
                      <a:r>
                        <a:rPr lang="en-AU"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Where does data.gov.au fit</a:t>
                      </a: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Ensure tools are available to assist in the creation and compliance assessment of metadata records.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8782550"/>
                  </a:ext>
                </a:extLst>
              </a:tr>
              <a:tr h="868844">
                <a:tc>
                  <a:txBody>
                    <a:bodyPr/>
                    <a:lstStyle/>
                    <a:p>
                      <a:pPr>
                        <a:lnSpc>
                          <a:spcPct val="107000"/>
                        </a:lnSpc>
                        <a:spcAft>
                          <a:spcPts val="0"/>
                        </a:spcAft>
                      </a:pPr>
                      <a:r>
                        <a:rPr lang="en-AU"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 </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Accessible expertise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Make discoverable what expertise is available to advise and assist end users on the implementation and management of the standard, profiles and technology options. Ensure best practice frameworks are easy to understand and can be utilised by all key stakeholders including technical experts, data managers and decision makers to support the uptake of the standards consistently.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9873033"/>
                  </a:ext>
                </a:extLst>
              </a:tr>
              <a:tr h="579229">
                <a:tc>
                  <a:txBody>
                    <a:bodyPr/>
                    <a:lstStyle/>
                    <a:p>
                      <a:pPr>
                        <a:lnSpc>
                          <a:spcPct val="107000"/>
                        </a:lnSpc>
                        <a:spcAft>
                          <a:spcPts val="0"/>
                        </a:spcAft>
                      </a:pPr>
                      <a:r>
                        <a:rPr lang="en-AU" sz="900">
                          <a:solidFill>
                            <a:srgbClr val="000000"/>
                          </a:solidFill>
                          <a:effectLst/>
                          <a:latin typeface="Calibri" panose="020F0502020204030204" pitchFamily="34" charset="0"/>
                          <a:ea typeface="Calibri" panose="020F0502020204030204" pitchFamily="34" charset="0"/>
                          <a:cs typeface="Calibri" panose="020F0502020204030204" pitchFamily="34" charset="0"/>
                        </a:rPr>
                        <a:t>6 </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3rd Party integration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Ensure the new profiles and supporting technologies can enable seamless integration between different users and application choices including crowd sourced data and common applications such as ESRI.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2324343"/>
                  </a:ext>
                </a:extLst>
              </a:tr>
              <a:tr h="579229">
                <a:tc>
                  <a:txBody>
                    <a:bodyPr/>
                    <a:lstStyle/>
                    <a:p>
                      <a:pPr>
                        <a:lnSpc>
                          <a:spcPct val="107000"/>
                        </a:lnSpc>
                        <a:spcAft>
                          <a:spcPts val="0"/>
                        </a:spcAft>
                      </a:pPr>
                      <a:r>
                        <a:rPr lang="en-AU"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 </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Education and examples </a:t>
                      </a:r>
                      <a:endParaRPr lang="en-AU"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Based off the agreed profile, develop a suite of examples, which clearly articulate what a quality metadata record looks like. This resource will provide real world examples, which can be easily adopted to meet the needs of non-expert.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5186035"/>
                  </a:ext>
                </a:extLst>
              </a:tr>
              <a:tr h="579229">
                <a:tc>
                  <a:txBody>
                    <a:bodyPr/>
                    <a:lstStyle/>
                    <a:p>
                      <a:pPr>
                        <a:lnSpc>
                          <a:spcPct val="107000"/>
                        </a:lnSpc>
                        <a:spcAft>
                          <a:spcPts val="0"/>
                        </a:spcAft>
                      </a:pPr>
                      <a:r>
                        <a:rPr lang="en-AU"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 </a:t>
                      </a:r>
                      <a:endParaRPr lang="en-AU" sz="100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Transformation pathway </a:t>
                      </a:r>
                      <a:endParaRPr lang="en-AU" sz="14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0"/>
                        </a:spcAft>
                      </a:pPr>
                      <a:r>
                        <a:rPr lang="en-AU"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Develop a roadmap and a national picture to measure the status of metadata capability nationally. Ensure there is a clear path on how to migrate from existing standards base to the new standards, including associated tooling and mapping.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1463" marR="614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8545923"/>
                  </a:ext>
                </a:extLst>
              </a:tr>
            </a:tbl>
          </a:graphicData>
        </a:graphic>
      </p:graphicFrame>
    </p:spTree>
    <p:extLst>
      <p:ext uri="{BB962C8B-B14F-4D97-AF65-F5344CB8AC3E}">
        <p14:creationId xmlns:p14="http://schemas.microsoft.com/office/powerpoint/2010/main" val="1809403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0275"/>
          </a:xfrm>
        </p:spPr>
        <p:txBody>
          <a:bodyPr>
            <a:normAutofit fontScale="90000"/>
          </a:bodyPr>
          <a:lstStyle/>
          <a:p>
            <a:r>
              <a:rPr lang="en-AU" dirty="0"/>
              <a:t>ANZ MDWG Roadmap v1 - Major achievements </a:t>
            </a:r>
          </a:p>
        </p:txBody>
      </p:sp>
      <p:sp>
        <p:nvSpPr>
          <p:cNvPr id="3" name="Content Placeholder 2"/>
          <p:cNvSpPr>
            <a:spLocks noGrp="1"/>
          </p:cNvSpPr>
          <p:nvPr>
            <p:ph idx="1"/>
          </p:nvPr>
        </p:nvSpPr>
        <p:spPr>
          <a:xfrm>
            <a:off x="838200" y="1295400"/>
            <a:ext cx="10515600" cy="4881563"/>
          </a:xfrm>
        </p:spPr>
        <p:txBody>
          <a:bodyPr vert="horz" lIns="91440" tIns="45720" rIns="91440" bIns="45720" rtlCol="0" anchor="t">
            <a:normAutofit fontScale="92500" lnSpcReduction="10000"/>
          </a:bodyPr>
          <a:lstStyle/>
          <a:p>
            <a:r>
              <a:rPr lang="en-AU" dirty="0"/>
              <a:t>ANZ MDWG work was effective in addressing issues</a:t>
            </a:r>
          </a:p>
          <a:p>
            <a:pPr lvl="0"/>
            <a:r>
              <a:rPr lang="en-AU" dirty="0"/>
              <a:t>Trust in the group, level of expertise and quality of advice has increased</a:t>
            </a:r>
          </a:p>
          <a:p>
            <a:pPr lvl="0"/>
            <a:r>
              <a:rPr lang="en-AU" dirty="0"/>
              <a:t>Recognised usefulness of produced communication and support materials</a:t>
            </a:r>
          </a:p>
          <a:p>
            <a:pPr lvl="0"/>
            <a:r>
              <a:rPr lang="en-AU" dirty="0"/>
              <a:t>The groups is at a more mature/advanced stage</a:t>
            </a:r>
          </a:p>
          <a:p>
            <a:r>
              <a:rPr lang="en-AU" dirty="0"/>
              <a:t>Shift in thinking: </a:t>
            </a:r>
            <a:r>
              <a:rPr lang="en-AU" b="1" u="sng" dirty="0"/>
              <a:t>more focus on implementation</a:t>
            </a:r>
            <a:r>
              <a:rPr lang="en-AU" dirty="0"/>
              <a:t>, </a:t>
            </a:r>
            <a:r>
              <a:rPr lang="en-AU" b="1" u="sng" dirty="0"/>
              <a:t>transitioning paths and ability to influence technical decisions</a:t>
            </a:r>
            <a:r>
              <a:rPr lang="en-AU" dirty="0"/>
              <a:t> </a:t>
            </a:r>
          </a:p>
          <a:p>
            <a:pPr lvl="0"/>
            <a:r>
              <a:rPr lang="en-AU" dirty="0"/>
              <a:t>Looking for utilising expertise and improving governance</a:t>
            </a:r>
          </a:p>
          <a:p>
            <a:pPr lvl="0"/>
            <a:r>
              <a:rPr lang="en-AU" dirty="0"/>
              <a:t>Improved collaboration with other ICSM WG, e.g. Geodesy WG</a:t>
            </a:r>
          </a:p>
          <a:p>
            <a:pPr marL="0" lvl="0" indent="0">
              <a:buNone/>
            </a:pPr>
            <a:endParaRPr lang="en-AU" dirty="0"/>
          </a:p>
          <a:p>
            <a:pPr marL="0" lvl="0" indent="0" algn="ctr">
              <a:buNone/>
            </a:pPr>
            <a:r>
              <a:rPr lang="en-AU" b="1" dirty="0">
                <a:solidFill>
                  <a:schemeClr val="accent6">
                    <a:lumMod val="75000"/>
                  </a:schemeClr>
                </a:solidFill>
              </a:rPr>
              <a:t>This indicates that the first roadmap actually resulted in the changes we wanted to see</a:t>
            </a:r>
            <a:endParaRPr lang="en-AU" b="1" dirty="0">
              <a:solidFill>
                <a:schemeClr val="accent6">
                  <a:lumMod val="75000"/>
                </a:schemeClr>
              </a:solidFill>
              <a:cs typeface="Calibri"/>
            </a:endParaRPr>
          </a:p>
        </p:txBody>
      </p:sp>
    </p:spTree>
    <p:extLst>
      <p:ext uri="{BB962C8B-B14F-4D97-AF65-F5344CB8AC3E}">
        <p14:creationId xmlns:p14="http://schemas.microsoft.com/office/powerpoint/2010/main" val="38500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62289"/>
          </a:xfrm>
        </p:spPr>
        <p:txBody>
          <a:bodyPr>
            <a:normAutofit fontScale="90000"/>
          </a:bodyPr>
          <a:lstStyle/>
          <a:p>
            <a:r>
              <a:rPr lang="en-AU" b="1" dirty="0"/>
              <a:t>Summary of requirements</a:t>
            </a:r>
            <a:r>
              <a:rPr lang="en-AU" dirty="0"/>
              <a:t> - Roadmap v2 Priorities (TBC)</a:t>
            </a:r>
          </a:p>
        </p:txBody>
      </p:sp>
      <p:sp>
        <p:nvSpPr>
          <p:cNvPr id="3" name="Content Placeholder 2"/>
          <p:cNvSpPr>
            <a:spLocks noGrp="1"/>
          </p:cNvSpPr>
          <p:nvPr>
            <p:ph idx="1"/>
          </p:nvPr>
        </p:nvSpPr>
        <p:spPr>
          <a:xfrm>
            <a:off x="838200" y="1959429"/>
            <a:ext cx="10820400" cy="4217534"/>
          </a:xfrm>
        </p:spPr>
        <p:txBody>
          <a:bodyPr vert="horz" lIns="91440" tIns="45720" rIns="91440" bIns="45720" rtlCol="0" anchor="t">
            <a:normAutofit/>
          </a:bodyPr>
          <a:lstStyle/>
          <a:p>
            <a:pPr>
              <a:spcAft>
                <a:spcPts val="1200"/>
              </a:spcAft>
            </a:pPr>
            <a:r>
              <a:rPr lang="en-AU" b="1" dirty="0"/>
              <a:t>Support for transformation pathways </a:t>
            </a:r>
            <a:r>
              <a:rPr lang="en-AU" dirty="0"/>
              <a:t>- </a:t>
            </a:r>
            <a:r>
              <a:rPr lang="en-AU" dirty="0">
                <a:solidFill>
                  <a:schemeClr val="accent6"/>
                </a:solidFill>
              </a:rPr>
              <a:t>Strong increase</a:t>
            </a:r>
          </a:p>
          <a:p>
            <a:pPr>
              <a:spcAft>
                <a:spcPts val="1200"/>
              </a:spcAft>
            </a:pPr>
            <a:r>
              <a:rPr lang="en-AU" b="1" dirty="0"/>
              <a:t>Metadata validator and creation/editing tools</a:t>
            </a:r>
            <a:r>
              <a:rPr lang="en-AU" dirty="0"/>
              <a:t> – </a:t>
            </a:r>
            <a:r>
              <a:rPr lang="en-AU" dirty="0">
                <a:solidFill>
                  <a:schemeClr val="accent6"/>
                </a:solidFill>
              </a:rPr>
              <a:t>Significant increase</a:t>
            </a:r>
            <a:endParaRPr lang="en-AU" dirty="0">
              <a:solidFill>
                <a:schemeClr val="accent6"/>
              </a:solidFill>
              <a:cs typeface="Calibri"/>
            </a:endParaRPr>
          </a:p>
          <a:p>
            <a:pPr>
              <a:spcAft>
                <a:spcPts val="1200"/>
              </a:spcAft>
            </a:pPr>
            <a:r>
              <a:rPr lang="en-AU" b="1" dirty="0"/>
              <a:t>Need for expert support for data specific profiles and implementation</a:t>
            </a:r>
            <a:r>
              <a:rPr lang="en-AU" dirty="0"/>
              <a:t> </a:t>
            </a:r>
            <a:r>
              <a:rPr lang="en-AU" b="1" dirty="0"/>
              <a:t>examples</a:t>
            </a:r>
            <a:r>
              <a:rPr lang="en-AU" dirty="0"/>
              <a:t> - </a:t>
            </a:r>
            <a:r>
              <a:rPr lang="en-AU" dirty="0">
                <a:solidFill>
                  <a:schemeClr val="accent6"/>
                </a:solidFill>
              </a:rPr>
              <a:t>Increase</a:t>
            </a:r>
            <a:endParaRPr lang="en-AU" dirty="0">
              <a:solidFill>
                <a:schemeClr val="accent6"/>
              </a:solidFill>
              <a:cs typeface="Calibri"/>
            </a:endParaRPr>
          </a:p>
          <a:p>
            <a:pPr>
              <a:spcAft>
                <a:spcPts val="1200"/>
              </a:spcAft>
            </a:pPr>
            <a:r>
              <a:rPr lang="en-AU" b="1" dirty="0"/>
              <a:t>Improving technical governance</a:t>
            </a:r>
            <a:r>
              <a:rPr lang="en-AU" dirty="0"/>
              <a:t> - </a:t>
            </a:r>
            <a:r>
              <a:rPr lang="en-AU" dirty="0">
                <a:solidFill>
                  <a:schemeClr val="accent6"/>
                </a:solidFill>
              </a:rPr>
              <a:t>Increase</a:t>
            </a:r>
            <a:endParaRPr lang="en-AU" dirty="0">
              <a:solidFill>
                <a:schemeClr val="accent6"/>
              </a:solidFill>
              <a:cs typeface="Calibri"/>
            </a:endParaRPr>
          </a:p>
        </p:txBody>
      </p:sp>
    </p:spTree>
    <p:extLst>
      <p:ext uri="{BB962C8B-B14F-4D97-AF65-F5344CB8AC3E}">
        <p14:creationId xmlns:p14="http://schemas.microsoft.com/office/powerpoint/2010/main" val="750253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4786" y="1311729"/>
            <a:ext cx="10515600" cy="5709557"/>
          </a:xfrm>
        </p:spPr>
        <p:txBody>
          <a:bodyPr vert="horz" lIns="91440" tIns="45720" rIns="91440" bIns="45720" rtlCol="0" anchor="t">
            <a:normAutofit/>
          </a:bodyPr>
          <a:lstStyle/>
          <a:p>
            <a:pPr marL="0" indent="0">
              <a:spcAft>
                <a:spcPts val="1200"/>
              </a:spcAft>
              <a:buNone/>
            </a:pPr>
            <a:r>
              <a:rPr lang="en-AU" sz="4400" b="1" dirty="0">
                <a:latin typeface="Arial" panose="020B0604020202020204" pitchFamily="34" charset="0"/>
                <a:cs typeface="Arial" panose="020B0604020202020204" pitchFamily="34" charset="0"/>
              </a:rPr>
              <a:t>Survey summary:</a:t>
            </a:r>
          </a:p>
          <a:p>
            <a:pPr marL="0" indent="0">
              <a:spcAft>
                <a:spcPts val="600"/>
              </a:spcAft>
              <a:buNone/>
            </a:pPr>
            <a:r>
              <a:rPr lang="en-AU" dirty="0"/>
              <a:t>The survey</a:t>
            </a:r>
          </a:p>
          <a:p>
            <a:pPr lvl="1">
              <a:spcAft>
                <a:spcPts val="600"/>
              </a:spcAft>
            </a:pPr>
            <a:r>
              <a:rPr lang="en-AU" dirty="0"/>
              <a:t>Conducted in April 2020</a:t>
            </a:r>
          </a:p>
          <a:p>
            <a:pPr lvl="1">
              <a:spcAft>
                <a:spcPts val="600"/>
              </a:spcAft>
            </a:pPr>
            <a:r>
              <a:rPr lang="en-AU" dirty="0"/>
              <a:t>22 organisations provided responses</a:t>
            </a:r>
          </a:p>
          <a:p>
            <a:pPr marL="0" indent="0">
              <a:spcAft>
                <a:spcPts val="600"/>
              </a:spcAft>
              <a:buNone/>
            </a:pPr>
            <a:r>
              <a:rPr lang="en-AU" dirty="0"/>
              <a:t>Survey aim:</a:t>
            </a:r>
          </a:p>
          <a:p>
            <a:pPr lvl="1">
              <a:spcAft>
                <a:spcPts val="600"/>
              </a:spcAft>
            </a:pPr>
            <a:r>
              <a:rPr lang="en-AU"/>
              <a:t>Identify adoption of </a:t>
            </a:r>
            <a:r>
              <a:rPr lang="en-AU">
                <a:ea typeface="+mn-lt"/>
                <a:cs typeface="+mn-lt"/>
              </a:rPr>
              <a:t>ISO 19115-1 (-3)</a:t>
            </a:r>
            <a:r>
              <a:rPr lang="en-AU"/>
              <a:t> within organisations  </a:t>
            </a:r>
            <a:endParaRPr lang="en-AU">
              <a:cs typeface="Calibri"/>
            </a:endParaRPr>
          </a:p>
          <a:p>
            <a:pPr lvl="1">
              <a:spcAft>
                <a:spcPts val="600"/>
              </a:spcAft>
            </a:pPr>
            <a:r>
              <a:rPr lang="en-AU"/>
              <a:t>Part 1 – to define issues/challenges and the priority in addressing these</a:t>
            </a:r>
            <a:endParaRPr lang="en-AU">
              <a:cs typeface="Calibri" panose="020F0502020204030204"/>
            </a:endParaRPr>
          </a:p>
          <a:p>
            <a:pPr lvl="1">
              <a:spcAft>
                <a:spcPts val="600"/>
              </a:spcAft>
            </a:pPr>
            <a:r>
              <a:rPr lang="en-AU" dirty="0"/>
              <a:t>Part 2 – to define requirements and their priorities </a:t>
            </a:r>
          </a:p>
        </p:txBody>
      </p:sp>
    </p:spTree>
    <p:extLst>
      <p:ext uri="{BB962C8B-B14F-4D97-AF65-F5344CB8AC3E}">
        <p14:creationId xmlns:p14="http://schemas.microsoft.com/office/powerpoint/2010/main" val="289838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2128" y="1069068"/>
            <a:ext cx="10793185" cy="4351338"/>
          </a:xfrm>
        </p:spPr>
        <p:txBody>
          <a:bodyPr/>
          <a:lstStyle/>
          <a:p>
            <a:pPr marL="0" indent="0">
              <a:spcBef>
                <a:spcPts val="1800"/>
              </a:spcBef>
              <a:spcAft>
                <a:spcPts val="1200"/>
              </a:spcAft>
              <a:buNone/>
            </a:pPr>
            <a:r>
              <a:rPr lang="en-AU" sz="4400" b="1" dirty="0">
                <a:latin typeface="Arial" panose="020B0604020202020204" pitchFamily="34" charset="0"/>
                <a:cs typeface="Arial" panose="020B0604020202020204" pitchFamily="34" charset="0"/>
              </a:rPr>
              <a:t>Analysis Approach:</a:t>
            </a:r>
          </a:p>
          <a:p>
            <a:pPr>
              <a:spcAft>
                <a:spcPts val="600"/>
              </a:spcAft>
              <a:buFont typeface="Wingdings" panose="05000000000000000000" pitchFamily="2" charset="2"/>
              <a:buChar char="ü"/>
            </a:pPr>
            <a:r>
              <a:rPr lang="en-AU" dirty="0"/>
              <a:t>Analysis of responses</a:t>
            </a:r>
          </a:p>
          <a:p>
            <a:pPr>
              <a:spcAft>
                <a:spcPts val="600"/>
              </a:spcAft>
              <a:buFont typeface="Wingdings" panose="05000000000000000000" pitchFamily="2" charset="2"/>
              <a:buChar char="ü"/>
            </a:pPr>
            <a:r>
              <a:rPr lang="en-AU" dirty="0"/>
              <a:t>Grouping and standardisation using the survey 1 classification schemas</a:t>
            </a:r>
          </a:p>
          <a:p>
            <a:pPr>
              <a:spcAft>
                <a:spcPts val="600"/>
              </a:spcAft>
              <a:buFont typeface="Wingdings" panose="05000000000000000000" pitchFamily="2" charset="2"/>
              <a:buChar char="ü"/>
            </a:pPr>
            <a:r>
              <a:rPr lang="en-AU" dirty="0"/>
              <a:t>Normalisation against number of participants</a:t>
            </a:r>
          </a:p>
          <a:p>
            <a:pPr marL="285750" indent="-285750">
              <a:spcAft>
                <a:spcPts val="600"/>
              </a:spcAft>
              <a:buFont typeface="Wingdings" panose="05000000000000000000" pitchFamily="2" charset="2"/>
              <a:buChar char="Ø"/>
            </a:pPr>
            <a:r>
              <a:rPr lang="en-AU" dirty="0"/>
              <a:t>Provision of summary tables and bar charts for the Survey 2</a:t>
            </a:r>
          </a:p>
          <a:p>
            <a:pPr marL="285750" indent="-285750">
              <a:spcAft>
                <a:spcPts val="600"/>
              </a:spcAft>
              <a:buFont typeface="Wingdings" panose="05000000000000000000" pitchFamily="2" charset="2"/>
              <a:buChar char="Ø"/>
            </a:pPr>
            <a:r>
              <a:rPr lang="en-AU" dirty="0"/>
              <a:t>Provision of comparison tables and bar charts for Surveys 1 and 2</a:t>
            </a:r>
          </a:p>
          <a:p>
            <a:pPr marL="0" indent="0">
              <a:buNone/>
            </a:pPr>
            <a:endParaRPr lang="en-AU" dirty="0"/>
          </a:p>
        </p:txBody>
      </p:sp>
    </p:spTree>
    <p:extLst>
      <p:ext uri="{BB962C8B-B14F-4D97-AF65-F5344CB8AC3E}">
        <p14:creationId xmlns:p14="http://schemas.microsoft.com/office/powerpoint/2010/main" val="417398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329" y="1167039"/>
            <a:ext cx="10515600" cy="4351338"/>
          </a:xfrm>
        </p:spPr>
        <p:txBody>
          <a:bodyPr vert="horz" lIns="91440" tIns="45720" rIns="91440" bIns="45720" rtlCol="0" anchor="t">
            <a:normAutofit lnSpcReduction="10000"/>
          </a:bodyPr>
          <a:lstStyle/>
          <a:p>
            <a:pPr marL="0" indent="0">
              <a:spcBef>
                <a:spcPts val="1800"/>
              </a:spcBef>
              <a:spcAft>
                <a:spcPts val="1200"/>
              </a:spcAft>
              <a:buNone/>
            </a:pPr>
            <a:r>
              <a:rPr lang="en-AU" sz="4400" b="1" dirty="0">
                <a:latin typeface="Arial" panose="020B0604020202020204" pitchFamily="34" charset="0"/>
                <a:cs typeface="Arial" panose="020B0604020202020204" pitchFamily="34" charset="0"/>
              </a:rPr>
              <a:t>Approach for the Roadmap v2:</a:t>
            </a:r>
          </a:p>
          <a:p>
            <a:pPr>
              <a:spcBef>
                <a:spcPts val="600"/>
              </a:spcBef>
              <a:spcAft>
                <a:spcPts val="600"/>
              </a:spcAft>
              <a:buFont typeface="Wingdings" panose="05000000000000000000" pitchFamily="2" charset="2"/>
              <a:buChar char="ü"/>
            </a:pPr>
            <a:r>
              <a:rPr lang="en-AU" dirty="0"/>
              <a:t>Review of Survey results</a:t>
            </a:r>
          </a:p>
          <a:p>
            <a:pPr>
              <a:spcBef>
                <a:spcPts val="600"/>
              </a:spcBef>
              <a:spcAft>
                <a:spcPts val="600"/>
              </a:spcAft>
              <a:buFont typeface="Wingdings" panose="05000000000000000000" pitchFamily="2" charset="2"/>
              <a:buChar char="ü"/>
            </a:pPr>
            <a:r>
              <a:rPr lang="en-AU" dirty="0"/>
              <a:t>Summary report on the responses</a:t>
            </a:r>
          </a:p>
          <a:p>
            <a:pPr>
              <a:spcBef>
                <a:spcPts val="600"/>
              </a:spcBef>
              <a:spcAft>
                <a:spcPts val="600"/>
              </a:spcAft>
              <a:buFont typeface="Wingdings" panose="05000000000000000000" pitchFamily="2" charset="2"/>
              <a:buChar char="ü"/>
            </a:pPr>
            <a:r>
              <a:rPr lang="en-AU"/>
              <a:t>Identify any trends</a:t>
            </a:r>
            <a:endParaRPr lang="en-AU">
              <a:cs typeface="Calibri"/>
            </a:endParaRPr>
          </a:p>
          <a:p>
            <a:pPr>
              <a:spcBef>
                <a:spcPts val="600"/>
              </a:spcBef>
              <a:spcAft>
                <a:spcPts val="600"/>
              </a:spcAft>
              <a:buFont typeface="Wingdings" panose="05000000000000000000" pitchFamily="2" charset="2"/>
              <a:buChar char="Ø"/>
            </a:pPr>
            <a:r>
              <a:rPr lang="en-AU" dirty="0"/>
              <a:t>Review and endorse Survey report by ANZ MDWG</a:t>
            </a:r>
          </a:p>
          <a:p>
            <a:pPr lvl="1">
              <a:spcBef>
                <a:spcPts val="600"/>
              </a:spcBef>
              <a:spcAft>
                <a:spcPts val="600"/>
              </a:spcAft>
              <a:buFont typeface="Wingdings" panose="05000000000000000000" pitchFamily="2" charset="2"/>
              <a:buChar char="ü"/>
            </a:pPr>
            <a:r>
              <a:rPr lang="en-AU" dirty="0"/>
              <a:t>Confirmed by the preliminary review of Technical MDWG</a:t>
            </a:r>
          </a:p>
          <a:p>
            <a:pPr marL="285750" indent="-285750">
              <a:spcBef>
                <a:spcPts val="600"/>
              </a:spcBef>
              <a:spcAft>
                <a:spcPts val="600"/>
              </a:spcAft>
              <a:buFont typeface="Wingdings" panose="05000000000000000000" pitchFamily="2" charset="2"/>
              <a:buChar char="Ø"/>
            </a:pPr>
            <a:r>
              <a:rPr lang="en-AU" dirty="0"/>
              <a:t>Agree on priorities and recommendations</a:t>
            </a:r>
          </a:p>
          <a:p>
            <a:pPr marL="285750" indent="-285750">
              <a:spcBef>
                <a:spcPts val="600"/>
              </a:spcBef>
              <a:spcAft>
                <a:spcPts val="600"/>
              </a:spcAft>
              <a:buFont typeface="Wingdings" panose="05000000000000000000" pitchFamily="2" charset="2"/>
              <a:buChar char="Ø"/>
            </a:pPr>
            <a:r>
              <a:rPr lang="en-AU" dirty="0"/>
              <a:t>Create MDWG Roadmap v2</a:t>
            </a:r>
          </a:p>
          <a:p>
            <a:pPr marL="0" indent="0">
              <a:buNone/>
            </a:pPr>
            <a:endParaRPr lang="en-AU" dirty="0"/>
          </a:p>
        </p:txBody>
      </p:sp>
    </p:spTree>
    <p:extLst>
      <p:ext uri="{BB962C8B-B14F-4D97-AF65-F5344CB8AC3E}">
        <p14:creationId xmlns:p14="http://schemas.microsoft.com/office/powerpoint/2010/main" val="19559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1789"/>
          </a:xfrm>
        </p:spPr>
        <p:txBody>
          <a:bodyPr/>
          <a:lstStyle/>
          <a:p>
            <a:r>
              <a:rPr lang="en-AU" dirty="0"/>
              <a:t>Adoption of the ISO 19115-1 (-3)</a:t>
            </a:r>
          </a:p>
        </p:txBody>
      </p:sp>
      <p:graphicFrame>
        <p:nvGraphicFramePr>
          <p:cNvPr id="4" name="Table 3"/>
          <p:cNvGraphicFramePr>
            <a:graphicFrameLocks noGrp="1"/>
          </p:cNvGraphicFramePr>
          <p:nvPr>
            <p:extLst>
              <p:ext uri="{D42A27DB-BD31-4B8C-83A1-F6EECF244321}">
                <p14:modId xmlns:p14="http://schemas.microsoft.com/office/powerpoint/2010/main" val="2244170653"/>
              </p:ext>
            </p:extLst>
          </p:nvPr>
        </p:nvGraphicFramePr>
        <p:xfrm>
          <a:off x="1025071" y="2069496"/>
          <a:ext cx="9163958" cy="2876052"/>
        </p:xfrm>
        <a:graphic>
          <a:graphicData uri="http://schemas.openxmlformats.org/drawingml/2006/table">
            <a:tbl>
              <a:tblPr firstRow="1" bandRow="1">
                <a:tableStyleId>{5C22544A-7EE6-4342-B048-85BDC9FD1C3A}</a:tableStyleId>
              </a:tblPr>
              <a:tblGrid>
                <a:gridCol w="4581979">
                  <a:extLst>
                    <a:ext uri="{9D8B030D-6E8A-4147-A177-3AD203B41FA5}">
                      <a16:colId xmlns:a16="http://schemas.microsoft.com/office/drawing/2014/main" val="2782713520"/>
                    </a:ext>
                  </a:extLst>
                </a:gridCol>
                <a:gridCol w="4581979">
                  <a:extLst>
                    <a:ext uri="{9D8B030D-6E8A-4147-A177-3AD203B41FA5}">
                      <a16:colId xmlns:a16="http://schemas.microsoft.com/office/drawing/2014/main" val="420233977"/>
                    </a:ext>
                  </a:extLst>
                </a:gridCol>
              </a:tblGrid>
              <a:tr h="558993">
                <a:tc>
                  <a:txBody>
                    <a:bodyPr/>
                    <a:lstStyle/>
                    <a:p>
                      <a:r>
                        <a:rPr lang="en-AU" dirty="0"/>
                        <a:t>No of organisations</a:t>
                      </a:r>
                    </a:p>
                  </a:txBody>
                  <a:tcPr/>
                </a:tc>
                <a:tc>
                  <a:txBody>
                    <a:bodyPr/>
                    <a:lstStyle/>
                    <a:p>
                      <a:r>
                        <a:rPr lang="en-AU" dirty="0"/>
                        <a:t>No of responses</a:t>
                      </a:r>
                    </a:p>
                  </a:txBody>
                  <a:tcPr/>
                </a:tc>
                <a:extLst>
                  <a:ext uri="{0D108BD9-81ED-4DB2-BD59-A6C34878D82A}">
                    <a16:rowId xmlns:a16="http://schemas.microsoft.com/office/drawing/2014/main" val="2138593450"/>
                  </a:ext>
                </a:extLst>
              </a:tr>
              <a:tr h="558993">
                <a:tc>
                  <a:txBody>
                    <a:bodyPr/>
                    <a:lstStyle/>
                    <a:p>
                      <a:r>
                        <a:rPr lang="en-AU" dirty="0"/>
                        <a:t>Total responding</a:t>
                      </a:r>
                    </a:p>
                  </a:txBody>
                  <a:tcPr/>
                </a:tc>
                <a:tc>
                  <a:txBody>
                    <a:bodyPr/>
                    <a:lstStyle/>
                    <a:p>
                      <a:r>
                        <a:rPr lang="en-AU" dirty="0"/>
                        <a:t>22</a:t>
                      </a:r>
                    </a:p>
                  </a:txBody>
                  <a:tcPr/>
                </a:tc>
                <a:extLst>
                  <a:ext uri="{0D108BD9-81ED-4DB2-BD59-A6C34878D82A}">
                    <a16:rowId xmlns:a16="http://schemas.microsoft.com/office/drawing/2014/main" val="3765573400"/>
                  </a:ext>
                </a:extLst>
              </a:tr>
              <a:tr h="558993">
                <a:tc>
                  <a:txBody>
                    <a:bodyPr/>
                    <a:lstStyle/>
                    <a:p>
                      <a:r>
                        <a:rPr lang="en-AU"/>
                        <a:t>Yes, Adoption ISO 19115-1 or</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        Ability to produce the ISO 19115-3 (xml) </a:t>
                      </a:r>
                    </a:p>
                  </a:txBody>
                  <a:tcPr/>
                </a:tc>
                <a:tc>
                  <a:txBody>
                    <a:bodyPr/>
                    <a:lstStyle/>
                    <a:p>
                      <a:r>
                        <a:rPr lang="en-AU" dirty="0"/>
                        <a:t>8</a:t>
                      </a:r>
                    </a:p>
                    <a:p>
                      <a:r>
                        <a:rPr lang="en-AU" dirty="0"/>
                        <a:t>12</a:t>
                      </a:r>
                    </a:p>
                  </a:txBody>
                  <a:tcPr/>
                </a:tc>
                <a:extLst>
                  <a:ext uri="{0D108BD9-81ED-4DB2-BD59-A6C34878D82A}">
                    <a16:rowId xmlns:a16="http://schemas.microsoft.com/office/drawing/2014/main" val="3086153202"/>
                  </a:ext>
                </a:extLst>
              </a:tr>
              <a:tr h="558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No, Adoption ISO 19115-1</a:t>
                      </a:r>
                    </a:p>
                  </a:txBody>
                  <a:tcPr/>
                </a:tc>
                <a:tc>
                  <a:txBody>
                    <a:bodyPr/>
                    <a:lstStyle/>
                    <a:p>
                      <a:r>
                        <a:rPr lang="en-AU" dirty="0"/>
                        <a:t>9</a:t>
                      </a:r>
                    </a:p>
                  </a:txBody>
                  <a:tcPr/>
                </a:tc>
                <a:extLst>
                  <a:ext uri="{0D108BD9-81ED-4DB2-BD59-A6C34878D82A}">
                    <a16:rowId xmlns:a16="http://schemas.microsoft.com/office/drawing/2014/main" val="770904341"/>
                  </a:ext>
                </a:extLst>
              </a:tr>
              <a:tr h="558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Not sure</a:t>
                      </a:r>
                    </a:p>
                  </a:txBody>
                  <a:tcPr/>
                </a:tc>
                <a:tc>
                  <a:txBody>
                    <a:bodyPr/>
                    <a:lstStyle/>
                    <a:p>
                      <a:r>
                        <a:rPr lang="en-AU" dirty="0"/>
                        <a:t>1</a:t>
                      </a:r>
                    </a:p>
                  </a:txBody>
                  <a:tcPr/>
                </a:tc>
                <a:extLst>
                  <a:ext uri="{0D108BD9-81ED-4DB2-BD59-A6C34878D82A}">
                    <a16:rowId xmlns:a16="http://schemas.microsoft.com/office/drawing/2014/main" val="1943035233"/>
                  </a:ext>
                </a:extLst>
              </a:tr>
            </a:tbl>
          </a:graphicData>
        </a:graphic>
      </p:graphicFrame>
    </p:spTree>
    <p:extLst>
      <p:ext uri="{BB962C8B-B14F-4D97-AF65-F5344CB8AC3E}">
        <p14:creationId xmlns:p14="http://schemas.microsoft.com/office/powerpoint/2010/main" val="129917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642" y="250826"/>
            <a:ext cx="10515600" cy="756104"/>
          </a:xfrm>
        </p:spPr>
        <p:txBody>
          <a:bodyPr/>
          <a:lstStyle/>
          <a:p>
            <a:r>
              <a:rPr lang="en-AU" dirty="0"/>
              <a:t>Technical Issues/Challenges</a:t>
            </a:r>
          </a:p>
        </p:txBody>
      </p:sp>
      <p:pic>
        <p:nvPicPr>
          <p:cNvPr id="4" name="Content Placeholder 3"/>
          <p:cNvPicPr>
            <a:picLocks noGrp="1" noChangeAspect="1"/>
          </p:cNvPicPr>
          <p:nvPr>
            <p:ph idx="1"/>
          </p:nvPr>
        </p:nvPicPr>
        <p:blipFill>
          <a:blip r:embed="rId2"/>
          <a:stretch>
            <a:fillRect/>
          </a:stretch>
        </p:blipFill>
        <p:spPr>
          <a:xfrm>
            <a:off x="5183372" y="1257300"/>
            <a:ext cx="6807242" cy="47244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108824145"/>
              </p:ext>
            </p:extLst>
          </p:nvPr>
        </p:nvGraphicFramePr>
        <p:xfrm>
          <a:off x="286657" y="1257300"/>
          <a:ext cx="4573815" cy="4724398"/>
        </p:xfrm>
        <a:graphic>
          <a:graphicData uri="http://schemas.openxmlformats.org/drawingml/2006/table">
            <a:tbl>
              <a:tblPr/>
              <a:tblGrid>
                <a:gridCol w="3029017">
                  <a:extLst>
                    <a:ext uri="{9D8B030D-6E8A-4147-A177-3AD203B41FA5}">
                      <a16:colId xmlns:a16="http://schemas.microsoft.com/office/drawing/2014/main" val="4237505244"/>
                    </a:ext>
                  </a:extLst>
                </a:gridCol>
                <a:gridCol w="772399">
                  <a:extLst>
                    <a:ext uri="{9D8B030D-6E8A-4147-A177-3AD203B41FA5}">
                      <a16:colId xmlns:a16="http://schemas.microsoft.com/office/drawing/2014/main" val="4094322824"/>
                    </a:ext>
                  </a:extLst>
                </a:gridCol>
                <a:gridCol w="772399">
                  <a:extLst>
                    <a:ext uri="{9D8B030D-6E8A-4147-A177-3AD203B41FA5}">
                      <a16:colId xmlns:a16="http://schemas.microsoft.com/office/drawing/2014/main" val="1343727996"/>
                    </a:ext>
                  </a:extLst>
                </a:gridCol>
              </a:tblGrid>
              <a:tr h="337457">
                <a:tc>
                  <a:txBody>
                    <a:bodyPr/>
                    <a:lstStyle/>
                    <a:p>
                      <a:pPr algn="l" fontAlgn="b">
                        <a:spcBef>
                          <a:spcPts val="600"/>
                        </a:spcBef>
                        <a:spcAft>
                          <a:spcPts val="600"/>
                        </a:spcAft>
                      </a:pPr>
                      <a:r>
                        <a:rPr lang="en-AU" sz="1200" b="1" i="0" u="none" strike="noStrike" dirty="0">
                          <a:solidFill>
                            <a:srgbClr val="000000"/>
                          </a:solidFill>
                          <a:effectLst/>
                          <a:latin typeface="Calibri" panose="020F0502020204030204" pitchFamily="34" charset="0"/>
                        </a:rPr>
                        <a:t>Issue/Challenge category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1" i="0" u="none" strike="noStrike" dirty="0">
                          <a:solidFill>
                            <a:srgbClr val="000000"/>
                          </a:solidFill>
                          <a:effectLst/>
                          <a:latin typeface="Calibri" panose="020F0502020204030204" pitchFamily="34" charset="0"/>
                        </a:rPr>
                        <a:t>2018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1" i="0" u="none" strike="noStrike">
                          <a:solidFill>
                            <a:srgbClr val="000000"/>
                          </a:solidFill>
                          <a:effectLst/>
                          <a:latin typeface="Calibri" panose="020F0502020204030204" pitchFamily="34" charset="0"/>
                        </a:rPr>
                        <a:t>2020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14893941"/>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Agreed profile, guides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12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a:solidFill>
                            <a:srgbClr val="000000"/>
                          </a:solidFill>
                          <a:effectLst/>
                          <a:latin typeface="Calibri" panose="020F0502020204030204" pitchFamily="34" charset="0"/>
                        </a:rPr>
                        <a:t>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66418221"/>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Diversity in implementations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32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69012821"/>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Governance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a:solidFill>
                            <a:srgbClr val="000000"/>
                          </a:solidFill>
                          <a:effectLst/>
                          <a:latin typeface="Calibri" panose="020F0502020204030204" pitchFamily="34" charset="0"/>
                        </a:rPr>
                        <a:t>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8216574"/>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Influence technical implementation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a:solidFill>
                            <a:srgbClr val="000000"/>
                          </a:solidFill>
                          <a:effectLst/>
                          <a:latin typeface="Calibri" panose="020F0502020204030204" pitchFamily="34" charset="0"/>
                        </a:rPr>
                        <a:t>15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36</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1501710"/>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Lack of enforcement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3870481"/>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Lack of expertise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2064491"/>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Lack of recognition of metadata importance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9861780"/>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Limited staff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6826223"/>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Metadata not given priority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0284312"/>
                  </a:ext>
                </a:extLst>
              </a:tr>
              <a:tr h="337457">
                <a:tc>
                  <a:txBody>
                    <a:bodyPr/>
                    <a:lstStyle/>
                    <a:p>
                      <a:pPr algn="l" fontAlgn="b">
                        <a:spcBef>
                          <a:spcPts val="600"/>
                        </a:spcBef>
                        <a:spcAft>
                          <a:spcPts val="600"/>
                        </a:spcAft>
                      </a:pPr>
                      <a:r>
                        <a:rPr lang="en-AU" sz="1200" b="0" i="0" u="none" strike="noStrike">
                          <a:solidFill>
                            <a:srgbClr val="000000"/>
                          </a:solidFill>
                          <a:effectLst/>
                          <a:latin typeface="Calibri" panose="020F0502020204030204" pitchFamily="34" charset="0"/>
                        </a:rPr>
                        <a:t>Need for educational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12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9</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3287393"/>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Need to enhance communication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2556433"/>
                  </a:ext>
                </a:extLst>
              </a:tr>
              <a:tr h="337457">
                <a:tc>
                  <a:txBody>
                    <a:bodyPr/>
                    <a:lstStyle/>
                    <a:p>
                      <a:pPr algn="l" fontAlgn="b">
                        <a:spcBef>
                          <a:spcPts val="600"/>
                        </a:spcBef>
                        <a:spcAft>
                          <a:spcPts val="600"/>
                        </a:spcAft>
                      </a:pPr>
                      <a:r>
                        <a:rPr lang="en-AU" sz="1200" b="0" i="0" u="none" strike="noStrike">
                          <a:solidFill>
                            <a:srgbClr val="000000"/>
                          </a:solidFill>
                          <a:effectLst/>
                          <a:latin typeface="Calibri" panose="020F0502020204030204" pitchFamily="34" charset="0"/>
                        </a:rPr>
                        <a:t>Perception of metadata cost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93621658"/>
                  </a:ext>
                </a:extLst>
              </a:tr>
              <a:tr h="337457">
                <a:tc>
                  <a:txBody>
                    <a:bodyPr/>
                    <a:lstStyle/>
                    <a:p>
                      <a:pPr algn="l" fontAlgn="b">
                        <a:spcBef>
                          <a:spcPts val="600"/>
                        </a:spcBef>
                        <a:spcAft>
                          <a:spcPts val="600"/>
                        </a:spcAft>
                      </a:pPr>
                      <a:r>
                        <a:rPr lang="en-AU" sz="1200" b="0" i="0" u="none" strike="noStrike" dirty="0">
                          <a:solidFill>
                            <a:srgbClr val="000000"/>
                          </a:solidFill>
                          <a:effectLst/>
                          <a:latin typeface="Calibri" panose="020F0502020204030204" pitchFamily="34" charset="0"/>
                        </a:rPr>
                        <a:t>Validator and support tools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a:solidFill>
                            <a:srgbClr val="000000"/>
                          </a:solidFill>
                          <a:effectLst/>
                          <a:latin typeface="Calibri" panose="020F0502020204030204" pitchFamily="34" charset="0"/>
                        </a:rPr>
                        <a:t>38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spcBef>
                          <a:spcPts val="600"/>
                        </a:spcBef>
                        <a:spcAft>
                          <a:spcPts val="600"/>
                        </a:spcAft>
                      </a:pPr>
                      <a:r>
                        <a:rPr lang="en-AU" sz="1200" b="0" i="0" u="none" strike="noStrike" dirty="0">
                          <a:solidFill>
                            <a:srgbClr val="000000"/>
                          </a:solidFill>
                          <a:effectLst/>
                          <a:latin typeface="Calibri" panose="020F0502020204030204" pitchFamily="34" charset="0"/>
                        </a:rPr>
                        <a:t>64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6558585"/>
                  </a:ext>
                </a:extLst>
              </a:tr>
            </a:tbl>
          </a:graphicData>
        </a:graphic>
      </p:graphicFrame>
    </p:spTree>
    <p:extLst>
      <p:ext uri="{BB962C8B-B14F-4D97-AF65-F5344CB8AC3E}">
        <p14:creationId xmlns:p14="http://schemas.microsoft.com/office/powerpoint/2010/main" val="918022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314" y="234497"/>
            <a:ext cx="10515600" cy="881289"/>
          </a:xfrm>
        </p:spPr>
        <p:txBody>
          <a:bodyPr/>
          <a:lstStyle/>
          <a:p>
            <a:r>
              <a:rPr lang="en-AU" dirty="0"/>
              <a:t>Support Issues/Challenges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1645733"/>
              </p:ext>
            </p:extLst>
          </p:nvPr>
        </p:nvGraphicFramePr>
        <p:xfrm>
          <a:off x="5029200" y="1246408"/>
          <a:ext cx="6879771" cy="49305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19186873"/>
              </p:ext>
            </p:extLst>
          </p:nvPr>
        </p:nvGraphicFramePr>
        <p:xfrm>
          <a:off x="402770" y="1246407"/>
          <a:ext cx="4388758" cy="4762506"/>
        </p:xfrm>
        <a:graphic>
          <a:graphicData uri="http://schemas.openxmlformats.org/drawingml/2006/table">
            <a:tbl>
              <a:tblPr/>
              <a:tblGrid>
                <a:gridCol w="2906462">
                  <a:extLst>
                    <a:ext uri="{9D8B030D-6E8A-4147-A177-3AD203B41FA5}">
                      <a16:colId xmlns:a16="http://schemas.microsoft.com/office/drawing/2014/main" val="4093380608"/>
                    </a:ext>
                  </a:extLst>
                </a:gridCol>
                <a:gridCol w="741148">
                  <a:extLst>
                    <a:ext uri="{9D8B030D-6E8A-4147-A177-3AD203B41FA5}">
                      <a16:colId xmlns:a16="http://schemas.microsoft.com/office/drawing/2014/main" val="3335696205"/>
                    </a:ext>
                  </a:extLst>
                </a:gridCol>
                <a:gridCol w="741148">
                  <a:extLst>
                    <a:ext uri="{9D8B030D-6E8A-4147-A177-3AD203B41FA5}">
                      <a16:colId xmlns:a16="http://schemas.microsoft.com/office/drawing/2014/main" val="3460609425"/>
                    </a:ext>
                  </a:extLst>
                </a:gridCol>
              </a:tblGrid>
              <a:tr h="340179">
                <a:tc>
                  <a:txBody>
                    <a:bodyPr/>
                    <a:lstStyle/>
                    <a:p>
                      <a:pPr algn="l" fontAlgn="b">
                        <a:spcBef>
                          <a:spcPts val="600"/>
                        </a:spcBef>
                        <a:spcAft>
                          <a:spcPts val="600"/>
                        </a:spcAft>
                      </a:pPr>
                      <a:r>
                        <a:rPr lang="en-AU" sz="1200" b="1" i="0" u="none" strike="noStrike" dirty="0">
                          <a:solidFill>
                            <a:srgbClr val="000000"/>
                          </a:solidFill>
                          <a:effectLst/>
                          <a:latin typeface="Calibri" panose="020F0502020204030204" pitchFamily="34" charset="0"/>
                        </a:rPr>
                        <a:t>Issue/Challenge category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1" i="0" u="none" strike="noStrike" dirty="0">
                          <a:solidFill>
                            <a:srgbClr val="000000"/>
                          </a:solidFill>
                          <a:effectLst/>
                          <a:latin typeface="Calibri" panose="020F0502020204030204" pitchFamily="34" charset="0"/>
                        </a:rPr>
                        <a:t>2018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1" i="0" u="none" strike="noStrike">
                          <a:solidFill>
                            <a:srgbClr val="000000"/>
                          </a:solidFill>
                          <a:effectLst/>
                          <a:latin typeface="Calibri" panose="020F0502020204030204" pitchFamily="34" charset="0"/>
                        </a:rPr>
                        <a:t>2020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8561016"/>
                  </a:ext>
                </a:extLst>
              </a:tr>
              <a:tr h="340179">
                <a:tc>
                  <a:txBody>
                    <a:bodyPr/>
                    <a:lstStyle/>
                    <a:p>
                      <a:pPr algn="l" fontAlgn="b"/>
                      <a:r>
                        <a:rPr lang="en-AU" sz="1200" b="0" i="0" u="none" strike="noStrike" dirty="0">
                          <a:solidFill>
                            <a:srgbClr val="000000"/>
                          </a:solidFill>
                          <a:effectLst/>
                          <a:latin typeface="Calibri" panose="020F0502020204030204" pitchFamily="34" charset="0"/>
                        </a:rPr>
                        <a:t>Agreed profile, guides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32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956480"/>
                  </a:ext>
                </a:extLst>
              </a:tr>
              <a:tr h="340179">
                <a:tc>
                  <a:txBody>
                    <a:bodyPr/>
                    <a:lstStyle/>
                    <a:p>
                      <a:pPr algn="l" fontAlgn="b"/>
                      <a:r>
                        <a:rPr lang="en-AU" sz="1200" b="0" i="0" u="none" strike="noStrike" dirty="0">
                          <a:solidFill>
                            <a:srgbClr val="000000"/>
                          </a:solidFill>
                          <a:effectLst/>
                          <a:latin typeface="Calibri" panose="020F0502020204030204" pitchFamily="34" charset="0"/>
                        </a:rPr>
                        <a:t>Diversity in implementations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8662048"/>
                  </a:ext>
                </a:extLst>
              </a:tr>
              <a:tr h="340179">
                <a:tc>
                  <a:txBody>
                    <a:bodyPr/>
                    <a:lstStyle/>
                    <a:p>
                      <a:pPr algn="l" fontAlgn="b"/>
                      <a:r>
                        <a:rPr lang="en-AU" sz="1200" b="0" i="0" u="none" strike="noStrike" dirty="0">
                          <a:solidFill>
                            <a:srgbClr val="000000"/>
                          </a:solidFill>
                          <a:effectLst/>
                          <a:latin typeface="Calibri" panose="020F0502020204030204" pitchFamily="34" charset="0"/>
                        </a:rPr>
                        <a:t>Governance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9</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4751333"/>
                  </a:ext>
                </a:extLst>
              </a:tr>
              <a:tr h="340179">
                <a:tc>
                  <a:txBody>
                    <a:bodyPr/>
                    <a:lstStyle/>
                    <a:p>
                      <a:pPr algn="l" fontAlgn="b"/>
                      <a:r>
                        <a:rPr lang="en-AU" sz="1200" b="0" i="0" u="none" strike="noStrike" dirty="0">
                          <a:solidFill>
                            <a:srgbClr val="000000"/>
                          </a:solidFill>
                          <a:effectLst/>
                          <a:latin typeface="Calibri" panose="020F0502020204030204" pitchFamily="34" charset="0"/>
                        </a:rPr>
                        <a:t>Influence technical implementation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0840998"/>
                  </a:ext>
                </a:extLst>
              </a:tr>
              <a:tr h="340179">
                <a:tc>
                  <a:txBody>
                    <a:bodyPr/>
                    <a:lstStyle/>
                    <a:p>
                      <a:pPr algn="l" fontAlgn="b"/>
                      <a:r>
                        <a:rPr lang="en-AU" sz="1200" b="0" i="0" u="none" strike="noStrike" dirty="0">
                          <a:solidFill>
                            <a:srgbClr val="000000"/>
                          </a:solidFill>
                          <a:effectLst/>
                          <a:latin typeface="Calibri" panose="020F0502020204030204" pitchFamily="34" charset="0"/>
                        </a:rPr>
                        <a:t>Lack of enforcement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9454655"/>
                  </a:ext>
                </a:extLst>
              </a:tr>
              <a:tr h="340179">
                <a:tc>
                  <a:txBody>
                    <a:bodyPr/>
                    <a:lstStyle/>
                    <a:p>
                      <a:pPr algn="l" fontAlgn="b"/>
                      <a:r>
                        <a:rPr lang="en-AU" sz="1200" b="0" i="0" u="none" strike="noStrike" dirty="0">
                          <a:solidFill>
                            <a:srgbClr val="000000"/>
                          </a:solidFill>
                          <a:effectLst/>
                          <a:latin typeface="Calibri" panose="020F0502020204030204" pitchFamily="34" charset="0"/>
                        </a:rPr>
                        <a:t>Lack of expertise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12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7403827"/>
                  </a:ext>
                </a:extLst>
              </a:tr>
              <a:tr h="340179">
                <a:tc>
                  <a:txBody>
                    <a:bodyPr/>
                    <a:lstStyle/>
                    <a:p>
                      <a:pPr algn="l" fontAlgn="b"/>
                      <a:r>
                        <a:rPr lang="en-AU" sz="1200" b="0" i="0" u="none" strike="noStrike" dirty="0">
                          <a:solidFill>
                            <a:srgbClr val="000000"/>
                          </a:solidFill>
                          <a:effectLst/>
                          <a:latin typeface="Calibri" panose="020F0502020204030204" pitchFamily="34" charset="0"/>
                        </a:rPr>
                        <a:t>Lack of recognition of metadata importance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3005218"/>
                  </a:ext>
                </a:extLst>
              </a:tr>
              <a:tr h="340179">
                <a:tc>
                  <a:txBody>
                    <a:bodyPr/>
                    <a:lstStyle/>
                    <a:p>
                      <a:pPr algn="l" fontAlgn="b"/>
                      <a:r>
                        <a:rPr lang="en-AU" sz="1200" b="0" i="0" u="none" strike="noStrike" dirty="0">
                          <a:solidFill>
                            <a:srgbClr val="000000"/>
                          </a:solidFill>
                          <a:effectLst/>
                          <a:latin typeface="Calibri" panose="020F0502020204030204" pitchFamily="34" charset="0"/>
                        </a:rPr>
                        <a:t>Limited staff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6725660"/>
                  </a:ext>
                </a:extLst>
              </a:tr>
              <a:tr h="340179">
                <a:tc>
                  <a:txBody>
                    <a:bodyPr/>
                    <a:lstStyle/>
                    <a:p>
                      <a:pPr algn="l" fontAlgn="b"/>
                      <a:r>
                        <a:rPr lang="en-AU" sz="1200" b="0" i="0" u="none" strike="noStrike" dirty="0">
                          <a:solidFill>
                            <a:srgbClr val="000000"/>
                          </a:solidFill>
                          <a:effectLst/>
                          <a:latin typeface="Calibri" panose="020F0502020204030204" pitchFamily="34" charset="0"/>
                        </a:rPr>
                        <a:t>Metadata not given priority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532931"/>
                  </a:ext>
                </a:extLst>
              </a:tr>
              <a:tr h="340179">
                <a:tc>
                  <a:txBody>
                    <a:bodyPr/>
                    <a:lstStyle/>
                    <a:p>
                      <a:pPr algn="l" fontAlgn="b"/>
                      <a:r>
                        <a:rPr lang="en-AU" sz="1200" b="0" i="0" u="none" strike="noStrike" dirty="0">
                          <a:solidFill>
                            <a:srgbClr val="000000"/>
                          </a:solidFill>
                          <a:effectLst/>
                          <a:latin typeface="Calibri" panose="020F0502020204030204" pitchFamily="34" charset="0"/>
                        </a:rPr>
                        <a:t>Need for educational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58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14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9420608"/>
                  </a:ext>
                </a:extLst>
              </a:tr>
              <a:tr h="340179">
                <a:tc>
                  <a:txBody>
                    <a:bodyPr/>
                    <a:lstStyle/>
                    <a:p>
                      <a:pPr algn="l" fontAlgn="b"/>
                      <a:r>
                        <a:rPr lang="en-AU" sz="1200" b="0" i="0" u="none" strike="noStrike" dirty="0">
                          <a:solidFill>
                            <a:srgbClr val="000000"/>
                          </a:solidFill>
                          <a:effectLst/>
                          <a:latin typeface="Calibri" panose="020F0502020204030204" pitchFamily="34" charset="0"/>
                        </a:rPr>
                        <a:t>Need to enhance communication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2105744"/>
                  </a:ext>
                </a:extLst>
              </a:tr>
              <a:tr h="340179">
                <a:tc>
                  <a:txBody>
                    <a:bodyPr/>
                    <a:lstStyle/>
                    <a:p>
                      <a:pPr algn="l" fontAlgn="b"/>
                      <a:r>
                        <a:rPr lang="en-AU" sz="1200" b="0" i="0" u="none" strike="noStrike" dirty="0">
                          <a:solidFill>
                            <a:srgbClr val="000000"/>
                          </a:solidFill>
                          <a:effectLst/>
                          <a:latin typeface="Calibri" panose="020F0502020204030204" pitchFamily="34" charset="0"/>
                        </a:rPr>
                        <a:t>Perception of metadata cost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353005"/>
                  </a:ext>
                </a:extLst>
              </a:tr>
              <a:tr h="340179">
                <a:tc>
                  <a:txBody>
                    <a:bodyPr/>
                    <a:lstStyle/>
                    <a:p>
                      <a:pPr algn="l" fontAlgn="b"/>
                      <a:r>
                        <a:rPr lang="en-AU" sz="1200" b="0" i="0" u="none" strike="noStrike">
                          <a:solidFill>
                            <a:srgbClr val="000000"/>
                          </a:solidFill>
                          <a:effectLst/>
                          <a:latin typeface="Calibri" panose="020F0502020204030204" pitchFamily="34" charset="0"/>
                        </a:rPr>
                        <a:t>Validator and support tools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2381621"/>
                  </a:ext>
                </a:extLst>
              </a:tr>
            </a:tbl>
          </a:graphicData>
        </a:graphic>
      </p:graphicFrame>
    </p:spTree>
    <p:extLst>
      <p:ext uri="{BB962C8B-B14F-4D97-AF65-F5344CB8AC3E}">
        <p14:creationId xmlns:p14="http://schemas.microsoft.com/office/powerpoint/2010/main" val="228871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587881131"/>
              </p:ext>
            </p:extLst>
          </p:nvPr>
        </p:nvGraphicFramePr>
        <p:xfrm>
          <a:off x="468085" y="1351012"/>
          <a:ext cx="4143829" cy="4728654"/>
        </p:xfrm>
        <a:graphic>
          <a:graphicData uri="http://schemas.openxmlformats.org/drawingml/2006/table">
            <a:tbl>
              <a:tblPr/>
              <a:tblGrid>
                <a:gridCol w="2744257">
                  <a:extLst>
                    <a:ext uri="{9D8B030D-6E8A-4147-A177-3AD203B41FA5}">
                      <a16:colId xmlns:a16="http://schemas.microsoft.com/office/drawing/2014/main" val="314330368"/>
                    </a:ext>
                  </a:extLst>
                </a:gridCol>
                <a:gridCol w="699786">
                  <a:extLst>
                    <a:ext uri="{9D8B030D-6E8A-4147-A177-3AD203B41FA5}">
                      <a16:colId xmlns:a16="http://schemas.microsoft.com/office/drawing/2014/main" val="3976060771"/>
                    </a:ext>
                  </a:extLst>
                </a:gridCol>
                <a:gridCol w="699786">
                  <a:extLst>
                    <a:ext uri="{9D8B030D-6E8A-4147-A177-3AD203B41FA5}">
                      <a16:colId xmlns:a16="http://schemas.microsoft.com/office/drawing/2014/main" val="596868421"/>
                    </a:ext>
                  </a:extLst>
                </a:gridCol>
              </a:tblGrid>
              <a:tr h="337761">
                <a:tc>
                  <a:txBody>
                    <a:bodyPr/>
                    <a:lstStyle/>
                    <a:p>
                      <a:pPr algn="l" fontAlgn="b"/>
                      <a:r>
                        <a:rPr lang="en-AU" sz="1200" b="1" i="0" u="none" strike="noStrike" dirty="0">
                          <a:solidFill>
                            <a:srgbClr val="000000"/>
                          </a:solidFill>
                          <a:effectLst/>
                          <a:latin typeface="Calibri" panose="020F0502020204030204" pitchFamily="34" charset="0"/>
                        </a:rPr>
                        <a:t>Issues/Challenges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1" i="0" u="none" strike="noStrike">
                          <a:solidFill>
                            <a:srgbClr val="000000"/>
                          </a:solidFill>
                          <a:effectLst/>
                          <a:latin typeface="Calibri" panose="020F0502020204030204" pitchFamily="34" charset="0"/>
                        </a:rPr>
                        <a:t>2018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1" i="0" u="none" strike="noStrike">
                          <a:solidFill>
                            <a:srgbClr val="000000"/>
                          </a:solidFill>
                          <a:effectLst/>
                          <a:latin typeface="Calibri" panose="020F0502020204030204" pitchFamily="34" charset="0"/>
                        </a:rPr>
                        <a:t>2020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906049"/>
                  </a:ext>
                </a:extLst>
              </a:tr>
              <a:tr h="337761">
                <a:tc>
                  <a:txBody>
                    <a:bodyPr/>
                    <a:lstStyle/>
                    <a:p>
                      <a:pPr algn="l" fontAlgn="b"/>
                      <a:r>
                        <a:rPr lang="en-AU" sz="1200" b="0" i="0" u="none" strike="noStrike" dirty="0">
                          <a:solidFill>
                            <a:srgbClr val="000000"/>
                          </a:solidFill>
                          <a:effectLst/>
                          <a:latin typeface="Calibri" panose="020F0502020204030204" pitchFamily="34" charset="0"/>
                        </a:rPr>
                        <a:t>Agreed profile, guides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15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6183606"/>
                  </a:ext>
                </a:extLst>
              </a:tr>
              <a:tr h="337761">
                <a:tc>
                  <a:txBody>
                    <a:bodyPr/>
                    <a:lstStyle/>
                    <a:p>
                      <a:pPr algn="l" fontAlgn="b"/>
                      <a:r>
                        <a:rPr lang="en-AU" sz="1200" b="0" i="0" u="none" strike="noStrike" dirty="0">
                          <a:solidFill>
                            <a:srgbClr val="000000"/>
                          </a:solidFill>
                          <a:effectLst/>
                          <a:latin typeface="Calibri" panose="020F0502020204030204" pitchFamily="34" charset="0"/>
                        </a:rPr>
                        <a:t>Diversity in implementations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9539747"/>
                  </a:ext>
                </a:extLst>
              </a:tr>
              <a:tr h="337761">
                <a:tc>
                  <a:txBody>
                    <a:bodyPr/>
                    <a:lstStyle/>
                    <a:p>
                      <a:pPr algn="l" fontAlgn="b"/>
                      <a:r>
                        <a:rPr lang="en-AU" sz="1200" b="0" i="0" u="none" strike="noStrike" dirty="0">
                          <a:solidFill>
                            <a:srgbClr val="000000"/>
                          </a:solidFill>
                          <a:effectLst/>
                          <a:latin typeface="Calibri" panose="020F0502020204030204" pitchFamily="34" charset="0"/>
                        </a:rPr>
                        <a:t>Governance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5480940"/>
                  </a:ext>
                </a:extLst>
              </a:tr>
              <a:tr h="337761">
                <a:tc>
                  <a:txBody>
                    <a:bodyPr/>
                    <a:lstStyle/>
                    <a:p>
                      <a:pPr algn="l" fontAlgn="b"/>
                      <a:r>
                        <a:rPr lang="en-AU" sz="1200" b="0" i="0" u="none" strike="noStrike" dirty="0">
                          <a:solidFill>
                            <a:srgbClr val="000000"/>
                          </a:solidFill>
                          <a:effectLst/>
                          <a:latin typeface="Calibri" panose="020F0502020204030204" pitchFamily="34" charset="0"/>
                        </a:rPr>
                        <a:t>Influence technical implementation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2632679"/>
                  </a:ext>
                </a:extLst>
              </a:tr>
              <a:tr h="337761">
                <a:tc>
                  <a:txBody>
                    <a:bodyPr/>
                    <a:lstStyle/>
                    <a:p>
                      <a:pPr algn="l" fontAlgn="b"/>
                      <a:r>
                        <a:rPr lang="en-AU" sz="1200" b="0" i="0" u="none" strike="noStrike" dirty="0">
                          <a:solidFill>
                            <a:srgbClr val="000000"/>
                          </a:solidFill>
                          <a:effectLst/>
                          <a:latin typeface="Calibri" panose="020F0502020204030204" pitchFamily="34" charset="0"/>
                        </a:rPr>
                        <a:t>Lack of enforcement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2754106"/>
                  </a:ext>
                </a:extLst>
              </a:tr>
              <a:tr h="337761">
                <a:tc>
                  <a:txBody>
                    <a:bodyPr/>
                    <a:lstStyle/>
                    <a:p>
                      <a:pPr algn="l" fontAlgn="b"/>
                      <a:r>
                        <a:rPr lang="en-AU" sz="1200" b="0" i="0" u="none" strike="noStrike" dirty="0">
                          <a:solidFill>
                            <a:srgbClr val="000000"/>
                          </a:solidFill>
                          <a:effectLst/>
                          <a:latin typeface="Calibri" panose="020F0502020204030204" pitchFamily="34" charset="0"/>
                        </a:rPr>
                        <a:t>Lack of expertise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38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8171167"/>
                  </a:ext>
                </a:extLst>
              </a:tr>
              <a:tr h="337761">
                <a:tc>
                  <a:txBody>
                    <a:bodyPr/>
                    <a:lstStyle/>
                    <a:p>
                      <a:pPr algn="l" fontAlgn="b"/>
                      <a:r>
                        <a:rPr lang="en-AU" sz="1200" b="0" i="0" u="none" strike="noStrike" dirty="0">
                          <a:solidFill>
                            <a:srgbClr val="000000"/>
                          </a:solidFill>
                          <a:effectLst/>
                          <a:latin typeface="Calibri" panose="020F0502020204030204" pitchFamily="34" charset="0"/>
                        </a:rPr>
                        <a:t>Lack of recognition of metadata importance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0064048"/>
                  </a:ext>
                </a:extLst>
              </a:tr>
              <a:tr h="337761">
                <a:tc>
                  <a:txBody>
                    <a:bodyPr/>
                    <a:lstStyle/>
                    <a:p>
                      <a:pPr algn="l" fontAlgn="b"/>
                      <a:r>
                        <a:rPr lang="en-AU" sz="1200" b="0" i="0" u="none" strike="noStrike" dirty="0">
                          <a:solidFill>
                            <a:srgbClr val="000000"/>
                          </a:solidFill>
                          <a:effectLst/>
                          <a:latin typeface="Calibri" panose="020F0502020204030204" pitchFamily="34" charset="0"/>
                        </a:rPr>
                        <a:t>Limited staff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54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41</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853610"/>
                  </a:ext>
                </a:extLst>
              </a:tr>
              <a:tr h="337761">
                <a:tc>
                  <a:txBody>
                    <a:bodyPr/>
                    <a:lstStyle/>
                    <a:p>
                      <a:pPr algn="l" fontAlgn="b"/>
                      <a:r>
                        <a:rPr lang="en-AU" sz="1200" b="0" i="0" u="none" strike="noStrike">
                          <a:solidFill>
                            <a:srgbClr val="000000"/>
                          </a:solidFill>
                          <a:effectLst/>
                          <a:latin typeface="Calibri" panose="020F0502020204030204" pitchFamily="34" charset="0"/>
                        </a:rPr>
                        <a:t>Metadata not given priority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73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9</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5218513"/>
                  </a:ext>
                </a:extLst>
              </a:tr>
              <a:tr h="337761">
                <a:tc>
                  <a:txBody>
                    <a:bodyPr/>
                    <a:lstStyle/>
                    <a:p>
                      <a:pPr algn="l" fontAlgn="b"/>
                      <a:r>
                        <a:rPr lang="en-AU" sz="1200" b="0" i="0" u="none" strike="noStrike">
                          <a:solidFill>
                            <a:srgbClr val="000000"/>
                          </a:solidFill>
                          <a:effectLst/>
                          <a:latin typeface="Calibri" panose="020F0502020204030204" pitchFamily="34" charset="0"/>
                        </a:rPr>
                        <a:t>Need for educational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9944547"/>
                  </a:ext>
                </a:extLst>
              </a:tr>
              <a:tr h="337761">
                <a:tc>
                  <a:txBody>
                    <a:bodyPr/>
                    <a:lstStyle/>
                    <a:p>
                      <a:pPr algn="l" fontAlgn="b"/>
                      <a:r>
                        <a:rPr lang="en-AU" sz="1200" b="0" i="0" u="none" strike="noStrike">
                          <a:solidFill>
                            <a:srgbClr val="000000"/>
                          </a:solidFill>
                          <a:effectLst/>
                          <a:latin typeface="Calibri" panose="020F0502020204030204" pitchFamily="34" charset="0"/>
                        </a:rPr>
                        <a:t>Need to enhance communication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5292543"/>
                  </a:ext>
                </a:extLst>
              </a:tr>
              <a:tr h="337761">
                <a:tc>
                  <a:txBody>
                    <a:bodyPr/>
                    <a:lstStyle/>
                    <a:p>
                      <a:pPr algn="l" fontAlgn="b"/>
                      <a:r>
                        <a:rPr lang="en-AU" sz="1200" b="0" i="0" u="none" strike="noStrike">
                          <a:solidFill>
                            <a:srgbClr val="000000"/>
                          </a:solidFill>
                          <a:effectLst/>
                          <a:latin typeface="Calibri" panose="020F0502020204030204" pitchFamily="34" charset="0"/>
                        </a:rPr>
                        <a:t>Perception of metadata cost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5354671"/>
                  </a:ext>
                </a:extLst>
              </a:tr>
              <a:tr h="337761">
                <a:tc>
                  <a:txBody>
                    <a:bodyPr/>
                    <a:lstStyle/>
                    <a:p>
                      <a:pPr algn="l" fontAlgn="b"/>
                      <a:r>
                        <a:rPr lang="en-AU" sz="1200" b="0" i="0" u="none" strike="noStrike">
                          <a:solidFill>
                            <a:srgbClr val="000000"/>
                          </a:solidFill>
                          <a:effectLst/>
                          <a:latin typeface="Calibri" panose="020F0502020204030204" pitchFamily="34" charset="0"/>
                        </a:rPr>
                        <a:t>Validator and support tools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110092"/>
                  </a:ext>
                </a:extLst>
              </a:tr>
            </a:tbl>
          </a:graphicData>
        </a:graphic>
      </p:graphicFrame>
      <p:sp>
        <p:nvSpPr>
          <p:cNvPr id="4" name="Title 1"/>
          <p:cNvSpPr>
            <a:spLocks noGrp="1"/>
          </p:cNvSpPr>
          <p:nvPr>
            <p:ph type="title"/>
          </p:nvPr>
        </p:nvSpPr>
        <p:spPr>
          <a:xfrm>
            <a:off x="843642" y="272596"/>
            <a:ext cx="10515600" cy="881289"/>
          </a:xfrm>
        </p:spPr>
        <p:txBody>
          <a:bodyPr/>
          <a:lstStyle/>
          <a:p>
            <a:r>
              <a:rPr lang="en-AU" dirty="0"/>
              <a:t>Resourcing Issues/Challenges</a:t>
            </a:r>
          </a:p>
        </p:txBody>
      </p:sp>
      <p:graphicFrame>
        <p:nvGraphicFramePr>
          <p:cNvPr id="9" name="Chart 8"/>
          <p:cNvGraphicFramePr>
            <a:graphicFrameLocks/>
          </p:cNvGraphicFramePr>
          <p:nvPr>
            <p:extLst>
              <p:ext uri="{D42A27DB-BD31-4B8C-83A1-F6EECF244321}">
                <p14:modId xmlns:p14="http://schemas.microsoft.com/office/powerpoint/2010/main" val="3817395078"/>
              </p:ext>
            </p:extLst>
          </p:nvPr>
        </p:nvGraphicFramePr>
        <p:xfrm>
          <a:off x="5010646" y="1351012"/>
          <a:ext cx="6919083" cy="47286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3140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49085" y="239939"/>
            <a:ext cx="10515600" cy="881289"/>
          </a:xfrm>
        </p:spPr>
        <p:txBody>
          <a:bodyPr/>
          <a:lstStyle/>
          <a:p>
            <a:r>
              <a:rPr lang="en-AU" dirty="0"/>
              <a:t>Policy Issues/Challenges</a:t>
            </a:r>
          </a:p>
        </p:txBody>
      </p:sp>
      <p:graphicFrame>
        <p:nvGraphicFramePr>
          <p:cNvPr id="6" name="Table 5"/>
          <p:cNvGraphicFramePr>
            <a:graphicFrameLocks noGrp="1"/>
          </p:cNvGraphicFramePr>
          <p:nvPr>
            <p:extLst>
              <p:ext uri="{D42A27DB-BD31-4B8C-83A1-F6EECF244321}">
                <p14:modId xmlns:p14="http://schemas.microsoft.com/office/powerpoint/2010/main" val="2647195943"/>
              </p:ext>
            </p:extLst>
          </p:nvPr>
        </p:nvGraphicFramePr>
        <p:xfrm>
          <a:off x="375556" y="1317170"/>
          <a:ext cx="4288973" cy="4724398"/>
        </p:xfrm>
        <a:graphic>
          <a:graphicData uri="http://schemas.openxmlformats.org/drawingml/2006/table">
            <a:tbl>
              <a:tblPr/>
              <a:tblGrid>
                <a:gridCol w="2840379">
                  <a:extLst>
                    <a:ext uri="{9D8B030D-6E8A-4147-A177-3AD203B41FA5}">
                      <a16:colId xmlns:a16="http://schemas.microsoft.com/office/drawing/2014/main" val="249316978"/>
                    </a:ext>
                  </a:extLst>
                </a:gridCol>
                <a:gridCol w="724297">
                  <a:extLst>
                    <a:ext uri="{9D8B030D-6E8A-4147-A177-3AD203B41FA5}">
                      <a16:colId xmlns:a16="http://schemas.microsoft.com/office/drawing/2014/main" val="320195108"/>
                    </a:ext>
                  </a:extLst>
                </a:gridCol>
                <a:gridCol w="724297">
                  <a:extLst>
                    <a:ext uri="{9D8B030D-6E8A-4147-A177-3AD203B41FA5}">
                      <a16:colId xmlns:a16="http://schemas.microsoft.com/office/drawing/2014/main" val="4117250415"/>
                    </a:ext>
                  </a:extLst>
                </a:gridCol>
              </a:tblGrid>
              <a:tr h="337457">
                <a:tc>
                  <a:txBody>
                    <a:bodyPr/>
                    <a:lstStyle/>
                    <a:p>
                      <a:pPr algn="l" fontAlgn="b"/>
                      <a:r>
                        <a:rPr lang="en-AU" sz="1200" b="1" i="0" u="none" strike="noStrike">
                          <a:solidFill>
                            <a:srgbClr val="000000"/>
                          </a:solidFill>
                          <a:effectLst/>
                          <a:latin typeface="Calibri" panose="020F0502020204030204" pitchFamily="34" charset="0"/>
                        </a:rPr>
                        <a:t>Issues/Challenges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1" i="0" u="none" strike="noStrike" dirty="0">
                          <a:solidFill>
                            <a:srgbClr val="000000"/>
                          </a:solidFill>
                          <a:effectLst/>
                          <a:latin typeface="Calibri" panose="020F0502020204030204" pitchFamily="34" charset="0"/>
                        </a:rPr>
                        <a:t>2018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1" i="0" u="none" strike="noStrike">
                          <a:solidFill>
                            <a:srgbClr val="000000"/>
                          </a:solidFill>
                          <a:effectLst/>
                          <a:latin typeface="Calibri" panose="020F0502020204030204" pitchFamily="34" charset="0"/>
                        </a:rPr>
                        <a:t>2020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987178"/>
                  </a:ext>
                </a:extLst>
              </a:tr>
              <a:tr h="337457">
                <a:tc>
                  <a:txBody>
                    <a:bodyPr/>
                    <a:lstStyle/>
                    <a:p>
                      <a:pPr algn="l" fontAlgn="b"/>
                      <a:r>
                        <a:rPr lang="en-AU" sz="1200" b="0" i="0" u="none" strike="noStrike">
                          <a:solidFill>
                            <a:srgbClr val="000000"/>
                          </a:solidFill>
                          <a:effectLst/>
                          <a:latin typeface="Calibri" panose="020F0502020204030204" pitchFamily="34" charset="0"/>
                        </a:rPr>
                        <a:t>Agreed profile, guides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58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6415493"/>
                  </a:ext>
                </a:extLst>
              </a:tr>
              <a:tr h="337457">
                <a:tc>
                  <a:txBody>
                    <a:bodyPr/>
                    <a:lstStyle/>
                    <a:p>
                      <a:pPr algn="l" fontAlgn="b"/>
                      <a:r>
                        <a:rPr lang="en-AU" sz="1200" b="0" i="0" u="none" strike="noStrike" dirty="0">
                          <a:solidFill>
                            <a:srgbClr val="000000"/>
                          </a:solidFill>
                          <a:effectLst/>
                          <a:latin typeface="Calibri" panose="020F0502020204030204" pitchFamily="34" charset="0"/>
                        </a:rPr>
                        <a:t>Diversity in implementations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23</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7628438"/>
                  </a:ext>
                </a:extLst>
              </a:tr>
              <a:tr h="337457">
                <a:tc>
                  <a:txBody>
                    <a:bodyPr/>
                    <a:lstStyle/>
                    <a:p>
                      <a:pPr algn="l" fontAlgn="b"/>
                      <a:r>
                        <a:rPr lang="en-AU" sz="1200" b="0" i="0" u="none" strike="noStrike">
                          <a:solidFill>
                            <a:srgbClr val="000000"/>
                          </a:solidFill>
                          <a:effectLst/>
                          <a:latin typeface="Calibri" panose="020F0502020204030204" pitchFamily="34" charset="0"/>
                        </a:rPr>
                        <a:t>Governance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38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45</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4030320"/>
                  </a:ext>
                </a:extLst>
              </a:tr>
              <a:tr h="337457">
                <a:tc>
                  <a:txBody>
                    <a:bodyPr/>
                    <a:lstStyle/>
                    <a:p>
                      <a:pPr algn="l" fontAlgn="b"/>
                      <a:r>
                        <a:rPr lang="en-AU" sz="1200" b="0" i="0" u="none" strike="noStrike">
                          <a:solidFill>
                            <a:srgbClr val="000000"/>
                          </a:solidFill>
                          <a:effectLst/>
                          <a:latin typeface="Calibri" panose="020F0502020204030204" pitchFamily="34" charset="0"/>
                        </a:rPr>
                        <a:t>Influence technical implementation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0873864"/>
                  </a:ext>
                </a:extLst>
              </a:tr>
              <a:tr h="337457">
                <a:tc>
                  <a:txBody>
                    <a:bodyPr/>
                    <a:lstStyle/>
                    <a:p>
                      <a:pPr algn="l" fontAlgn="b"/>
                      <a:r>
                        <a:rPr lang="en-AU" sz="1200" b="0" i="0" u="none" strike="noStrike">
                          <a:solidFill>
                            <a:srgbClr val="000000"/>
                          </a:solidFill>
                          <a:effectLst/>
                          <a:latin typeface="Calibri" panose="020F0502020204030204" pitchFamily="34" charset="0"/>
                        </a:rPr>
                        <a:t>Lack of enforcement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62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50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292064"/>
                  </a:ext>
                </a:extLst>
              </a:tr>
              <a:tr h="337457">
                <a:tc>
                  <a:txBody>
                    <a:bodyPr/>
                    <a:lstStyle/>
                    <a:p>
                      <a:pPr algn="l" fontAlgn="b"/>
                      <a:r>
                        <a:rPr lang="en-AU" sz="1200" b="0" i="0" u="none" strike="noStrike">
                          <a:solidFill>
                            <a:srgbClr val="000000"/>
                          </a:solidFill>
                          <a:effectLst/>
                          <a:latin typeface="Calibri" panose="020F0502020204030204" pitchFamily="34" charset="0"/>
                        </a:rPr>
                        <a:t>Lack of expertise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904861"/>
                  </a:ext>
                </a:extLst>
              </a:tr>
              <a:tr h="337457">
                <a:tc>
                  <a:txBody>
                    <a:bodyPr/>
                    <a:lstStyle/>
                    <a:p>
                      <a:pPr algn="l" fontAlgn="b"/>
                      <a:r>
                        <a:rPr lang="en-AU" sz="1200" b="0" i="0" u="none" strike="noStrike">
                          <a:solidFill>
                            <a:srgbClr val="000000"/>
                          </a:solidFill>
                          <a:effectLst/>
                          <a:latin typeface="Calibri" panose="020F0502020204030204" pitchFamily="34" charset="0"/>
                        </a:rPr>
                        <a:t>Lack of recognition of metadata importance</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50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41</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6882253"/>
                  </a:ext>
                </a:extLst>
              </a:tr>
              <a:tr h="337457">
                <a:tc>
                  <a:txBody>
                    <a:bodyPr/>
                    <a:lstStyle/>
                    <a:p>
                      <a:pPr algn="l" fontAlgn="b"/>
                      <a:r>
                        <a:rPr lang="en-AU" sz="1200" b="0" i="0" u="none" strike="noStrike">
                          <a:solidFill>
                            <a:srgbClr val="000000"/>
                          </a:solidFill>
                          <a:effectLst/>
                          <a:latin typeface="Calibri" panose="020F0502020204030204" pitchFamily="34" charset="0"/>
                        </a:rPr>
                        <a:t>Limited staff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5660952"/>
                  </a:ext>
                </a:extLst>
              </a:tr>
              <a:tr h="337457">
                <a:tc>
                  <a:txBody>
                    <a:bodyPr/>
                    <a:lstStyle/>
                    <a:p>
                      <a:pPr algn="l" fontAlgn="b"/>
                      <a:r>
                        <a:rPr lang="en-AU" sz="1200" b="0" i="0" u="none" strike="noStrike">
                          <a:solidFill>
                            <a:srgbClr val="000000"/>
                          </a:solidFill>
                          <a:effectLst/>
                          <a:latin typeface="Calibri" panose="020F0502020204030204" pitchFamily="34" charset="0"/>
                        </a:rPr>
                        <a:t>Metadata not given priority</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4</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325389"/>
                  </a:ext>
                </a:extLst>
              </a:tr>
              <a:tr h="337457">
                <a:tc>
                  <a:txBody>
                    <a:bodyPr/>
                    <a:lstStyle/>
                    <a:p>
                      <a:pPr algn="l" fontAlgn="b"/>
                      <a:r>
                        <a:rPr lang="en-AU" sz="1200" b="0" i="0" u="none" strike="noStrike">
                          <a:solidFill>
                            <a:srgbClr val="000000"/>
                          </a:solidFill>
                          <a:effectLst/>
                          <a:latin typeface="Calibri" panose="020F0502020204030204" pitchFamily="34" charset="0"/>
                        </a:rPr>
                        <a:t>Need for educational resources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46</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18</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2384849"/>
                  </a:ext>
                </a:extLst>
              </a:tr>
              <a:tr h="337457">
                <a:tc>
                  <a:txBody>
                    <a:bodyPr/>
                    <a:lstStyle/>
                    <a:p>
                      <a:pPr algn="l" fontAlgn="b"/>
                      <a:r>
                        <a:rPr lang="en-AU" sz="1200" b="0" i="0" u="none" strike="noStrike">
                          <a:solidFill>
                            <a:srgbClr val="000000"/>
                          </a:solidFill>
                          <a:effectLst/>
                          <a:latin typeface="Calibri" panose="020F0502020204030204" pitchFamily="34" charset="0"/>
                        </a:rPr>
                        <a:t>Need to enhance communication</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42</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856242"/>
                  </a:ext>
                </a:extLst>
              </a:tr>
              <a:tr h="337457">
                <a:tc>
                  <a:txBody>
                    <a:bodyPr/>
                    <a:lstStyle/>
                    <a:p>
                      <a:pPr algn="l" fontAlgn="b"/>
                      <a:r>
                        <a:rPr lang="en-AU" sz="1200" b="0" i="0" u="none" strike="noStrike">
                          <a:solidFill>
                            <a:srgbClr val="000000"/>
                          </a:solidFill>
                          <a:effectLst/>
                          <a:latin typeface="Calibri" panose="020F0502020204030204" pitchFamily="34" charset="0"/>
                        </a:rPr>
                        <a:t>Perception of metadata cost</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5817292"/>
                  </a:ext>
                </a:extLst>
              </a:tr>
              <a:tr h="337457">
                <a:tc>
                  <a:txBody>
                    <a:bodyPr/>
                    <a:lstStyle/>
                    <a:p>
                      <a:pPr algn="l" fontAlgn="b"/>
                      <a:r>
                        <a:rPr lang="en-AU" sz="1200" b="0" i="0" u="none" strike="noStrike">
                          <a:solidFill>
                            <a:srgbClr val="000000"/>
                          </a:solidFill>
                          <a:effectLst/>
                          <a:latin typeface="Calibri" panose="020F0502020204030204" pitchFamily="34" charset="0"/>
                        </a:rPr>
                        <a:t>Validator and support tools</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AU" sz="1200" b="0" i="0" u="none" strike="noStrike" dirty="0">
                          <a:solidFill>
                            <a:srgbClr val="000000"/>
                          </a:solidFill>
                          <a:effectLst/>
                          <a:latin typeface="Calibri" panose="020F0502020204030204" pitchFamily="34" charset="0"/>
                        </a:rPr>
                        <a:t>0</a:t>
                      </a:r>
                    </a:p>
                  </a:txBody>
                  <a:tcPr marL="4763" marR="4763" marT="476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2921721"/>
                  </a:ext>
                </a:extLst>
              </a:tr>
            </a:tbl>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2270183607"/>
              </p:ext>
            </p:extLst>
          </p:nvPr>
        </p:nvGraphicFramePr>
        <p:xfrm>
          <a:off x="4976036" y="1317171"/>
          <a:ext cx="7006857" cy="47243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38721408"/>
      </p:ext>
    </p:extLst>
  </p:cSld>
  <p:clrMapOvr>
    <a:masterClrMapping/>
  </p:clrMapOvr>
</p:sld>
</file>

<file path=ppt/theme/theme1.xml><?xml version="1.0" encoding="utf-8"?>
<a:theme xmlns:a="http://schemas.openxmlformats.org/drawingml/2006/main" name="ICSM_16_9">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M_16_9" id="{325884B6-AB00-4B73-8B68-8B8B4E432820}" vid="{230E7DAC-45EF-423B-B86D-980C9F0545C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9EB9F764567A46B3E1772DDF56DF56" ma:contentTypeVersion="11" ma:contentTypeDescription="Create a new document." ma:contentTypeScope="" ma:versionID="f073b9328ab8a42bd12300fe71011794">
  <xsd:schema xmlns:xsd="http://www.w3.org/2001/XMLSchema" xmlns:xs="http://www.w3.org/2001/XMLSchema" xmlns:p="http://schemas.microsoft.com/office/2006/metadata/properties" xmlns:ns3="9546db70-b761-4d64-9420-ccaa470e7153" xmlns:ns4="fbeb2f1a-1674-45b6-9b62-b7eac1313c3e" targetNamespace="http://schemas.microsoft.com/office/2006/metadata/properties" ma:root="true" ma:fieldsID="e5dd6ca9cc11852caf92ba5aa80ae8b9" ns3:_="" ns4:_="">
    <xsd:import namespace="9546db70-b761-4d64-9420-ccaa470e7153"/>
    <xsd:import namespace="fbeb2f1a-1674-45b6-9b62-b7eac1313c3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46db70-b761-4d64-9420-ccaa470e71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eb2f1a-1674-45b6-9b62-b7eac1313c3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DF9528-5BAF-4C4D-A3B7-E1C5D0B0CD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46db70-b761-4d64-9420-ccaa470e7153"/>
    <ds:schemaRef ds:uri="fbeb2f1a-1674-45b6-9b62-b7eac1313c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EF8201-30D3-4533-900E-FACCDC8AE9D7}">
  <ds:schemaRefs>
    <ds:schemaRef ds:uri="http://schemas.microsoft.com/sharepoint/v3/contenttype/forms"/>
  </ds:schemaRefs>
</ds:datastoreItem>
</file>

<file path=customXml/itemProps3.xml><?xml version="1.0" encoding="utf-8"?>
<ds:datastoreItem xmlns:ds="http://schemas.openxmlformats.org/officeDocument/2006/customXml" ds:itemID="{FC5678FC-3653-4A26-8AC8-2E40A2044CB4}">
  <ds:schemaRefs>
    <ds:schemaRef ds:uri="http://schemas.openxmlformats.org/package/2006/metadata/core-properties"/>
    <ds:schemaRef ds:uri="fbeb2f1a-1674-45b6-9b62-b7eac1313c3e"/>
    <ds:schemaRef ds:uri="http://purl.org/dc/dcmitype/"/>
    <ds:schemaRef ds:uri="http://schemas.microsoft.com/office/infopath/2007/PartnerControls"/>
    <ds:schemaRef ds:uri="9546db70-b761-4d64-9420-ccaa470e7153"/>
    <ds:schemaRef ds:uri="http://purl.org/dc/elements/1.1/"/>
    <ds:schemaRef ds:uri="http://schemas.microsoft.com/office/2006/metadata/properties"/>
    <ds:schemaRef ds:uri="http://schemas.microsoft.com/office/2006/documentManagement/typ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ICSM_16_9</Template>
  <TotalTime>790</TotalTime>
  <Words>1760</Words>
  <Application>Microsoft Office PowerPoint</Application>
  <PresentationFormat>Widescreen</PresentationFormat>
  <Paragraphs>358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ICSM_16_9</vt:lpstr>
      <vt:lpstr>ANZ MDWG Roadmap v2 analysis of stakeholder requirements </vt:lpstr>
      <vt:lpstr>PowerPoint Presentation</vt:lpstr>
      <vt:lpstr>PowerPoint Presentation</vt:lpstr>
      <vt:lpstr>PowerPoint Presentation</vt:lpstr>
      <vt:lpstr>Adoption of the ISO 19115-1 (-3)</vt:lpstr>
      <vt:lpstr>Technical Issues/Challenges</vt:lpstr>
      <vt:lpstr>Support Issues/Challenges</vt:lpstr>
      <vt:lpstr>Resourcing Issues/Challenges</vt:lpstr>
      <vt:lpstr>Policy Issues/Challenges</vt:lpstr>
      <vt:lpstr>PowerPoint Presentation</vt:lpstr>
      <vt:lpstr>PowerPoint Presentation</vt:lpstr>
      <vt:lpstr>Summary for Issue/Challenges analysis</vt:lpstr>
      <vt:lpstr>Requirements - 2020</vt:lpstr>
      <vt:lpstr>Requirement comparison 2018 vs 2020</vt:lpstr>
      <vt:lpstr>PowerPoint Presentation</vt:lpstr>
      <vt:lpstr>ANZ MDWG Roadmap v1 - Major achievements </vt:lpstr>
      <vt:lpstr>Summary of requirements - Roadmap v2 Priorities (TBC)</vt:lpstr>
    </vt:vector>
  </TitlesOfParts>
  <Company>Geoscience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Waterhouse Lesley</dc:creator>
  <cp:lastModifiedBy>Bastrakova Irina</cp:lastModifiedBy>
  <cp:revision>162</cp:revision>
  <dcterms:created xsi:type="dcterms:W3CDTF">2019-03-28T00:17:53Z</dcterms:created>
  <dcterms:modified xsi:type="dcterms:W3CDTF">2020-07-27T12:25:45Z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0x010100709EB9F764567A46B3E1772DDF56DF56</vt:lpwstr>
  </property>
</Properties>
</file>